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25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del paso a paso de las Mesas Milagro. Cada Encuentro Regional instala seis Mesas simultáneas, una por Milagro, que trabajan durante tres horas y priorizan tres iniciativas regionales cada 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niveles de decisión: persona, círculo y Mesa. La ruta resume cómo 100 personas llegan a tres iniciativas priorizadas.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Duración: 180 minutos con participantes, más 30 de relatoría del equipo y la plenaria de 60 minutos para las seis Mesas.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Campos mínimos del formulario y perfil orientado de cada Mesa. La segunda opción permite reubicar a la persona si la primera Mesa alcanza el aforo.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insumos de entrada y la unidad básica de trabajo: el Círculo Milagro.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roles por Mesa o submesa. El delegado técnico es uno por Milagro y rota entre submesas si las hay.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Código de colores del Kit Milagro: rosada para el dolor, amarilla para la propuesta y azul para las razones.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franja superior muestra, a escala, los 180 minutos con participantes. Los Momentos 0, 8 y 9 ocurren antes, después o en la agenda general del Encuentro.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pasos del Momento 4. En cada paso los aportes son primero individuales, luego se agrupan y al final el círculo acuerda.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cinco preguntas convierten la propuesta en una iniciativa; la Brújula Milagro justifica por qué debe priorizarse.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Estructura de la ficha: A dolor, B propuesta, alcance y actores opcional, C Brújula Milagro y D nombre.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Filtro final, Galería, Votación Milagro 3+1 y doble conteo. Ninguna Mesa termina sin resultado.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Escenario A de una Mesa única. Con submesas, la definición final se hace por porcentaje de respaldo.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de la Mesa, relatoría sin participantes y plenaria de los seis voceros.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A4A394-4676-0FA7-33EF-ABC9D9142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EFFA87-9130-13F8-B3BB-FAD62E40B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6F0E25-DDEE-26C8-7825-818AEF575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D01F6-7FE8-E143-B75C-60CBD7B1A197}" type="datetimeFigureOut">
              <a:rPr lang="es-CO" smtClean="0"/>
              <a:t>23/09/2026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F925C-336A-4BF9-6162-19902D0B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F8DE62-B6DB-93D4-F0BD-E9BE3664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8717E-061E-4F49-BC68-1A7E85B502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244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1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12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D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0040"/>
            <a:ext cx="566928" cy="8321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7" y="11430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DIÁLOGOS REGIONALES PATRIA MILAGRO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743407" y="155448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Mesas Milagro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743407" y="256032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a paso de la metodología por eje articulador</a:t>
            </a:r>
            <a:endParaRPr lang="en-US" sz="2400" dirty="0"/>
          </a:p>
        </p:txBody>
      </p:sp>
      <p:pic>
        <p:nvPicPr>
          <p:cNvPr id="6" name="Image 1" descr="tri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07" y="3520440"/>
            <a:ext cx="1201522" cy="14264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43407" y="38404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Insumo para las Bases del Plan Nacional de Desarrollo 2026-2030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43407" y="46177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00" dirty="0"/>
          </a:p>
        </p:txBody>
      </p:sp>
      <p:sp>
        <p:nvSpPr>
          <p:cNvPr id="9" name="Text 5"/>
          <p:cNvSpPr txBox="1"/>
          <p:nvPr/>
        </p:nvSpPr>
        <p:spPr>
          <a:xfrm>
            <a:off x="743407" y="5349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horas por Mesa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2755087" y="46177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2755087" y="5349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Mesas Milagro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4766767" y="46177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00" dirty="0"/>
          </a:p>
        </p:txBody>
      </p:sp>
      <p:sp>
        <p:nvSpPr>
          <p:cNvPr id="13" name="Text 9"/>
          <p:cNvSpPr txBox="1"/>
          <p:nvPr/>
        </p:nvSpPr>
        <p:spPr>
          <a:xfrm>
            <a:off x="4766767" y="53492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iniciativas por Milagro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7269480" y="1234440"/>
            <a:ext cx="4160520" cy="5029200"/>
          </a:xfrm>
          <a:prstGeom prst="roundRect">
            <a:avLst>
              <a:gd name="adj" fmla="val 1758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1"/>
          <p:cNvSpPr txBox="1"/>
          <p:nvPr/>
        </p:nvSpPr>
        <p:spPr>
          <a:xfrm>
            <a:off x="7543800" y="1463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SEIS MILAGROS · SEIS MESAS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7543800" y="1920240"/>
            <a:ext cx="457200" cy="4572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7" name="Text 13"/>
          <p:cNvSpPr txBox="1"/>
          <p:nvPr/>
        </p:nvSpPr>
        <p:spPr>
          <a:xfrm>
            <a:off x="754380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8183880" y="19202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de la </a:t>
            </a:r>
            <a:r>
              <a:rPr lang="en-US" sz="14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Reconstrucción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Transformación y Resiliencia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7543800" y="2606040"/>
            <a:ext cx="457200" cy="4572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0" name="Text 16"/>
          <p:cNvSpPr txBox="1"/>
          <p:nvPr/>
        </p:nvSpPr>
        <p:spPr>
          <a:xfrm>
            <a:off x="754380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7"/>
          <p:cNvSpPr txBox="1"/>
          <p:nvPr/>
        </p:nvSpPr>
        <p:spPr>
          <a:xfrm>
            <a:off x="8183880" y="26060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del </a:t>
            </a:r>
            <a:r>
              <a:rPr lang="en-US" sz="14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Patriotismo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Constitucional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7543800" y="3291840"/>
            <a:ext cx="457200" cy="4572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3" name="Text 19"/>
          <p:cNvSpPr txBox="1"/>
          <p:nvPr/>
        </p:nvSpPr>
        <p:spPr>
          <a:xfrm>
            <a:off x="754380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0"/>
          <p:cNvSpPr txBox="1"/>
          <p:nvPr/>
        </p:nvSpPr>
        <p:spPr>
          <a:xfrm>
            <a:off x="8183880" y="32918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Social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7543800" y="3977640"/>
            <a:ext cx="457200" cy="4572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Text 22"/>
          <p:cNvSpPr txBox="1"/>
          <p:nvPr/>
        </p:nvSpPr>
        <p:spPr>
          <a:xfrm>
            <a:off x="754380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3"/>
          <p:cNvSpPr txBox="1"/>
          <p:nvPr/>
        </p:nvSpPr>
        <p:spPr>
          <a:xfrm>
            <a:off x="8183880" y="3977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Económico</a:t>
            </a:r>
            <a:endParaRPr lang="en-US" sz="1400" dirty="0"/>
          </a:p>
        </p:txBody>
      </p:sp>
      <p:sp>
        <p:nvSpPr>
          <p:cNvPr id="28" name="Shape 24"/>
          <p:cNvSpPr/>
          <p:nvPr/>
        </p:nvSpPr>
        <p:spPr>
          <a:xfrm>
            <a:off x="7543800" y="4663440"/>
            <a:ext cx="457200" cy="4572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Text 25"/>
          <p:cNvSpPr txBox="1"/>
          <p:nvPr/>
        </p:nvSpPr>
        <p:spPr>
          <a:xfrm>
            <a:off x="7543800" y="4663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6"/>
          <p:cNvSpPr txBox="1"/>
          <p:nvPr/>
        </p:nvSpPr>
        <p:spPr>
          <a:xfrm>
            <a:off x="8183880" y="46634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Colombia de las Regiones</a:t>
            </a:r>
            <a:endParaRPr lang="en-US" sz="1400" dirty="0"/>
          </a:p>
        </p:txBody>
      </p:sp>
      <p:sp>
        <p:nvSpPr>
          <p:cNvPr id="31" name="Shape 27"/>
          <p:cNvSpPr/>
          <p:nvPr/>
        </p:nvSpPr>
        <p:spPr>
          <a:xfrm>
            <a:off x="7543800" y="5349240"/>
            <a:ext cx="457200" cy="4572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2" name="Text 28"/>
          <p:cNvSpPr txBox="1"/>
          <p:nvPr/>
        </p:nvSpPr>
        <p:spPr>
          <a:xfrm>
            <a:off x="7543800" y="5349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33" name="Text 29"/>
          <p:cNvSpPr txBox="1"/>
          <p:nvPr/>
        </p:nvSpPr>
        <p:spPr>
          <a:xfrm>
            <a:off x="8183880" y="53492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</a:t>
            </a:r>
            <a:r>
              <a:rPr lang="en-US" sz="14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Transformación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 Estado</a:t>
            </a:r>
            <a:endParaRPr lang="en-US" sz="1400" dirty="0"/>
          </a:p>
        </p:txBody>
      </p:sp>
      <p:pic>
        <p:nvPicPr>
          <p:cNvPr id="34" name="Image 2" descr="tri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se decide en la Mesa Milagro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Mesa decide en tres niveles: todas las personas aportan y todas votan.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743407" y="1874520"/>
            <a:ext cx="3246120" cy="2331720"/>
          </a:xfrm>
          <a:prstGeom prst="roundRect">
            <a:avLst>
              <a:gd name="adj" fmla="val 313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Shape 3"/>
          <p:cNvSpPr/>
          <p:nvPr/>
        </p:nvSpPr>
        <p:spPr>
          <a:xfrm>
            <a:off x="1017727" y="210312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238" y="2300630"/>
            <a:ext cx="336499" cy="336499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017727" y="2971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1 · PERSONA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1017727" y="3337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persona escribe sus aportes en tarjetas: 1) </a:t>
            </a:r>
            <a:r>
              <a:rPr lang="en-US" sz="14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</a:t>
            </a: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dolor, 2) </a:t>
            </a:r>
            <a:r>
              <a:rPr lang="en-US" sz="14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</a:t>
            </a: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propuesta</a:t>
            </a: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3) sus razones.</a:t>
            </a:r>
            <a:endParaRPr lang="en-US" sz="1400" dirty="0"/>
          </a:p>
        </p:txBody>
      </p:sp>
      <p:sp>
        <p:nvSpPr>
          <p:cNvPr id="12" name="Shape 6"/>
          <p:cNvSpPr/>
          <p:nvPr/>
        </p:nvSpPr>
        <p:spPr>
          <a:xfrm>
            <a:off x="4053535" y="2926080"/>
            <a:ext cx="329184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7"/>
          <p:cNvSpPr/>
          <p:nvPr/>
        </p:nvSpPr>
        <p:spPr>
          <a:xfrm>
            <a:off x="4446727" y="1874520"/>
            <a:ext cx="3246120" cy="2331720"/>
          </a:xfrm>
          <a:prstGeom prst="roundRect">
            <a:avLst>
              <a:gd name="adj" fmla="val 313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8"/>
          <p:cNvSpPr/>
          <p:nvPr/>
        </p:nvSpPr>
        <p:spPr>
          <a:xfrm>
            <a:off x="4721047" y="210312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8558" y="2300630"/>
            <a:ext cx="336499" cy="336499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4721047" y="2971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2 · CÍRCULO MILAGRO</a:t>
            </a:r>
            <a:endParaRPr lang="en-US" sz="1300" dirty="0"/>
          </a:p>
        </p:txBody>
      </p:sp>
      <p:sp>
        <p:nvSpPr>
          <p:cNvPr id="17" name="Text 10"/>
          <p:cNvSpPr txBox="1"/>
          <p:nvPr/>
        </p:nvSpPr>
        <p:spPr>
          <a:xfrm>
            <a:off x="4721047" y="3337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círculo de 8 a 10 personas agrupa esos aportes y los convierte en una sola </a:t>
            </a:r>
            <a:r>
              <a:rPr lang="en-US" sz="14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regional.</a:t>
            </a:r>
            <a:endParaRPr lang="en-US" sz="1400" dirty="0"/>
          </a:p>
        </p:txBody>
      </p:sp>
      <p:sp>
        <p:nvSpPr>
          <p:cNvPr id="18" name="Shape 11"/>
          <p:cNvSpPr/>
          <p:nvPr/>
        </p:nvSpPr>
        <p:spPr>
          <a:xfrm>
            <a:off x="7756855" y="2926080"/>
            <a:ext cx="329184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Shape 12"/>
          <p:cNvSpPr/>
          <p:nvPr/>
        </p:nvSpPr>
        <p:spPr>
          <a:xfrm>
            <a:off x="8150047" y="1874520"/>
            <a:ext cx="3246120" cy="2331720"/>
          </a:xfrm>
          <a:prstGeom prst="roundRect">
            <a:avLst>
              <a:gd name="adj" fmla="val 313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0" name="Shape 13"/>
          <p:cNvSpPr/>
          <p:nvPr/>
        </p:nvSpPr>
        <p:spPr>
          <a:xfrm>
            <a:off x="8424367" y="210312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1878" y="2300630"/>
            <a:ext cx="336499" cy="336499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8424367" y="2971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 3 · MESA O SUBMESA</a:t>
            </a:r>
            <a:endParaRPr lang="en-US" sz="1300" dirty="0"/>
          </a:p>
        </p:txBody>
      </p:sp>
      <p:sp>
        <p:nvSpPr>
          <p:cNvPr id="23" name="Text 15"/>
          <p:cNvSpPr txBox="1"/>
          <p:nvPr/>
        </p:nvSpPr>
        <p:spPr>
          <a:xfrm>
            <a:off x="8424367" y="3337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 la Mesa conoce las iniciativas de los círculos y las prioriza mediante votación.</a:t>
            </a:r>
            <a:endParaRPr lang="en-US" sz="1400" dirty="0"/>
          </a:p>
        </p:txBody>
      </p:sp>
      <p:sp>
        <p:nvSpPr>
          <p:cNvPr id="24" name="Shape 16"/>
          <p:cNvSpPr/>
          <p:nvPr/>
        </p:nvSpPr>
        <p:spPr>
          <a:xfrm>
            <a:off x="743407" y="4526280"/>
            <a:ext cx="10661904" cy="1417320"/>
          </a:xfrm>
          <a:prstGeom prst="roundRect">
            <a:avLst>
              <a:gd name="adj" fmla="val 5161"/>
            </a:avLst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5" name="Text 17"/>
          <p:cNvSpPr txBox="1"/>
          <p:nvPr/>
        </p:nvSpPr>
        <p:spPr>
          <a:xfrm>
            <a:off x="1005840" y="46634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DE UNA MESA DE 100 PERSONAS</a:t>
            </a:r>
            <a:endParaRPr lang="en-US" sz="1200" dirty="0"/>
          </a:p>
        </p:txBody>
      </p:sp>
      <p:sp>
        <p:nvSpPr>
          <p:cNvPr id="26" name="Text 18"/>
          <p:cNvSpPr txBox="1"/>
          <p:nvPr/>
        </p:nvSpPr>
        <p:spPr>
          <a:xfrm>
            <a:off x="1005840" y="49194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</a:t>
            </a:r>
            <a:endParaRPr lang="en-US" sz="3000" dirty="0"/>
          </a:p>
        </p:txBody>
      </p:sp>
      <p:sp>
        <p:nvSpPr>
          <p:cNvPr id="27" name="Text 19"/>
          <p:cNvSpPr txBox="1"/>
          <p:nvPr/>
        </p:nvSpPr>
        <p:spPr>
          <a:xfrm>
            <a:off x="1005840" y="54681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2770632" y="5074920"/>
            <a:ext cx="274320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Text 21"/>
          <p:cNvSpPr txBox="1"/>
          <p:nvPr/>
        </p:nvSpPr>
        <p:spPr>
          <a:xfrm>
            <a:off x="3108960" y="49194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3000" dirty="0"/>
          </a:p>
        </p:txBody>
      </p:sp>
      <p:sp>
        <p:nvSpPr>
          <p:cNvPr id="30" name="Text 22"/>
          <p:cNvSpPr txBox="1"/>
          <p:nvPr/>
        </p:nvSpPr>
        <p:spPr>
          <a:xfrm>
            <a:off x="3108960" y="54681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círculos</a:t>
            </a:r>
            <a:endParaRPr lang="en-US" sz="1300" dirty="0"/>
          </a:p>
        </p:txBody>
      </p:sp>
      <p:sp>
        <p:nvSpPr>
          <p:cNvPr id="31" name="Shape 23"/>
          <p:cNvSpPr/>
          <p:nvPr/>
        </p:nvSpPr>
        <p:spPr>
          <a:xfrm>
            <a:off x="4873752" y="5074920"/>
            <a:ext cx="274320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2" name="Text 24"/>
          <p:cNvSpPr txBox="1"/>
          <p:nvPr/>
        </p:nvSpPr>
        <p:spPr>
          <a:xfrm>
            <a:off x="5212080" y="49194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≈10</a:t>
            </a:r>
            <a:endParaRPr lang="en-US" sz="3000" dirty="0"/>
          </a:p>
        </p:txBody>
      </p:sp>
      <p:sp>
        <p:nvSpPr>
          <p:cNvPr id="33" name="Text 25"/>
          <p:cNvSpPr txBox="1"/>
          <p:nvPr/>
        </p:nvSpPr>
        <p:spPr>
          <a:xfrm>
            <a:off x="5212080" y="54681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iniciativas</a:t>
            </a:r>
            <a:endParaRPr lang="en-US" sz="1300" dirty="0"/>
          </a:p>
        </p:txBody>
      </p:sp>
      <p:sp>
        <p:nvSpPr>
          <p:cNvPr id="34" name="Shape 26"/>
          <p:cNvSpPr/>
          <p:nvPr/>
        </p:nvSpPr>
        <p:spPr>
          <a:xfrm>
            <a:off x="6976872" y="5074920"/>
            <a:ext cx="274320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5" name="Text 27"/>
          <p:cNvSpPr txBox="1"/>
          <p:nvPr/>
        </p:nvSpPr>
        <p:spPr>
          <a:xfrm>
            <a:off x="7315200" y="49194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36" name="Text 28"/>
          <p:cNvSpPr txBox="1"/>
          <p:nvPr/>
        </p:nvSpPr>
        <p:spPr>
          <a:xfrm>
            <a:off x="7315200" y="54681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votación colectiva</a:t>
            </a:r>
            <a:endParaRPr lang="en-US" sz="1300" dirty="0"/>
          </a:p>
        </p:txBody>
      </p:sp>
      <p:sp>
        <p:nvSpPr>
          <p:cNvPr id="37" name="Shape 29"/>
          <p:cNvSpPr/>
          <p:nvPr/>
        </p:nvSpPr>
        <p:spPr>
          <a:xfrm>
            <a:off x="9079992" y="5074920"/>
            <a:ext cx="274320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8" name="Text 30"/>
          <p:cNvSpPr txBox="1"/>
          <p:nvPr/>
        </p:nvSpPr>
        <p:spPr>
          <a:xfrm>
            <a:off x="9418320" y="49194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000" dirty="0"/>
          </a:p>
        </p:txBody>
      </p:sp>
      <p:sp>
        <p:nvSpPr>
          <p:cNvPr id="39" name="Text 31"/>
          <p:cNvSpPr txBox="1"/>
          <p:nvPr/>
        </p:nvSpPr>
        <p:spPr>
          <a:xfrm>
            <a:off x="9418320" y="546811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priorizadas</a:t>
            </a:r>
            <a:endParaRPr lang="en-US" sz="1300" dirty="0"/>
          </a:p>
        </p:txBody>
      </p:sp>
      <p:sp>
        <p:nvSpPr>
          <p:cNvPr id="40" name="Text 32"/>
          <p:cNvSpPr txBox="1"/>
          <p:nvPr/>
        </p:nvSpPr>
        <p:spPr>
          <a:xfrm>
            <a:off x="743407" y="608076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propósito no es que cien personas redacten juntas tres iniciativas, sino que todas aporten y todas voten.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Mesa Milagro en un vistazo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575158" y="1417320"/>
            <a:ext cx="3483864" cy="5029200"/>
          </a:xfrm>
          <a:prstGeom prst="roundRect">
            <a:avLst>
              <a:gd name="adj" fmla="val 2100"/>
            </a:avLst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2"/>
          <p:cNvSpPr txBox="1"/>
          <p:nvPr/>
        </p:nvSpPr>
        <p:spPr>
          <a:xfrm>
            <a:off x="868680" y="1645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CIFRAS CLAVE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680" y="20574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</a:t>
            </a:r>
            <a:endParaRPr lang="en-US" sz="4400" dirty="0"/>
          </a:p>
        </p:txBody>
      </p:sp>
      <p:sp>
        <p:nvSpPr>
          <p:cNvPr id="9" name="Text 4"/>
          <p:cNvSpPr txBox="1"/>
          <p:nvPr/>
        </p:nvSpPr>
        <p:spPr>
          <a:xfrm>
            <a:off x="868680" y="27432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minutos de trabajo con participantes</a:t>
            </a:r>
            <a:endParaRPr lang="en-US" sz="1300" dirty="0"/>
          </a:p>
        </p:txBody>
      </p:sp>
      <p:sp>
        <p:nvSpPr>
          <p:cNvPr id="10" name="Text 5"/>
          <p:cNvSpPr txBox="1"/>
          <p:nvPr/>
        </p:nvSpPr>
        <p:spPr>
          <a:xfrm>
            <a:off x="868680" y="34747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</a:t>
            </a:r>
            <a:endParaRPr lang="en-US" sz="4400" dirty="0"/>
          </a:p>
        </p:txBody>
      </p:sp>
      <p:sp>
        <p:nvSpPr>
          <p:cNvPr id="11" name="Text 6"/>
          <p:cNvSpPr txBox="1"/>
          <p:nvPr/>
        </p:nvSpPr>
        <p:spPr>
          <a:xfrm>
            <a:off x="868680" y="4160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 máximo por submesa; hasta 3 submesas (300)</a:t>
            </a:r>
            <a:endParaRPr lang="en-US" sz="1300" dirty="0"/>
          </a:p>
        </p:txBody>
      </p:sp>
      <p:sp>
        <p:nvSpPr>
          <p:cNvPr id="12" name="Text 7"/>
          <p:cNvSpPr txBox="1"/>
          <p:nvPr/>
        </p:nvSpPr>
        <p:spPr>
          <a:xfrm>
            <a:off x="868680" y="48920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</a:t>
            </a:r>
            <a:endParaRPr lang="en-US" sz="4400" dirty="0"/>
          </a:p>
        </p:txBody>
      </p:sp>
      <p:sp>
        <p:nvSpPr>
          <p:cNvPr id="13" name="Text 8"/>
          <p:cNvSpPr txBox="1"/>
          <p:nvPr/>
        </p:nvSpPr>
        <p:spPr>
          <a:xfrm>
            <a:off x="868680" y="5577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 por Círculo Milagro; hasta 10 círculos por sala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4434840" y="14173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BRÚJULA MILAGRO · CRITERIOS DE PRIORIZACIÓN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4434840" y="1783080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911" y="1936151"/>
            <a:ext cx="260787" cy="260787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093208" y="178308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Urgencia territorial</a:t>
            </a:r>
            <a:endParaRPr lang="en-US" sz="1300" dirty="0"/>
          </a:p>
        </p:txBody>
      </p:sp>
      <p:sp>
        <p:nvSpPr>
          <p:cNvPr id="18" name="Shape 12"/>
          <p:cNvSpPr/>
          <p:nvPr/>
        </p:nvSpPr>
        <p:spPr>
          <a:xfrm>
            <a:off x="6812280" y="1783080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5351" y="1936151"/>
            <a:ext cx="260787" cy="260787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470648" y="178308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Alcance regional y alineación con la Patria Milagro</a:t>
            </a:r>
            <a:endParaRPr lang="en-US" sz="1300" dirty="0"/>
          </a:p>
        </p:txBody>
      </p:sp>
      <p:sp>
        <p:nvSpPr>
          <p:cNvPr id="21" name="Shape 14"/>
          <p:cNvSpPr/>
          <p:nvPr/>
        </p:nvSpPr>
        <p:spPr>
          <a:xfrm>
            <a:off x="9189720" y="1783080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2791" y="1936151"/>
            <a:ext cx="260787" cy="260787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9848088" y="178308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Motor económico y competitividad</a:t>
            </a:r>
            <a:endParaRPr lang="en-US" sz="1300" dirty="0"/>
          </a:p>
        </p:txBody>
      </p:sp>
      <p:sp>
        <p:nvSpPr>
          <p:cNvPr id="24" name="Text 16"/>
          <p:cNvSpPr txBox="1"/>
          <p:nvPr/>
        </p:nvSpPr>
        <p:spPr>
          <a:xfrm>
            <a:off x="4434840" y="27432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MECANISMO DE DECISIÓN · VOTACIÓN MILAGRO «3 + 1»</a:t>
            </a:r>
            <a:endParaRPr lang="en-US" sz="1200" dirty="0"/>
          </a:p>
        </p:txBody>
      </p:sp>
      <p:sp>
        <p:nvSpPr>
          <p:cNvPr id="25" name="Shape 17"/>
          <p:cNvSpPr/>
          <p:nvPr/>
        </p:nvSpPr>
        <p:spPr>
          <a:xfrm>
            <a:off x="4434840" y="3063240"/>
            <a:ext cx="6967728" cy="1371600"/>
          </a:xfrm>
          <a:prstGeom prst="roundRect">
            <a:avLst>
              <a:gd name="adj" fmla="val 533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Shape 18"/>
          <p:cNvSpPr/>
          <p:nvPr/>
        </p:nvSpPr>
        <p:spPr>
          <a:xfrm>
            <a:off x="4663440" y="3291840"/>
            <a:ext cx="365760" cy="36576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7" name="Shape 19"/>
          <p:cNvSpPr/>
          <p:nvPr/>
        </p:nvSpPr>
        <p:spPr>
          <a:xfrm>
            <a:off x="5120640" y="3291840"/>
            <a:ext cx="365760" cy="36576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8" name="Shape 20"/>
          <p:cNvSpPr/>
          <p:nvPr/>
        </p:nvSpPr>
        <p:spPr>
          <a:xfrm>
            <a:off x="5577840" y="3291840"/>
            <a:ext cx="365760" cy="36576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1" name="Text 22"/>
          <p:cNvSpPr txBox="1"/>
          <p:nvPr/>
        </p:nvSpPr>
        <p:spPr>
          <a:xfrm>
            <a:off x="6720840" y="320040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votos verdes</a:t>
            </a:r>
            <a:r>
              <a:rPr lang="en-US" sz="13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(máximo uno por </a:t>
            </a:r>
            <a:r>
              <a:rPr lang="en-US" sz="13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r>
              <a:rPr lang="en-US" sz="13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300" dirty="0"/>
          </a:p>
        </p:txBody>
      </p:sp>
      <p:sp>
        <p:nvSpPr>
          <p:cNvPr id="32" name="Text 23"/>
          <p:cNvSpPr txBox="1"/>
          <p:nvPr/>
        </p:nvSpPr>
        <p:spPr>
          <a:xfrm>
            <a:off x="4663440" y="3767328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persiste el </a:t>
            </a:r>
            <a:r>
              <a:rPr lang="en-US" sz="12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empate</a:t>
            </a:r>
            <a:r>
              <a:rPr lang="en-US" sz="12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ronda a mano alzada y, en último caso, sorteo público. Ninguna Mesa termina sin resultado. Con submesas, las tres iniciativas finales se definen por porcentaje de respaldo.</a:t>
            </a:r>
            <a:endParaRPr lang="en-US" sz="1200" dirty="0"/>
          </a:p>
        </p:txBody>
      </p:sp>
      <p:sp>
        <p:nvSpPr>
          <p:cNvPr id="33" name="Text 24"/>
          <p:cNvSpPr txBox="1"/>
          <p:nvPr/>
        </p:nvSpPr>
        <p:spPr>
          <a:xfrm>
            <a:off x="4434840" y="46177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PRODUCTOS DE CADA MESA</a:t>
            </a:r>
            <a:endParaRPr lang="en-US" sz="1200" dirty="0"/>
          </a:p>
        </p:txBody>
      </p:sp>
      <p:sp>
        <p:nvSpPr>
          <p:cNvPr id="34" name="Shape 25"/>
          <p:cNvSpPr/>
          <p:nvPr/>
        </p:nvSpPr>
        <p:spPr>
          <a:xfrm>
            <a:off x="4434840" y="4937760"/>
            <a:ext cx="1316736" cy="1508760"/>
          </a:xfrm>
          <a:prstGeom prst="roundRect">
            <a:avLst>
              <a:gd name="adj" fmla="val 5556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5" name="Shape 26"/>
          <p:cNvSpPr/>
          <p:nvPr/>
        </p:nvSpPr>
        <p:spPr>
          <a:xfrm>
            <a:off x="4544568" y="50749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012" y="5198364"/>
            <a:ext cx="210312" cy="210312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4544568" y="5596128"/>
            <a:ext cx="1115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iniciativas priorizadas con ficha completa</a:t>
            </a:r>
            <a:endParaRPr lang="en-US" sz="1100" dirty="0"/>
          </a:p>
        </p:txBody>
      </p:sp>
      <p:sp>
        <p:nvSpPr>
          <p:cNvPr id="38" name="Shape 28"/>
          <p:cNvSpPr/>
          <p:nvPr/>
        </p:nvSpPr>
        <p:spPr>
          <a:xfrm>
            <a:off x="5843016" y="4937760"/>
            <a:ext cx="1316736" cy="1508760"/>
          </a:xfrm>
          <a:prstGeom prst="roundRect">
            <a:avLst>
              <a:gd name="adj" fmla="val 5556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9" name="Shape 29"/>
          <p:cNvSpPr/>
          <p:nvPr/>
        </p:nvSpPr>
        <p:spPr>
          <a:xfrm>
            <a:off x="5952744" y="50749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6188" y="5198364"/>
            <a:ext cx="210312" cy="210312"/>
          </a:xfrm>
          <a:prstGeom prst="rect">
            <a:avLst/>
          </a:prstGeom>
        </p:spPr>
      </p:pic>
      <p:sp>
        <p:nvSpPr>
          <p:cNvPr id="41" name="Text 30"/>
          <p:cNvSpPr txBox="1"/>
          <p:nvPr/>
        </p:nvSpPr>
        <p:spPr>
          <a:xfrm>
            <a:off x="5952744" y="5596128"/>
            <a:ext cx="1115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Vocero y suplente</a:t>
            </a:r>
            <a:endParaRPr lang="en-US" sz="1100" dirty="0"/>
          </a:p>
        </p:txBody>
      </p:sp>
      <p:sp>
        <p:nvSpPr>
          <p:cNvPr id="42" name="Shape 31"/>
          <p:cNvSpPr/>
          <p:nvPr/>
        </p:nvSpPr>
        <p:spPr>
          <a:xfrm>
            <a:off x="7251192" y="4937760"/>
            <a:ext cx="1316736" cy="1508760"/>
          </a:xfrm>
          <a:prstGeom prst="roundRect">
            <a:avLst>
              <a:gd name="adj" fmla="val 5556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3" name="Shape 32"/>
          <p:cNvSpPr/>
          <p:nvPr/>
        </p:nvSpPr>
        <p:spPr>
          <a:xfrm>
            <a:off x="7360920" y="50749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4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364" y="5198364"/>
            <a:ext cx="210312" cy="210312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7360920" y="5596128"/>
            <a:ext cx="1115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Acta de votación</a:t>
            </a:r>
            <a:endParaRPr lang="en-US" sz="1100" dirty="0"/>
          </a:p>
        </p:txBody>
      </p:sp>
      <p:sp>
        <p:nvSpPr>
          <p:cNvPr id="46" name="Shape 34"/>
          <p:cNvSpPr/>
          <p:nvPr/>
        </p:nvSpPr>
        <p:spPr>
          <a:xfrm>
            <a:off x="8659368" y="4937760"/>
            <a:ext cx="1316736" cy="1508760"/>
          </a:xfrm>
          <a:prstGeom prst="roundRect">
            <a:avLst>
              <a:gd name="adj" fmla="val 5556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7" name="Shape 35"/>
          <p:cNvSpPr/>
          <p:nvPr/>
        </p:nvSpPr>
        <p:spPr>
          <a:xfrm>
            <a:off x="8769096" y="50749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8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2540" y="5198364"/>
            <a:ext cx="210312" cy="210312"/>
          </a:xfrm>
          <a:prstGeom prst="rect">
            <a:avLst/>
          </a:prstGeom>
        </p:spPr>
      </p:pic>
      <p:sp>
        <p:nvSpPr>
          <p:cNvPr id="49" name="Text 36"/>
          <p:cNvSpPr txBox="1"/>
          <p:nvPr/>
        </p:nvSpPr>
        <p:spPr>
          <a:xfrm>
            <a:off x="8769096" y="5596128"/>
            <a:ext cx="1115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Ficha de Relatoría</a:t>
            </a:r>
            <a:endParaRPr lang="en-US" sz="1100" dirty="0"/>
          </a:p>
        </p:txBody>
      </p:sp>
      <p:sp>
        <p:nvSpPr>
          <p:cNvPr id="50" name="Shape 37"/>
          <p:cNvSpPr/>
          <p:nvPr/>
        </p:nvSpPr>
        <p:spPr>
          <a:xfrm>
            <a:off x="10067544" y="4937760"/>
            <a:ext cx="1316736" cy="1508760"/>
          </a:xfrm>
          <a:prstGeom prst="roundRect">
            <a:avLst>
              <a:gd name="adj" fmla="val 5556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1" name="Shape 38"/>
          <p:cNvSpPr/>
          <p:nvPr/>
        </p:nvSpPr>
        <p:spPr>
          <a:xfrm>
            <a:off x="10177272" y="50749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52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00716" y="5198364"/>
            <a:ext cx="210312" cy="210312"/>
          </a:xfrm>
          <a:prstGeom prst="rect">
            <a:avLst/>
          </a:prstGeom>
        </p:spPr>
      </p:pic>
      <p:sp>
        <p:nvSpPr>
          <p:cNvPr id="53" name="Text 39"/>
          <p:cNvSpPr txBox="1"/>
          <p:nvPr/>
        </p:nvSpPr>
        <p:spPr>
          <a:xfrm>
            <a:off x="10177272" y="5596128"/>
            <a:ext cx="11155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Memorias fotográficas y material físico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Autoinscripción por afinidad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persona elige la Mesa Milagro según su interés; la metodología orienta el perfil de cada Mesa.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743407" y="1828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FORMULARIO Y QR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>
            <a:off x="743407" y="2194560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62" y="2293315"/>
            <a:ext cx="168250" cy="16825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216152" y="21945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Nombres, apellidos y documento</a:t>
            </a:r>
            <a:endParaRPr lang="en-US" sz="1300" dirty="0"/>
          </a:p>
        </p:txBody>
      </p:sp>
      <p:sp>
        <p:nvSpPr>
          <p:cNvPr id="11" name="Shape 5"/>
          <p:cNvSpPr/>
          <p:nvPr/>
        </p:nvSpPr>
        <p:spPr>
          <a:xfrm>
            <a:off x="743407" y="2670048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162" y="2768803"/>
            <a:ext cx="168250" cy="16825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1216152" y="267004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Departamento y municipio</a:t>
            </a:r>
            <a:endParaRPr lang="en-US" sz="1300" dirty="0"/>
          </a:p>
        </p:txBody>
      </p:sp>
      <p:sp>
        <p:nvSpPr>
          <p:cNvPr id="14" name="Shape 7"/>
          <p:cNvSpPr/>
          <p:nvPr/>
        </p:nvSpPr>
        <p:spPr>
          <a:xfrm>
            <a:off x="743407" y="3145536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162" y="3244291"/>
            <a:ext cx="168250" cy="16825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1216152" y="314553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Entidad, organización o sector</a:t>
            </a:r>
            <a:endParaRPr lang="en-US" sz="1300" dirty="0"/>
          </a:p>
        </p:txBody>
      </p:sp>
      <p:sp>
        <p:nvSpPr>
          <p:cNvPr id="17" name="Shape 9"/>
          <p:cNvSpPr/>
          <p:nvPr/>
        </p:nvSpPr>
        <p:spPr>
          <a:xfrm>
            <a:off x="743407" y="3621024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162" y="3719779"/>
            <a:ext cx="168250" cy="16825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1216152" y="362102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Mesa elegida: 1.ª y 2.ª opción</a:t>
            </a:r>
            <a:endParaRPr lang="en-US" sz="1300" dirty="0"/>
          </a:p>
        </p:txBody>
      </p:sp>
      <p:sp>
        <p:nvSpPr>
          <p:cNvPr id="20" name="Shape 11"/>
          <p:cNvSpPr/>
          <p:nvPr/>
        </p:nvSpPr>
        <p:spPr>
          <a:xfrm>
            <a:off x="743407" y="4096512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162" y="4195267"/>
            <a:ext cx="168250" cy="16825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1216152" y="409651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Correo y celular</a:t>
            </a:r>
            <a:endParaRPr lang="en-US" sz="1300" dirty="0"/>
          </a:p>
        </p:txBody>
      </p:sp>
      <p:sp>
        <p:nvSpPr>
          <p:cNvPr id="23" name="Shape 13"/>
          <p:cNvSpPr/>
          <p:nvPr/>
        </p:nvSpPr>
        <p:spPr>
          <a:xfrm>
            <a:off x="743407" y="4572000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162" y="4670755"/>
            <a:ext cx="168250" cy="16825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1216152" y="4572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 poblacional (opcional)</a:t>
            </a:r>
            <a:endParaRPr lang="en-US" sz="1300" dirty="0"/>
          </a:p>
        </p:txBody>
      </p:sp>
      <p:sp>
        <p:nvSpPr>
          <p:cNvPr id="26" name="Shape 15"/>
          <p:cNvSpPr/>
          <p:nvPr/>
        </p:nvSpPr>
        <p:spPr>
          <a:xfrm>
            <a:off x="743407" y="5047488"/>
            <a:ext cx="365760" cy="3657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162" y="5146243"/>
            <a:ext cx="168250" cy="168250"/>
          </a:xfrm>
          <a:prstGeom prst="rect">
            <a:avLst/>
          </a:prstGeom>
        </p:spPr>
      </p:pic>
      <p:sp>
        <p:nvSpPr>
          <p:cNvPr id="28" name="Text 16"/>
          <p:cNvSpPr txBox="1"/>
          <p:nvPr/>
        </p:nvSpPr>
        <p:spPr>
          <a:xfrm>
            <a:off x="1216152" y="50474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2D2E5A"/>
                </a:solidFill>
                <a:latin typeface="Arial" pitchFamily="34" charset="0"/>
                <a:cs typeface="Arial" pitchFamily="34" charset="-120"/>
              </a:rPr>
              <a:t>Identificar</a:t>
            </a:r>
            <a:r>
              <a:rPr lang="en-US" sz="1300" dirty="0">
                <a:solidFill>
                  <a:srgbClr val="2D2E5A"/>
                </a:solidFill>
                <a:latin typeface="Arial" pitchFamily="34" charset="0"/>
                <a:cs typeface="Arial" pitchFamily="34" charset="-120"/>
              </a:rPr>
              <a:t> el Dolor</a:t>
            </a:r>
            <a:endParaRPr lang="en-US" sz="1300" dirty="0"/>
          </a:p>
        </p:txBody>
      </p:sp>
      <p:sp>
        <p:nvSpPr>
          <p:cNvPr id="29" name="Shape 17"/>
          <p:cNvSpPr/>
          <p:nvPr/>
        </p:nvSpPr>
        <p:spPr>
          <a:xfrm>
            <a:off x="743407" y="5596128"/>
            <a:ext cx="3474720" cy="777240"/>
          </a:xfrm>
          <a:prstGeom prst="roundRect">
            <a:avLst>
              <a:gd name="adj" fmla="val 9412"/>
            </a:avLst>
          </a:prstGeom>
          <a:solidFill>
            <a:srgbClr val="F3F4F8"/>
          </a:solidFill>
          <a:ln w="12700">
            <a:solidFill>
              <a:srgbClr val="A3A7BC"/>
            </a:solidFill>
            <a:prstDash val="dash"/>
          </a:ln>
        </p:spPr>
        <p:txBody>
          <a:bodyPr/>
          <a:lstStyle/>
          <a:p>
            <a:endParaRPr lang="es-CO"/>
          </a:p>
        </p:txBody>
      </p:sp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112" y="5715000"/>
            <a:ext cx="530352" cy="530352"/>
          </a:xfrm>
          <a:prstGeom prst="rect">
            <a:avLst/>
          </a:prstGeom>
        </p:spPr>
      </p:pic>
      <p:sp>
        <p:nvSpPr>
          <p:cNvPr id="31" name="Text 18"/>
          <p:cNvSpPr txBox="1"/>
          <p:nvPr/>
        </p:nvSpPr>
        <p:spPr>
          <a:xfrm>
            <a:off x="1554480" y="56692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Espacio para el enlace y el código QR del formulario</a:t>
            </a:r>
            <a:endParaRPr lang="en-US" sz="1200" dirty="0"/>
          </a:p>
        </p:txBody>
      </p:sp>
      <p:sp>
        <p:nvSpPr>
          <p:cNvPr id="32" name="Text 19"/>
          <p:cNvSpPr txBox="1"/>
          <p:nvPr/>
        </p:nvSpPr>
        <p:spPr>
          <a:xfrm>
            <a:off x="4572000" y="1828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PERFIL DE PARTICIPANTE ORIENTADO POR MESA</a:t>
            </a:r>
            <a:endParaRPr lang="en-US" sz="1200" dirty="0"/>
          </a:p>
        </p:txBody>
      </p:sp>
      <p:sp>
        <p:nvSpPr>
          <p:cNvPr id="33" name="Shape 20"/>
          <p:cNvSpPr/>
          <p:nvPr/>
        </p:nvSpPr>
        <p:spPr>
          <a:xfrm>
            <a:off x="4572000" y="2194560"/>
            <a:ext cx="3337560" cy="1298448"/>
          </a:xfrm>
          <a:prstGeom prst="roundRect">
            <a:avLst>
              <a:gd name="adj" fmla="val 5634"/>
            </a:avLst>
          </a:prstGeom>
          <a:solidFill>
            <a:srgbClr val="E8EAF2"/>
          </a:solidFill>
          <a:ln w="12700">
            <a:solidFill>
              <a:srgbClr val="E8EAF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4" name="Shape 21"/>
          <p:cNvSpPr/>
          <p:nvPr/>
        </p:nvSpPr>
        <p:spPr>
          <a:xfrm>
            <a:off x="4709160" y="2331720"/>
            <a:ext cx="384048" cy="384048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5" name="Text 22"/>
          <p:cNvSpPr txBox="1"/>
          <p:nvPr/>
        </p:nvSpPr>
        <p:spPr>
          <a:xfrm>
            <a:off x="4709160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36" name="Text 23"/>
          <p:cNvSpPr txBox="1"/>
          <p:nvPr/>
        </p:nvSpPr>
        <p:spPr>
          <a:xfrm>
            <a:off x="5193792" y="23042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Reconstrucción, Transformación y Resiliencia</a:t>
            </a:r>
            <a:endParaRPr lang="en-US" sz="1200" dirty="0"/>
          </a:p>
        </p:txBody>
      </p:sp>
      <p:sp>
        <p:nvSpPr>
          <p:cNvPr id="37" name="Text 24"/>
          <p:cNvSpPr txBox="1"/>
          <p:nvPr/>
        </p:nvSpPr>
        <p:spPr>
          <a:xfrm>
            <a:off x="4709160" y="2816352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Alcaldes y secretarios de planeación de municipios afectados, UNGRD, gremios de la construcción, autoridades ambientales.</a:t>
            </a:r>
            <a:endParaRPr lang="en-US" sz="1050" dirty="0"/>
          </a:p>
        </p:txBody>
      </p:sp>
      <p:sp>
        <p:nvSpPr>
          <p:cNvPr id="38" name="Shape 25"/>
          <p:cNvSpPr/>
          <p:nvPr/>
        </p:nvSpPr>
        <p:spPr>
          <a:xfrm>
            <a:off x="8046720" y="2194560"/>
            <a:ext cx="3337560" cy="1298448"/>
          </a:xfrm>
          <a:prstGeom prst="roundRect">
            <a:avLst>
              <a:gd name="adj" fmla="val 5634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9" name="Shape 26"/>
          <p:cNvSpPr/>
          <p:nvPr/>
        </p:nvSpPr>
        <p:spPr>
          <a:xfrm>
            <a:off x="8183880" y="2331720"/>
            <a:ext cx="384048" cy="384048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0" name="Text 27"/>
          <p:cNvSpPr txBox="1"/>
          <p:nvPr/>
        </p:nvSpPr>
        <p:spPr>
          <a:xfrm>
            <a:off x="8183880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41" name="Text 28"/>
          <p:cNvSpPr txBox="1"/>
          <p:nvPr/>
        </p:nvSpPr>
        <p:spPr>
          <a:xfrm>
            <a:off x="8668512" y="23042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Patriotismo Constitucional</a:t>
            </a:r>
            <a:endParaRPr lang="en-US" sz="1200" dirty="0"/>
          </a:p>
        </p:txBody>
      </p:sp>
      <p:sp>
        <p:nvSpPr>
          <p:cNvPr id="42" name="Text 29"/>
          <p:cNvSpPr txBox="1"/>
          <p:nvPr/>
        </p:nvSpPr>
        <p:spPr>
          <a:xfrm>
            <a:off x="8183880" y="2816352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Autoridades de seguridad y justicia, consejos de participación ciudadana, víctimas, entidades de frontera.</a:t>
            </a:r>
            <a:endParaRPr lang="en-US" sz="1050" dirty="0"/>
          </a:p>
        </p:txBody>
      </p:sp>
      <p:sp>
        <p:nvSpPr>
          <p:cNvPr id="43" name="Shape 30"/>
          <p:cNvSpPr/>
          <p:nvPr/>
        </p:nvSpPr>
        <p:spPr>
          <a:xfrm>
            <a:off x="4572000" y="3611880"/>
            <a:ext cx="3337560" cy="1298448"/>
          </a:xfrm>
          <a:prstGeom prst="roundRect">
            <a:avLst>
              <a:gd name="adj" fmla="val 5634"/>
            </a:avLst>
          </a:prstGeom>
          <a:solidFill>
            <a:srgbClr val="E8EAF2"/>
          </a:solidFill>
          <a:ln w="12700">
            <a:solidFill>
              <a:srgbClr val="E8EAF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4" name="Shape 31"/>
          <p:cNvSpPr/>
          <p:nvPr/>
        </p:nvSpPr>
        <p:spPr>
          <a:xfrm>
            <a:off x="4709160" y="3749040"/>
            <a:ext cx="384048" cy="384048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5" name="Text 32"/>
          <p:cNvSpPr txBox="1"/>
          <p:nvPr/>
        </p:nvSpPr>
        <p:spPr>
          <a:xfrm>
            <a:off x="4709160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46" name="Text 33"/>
          <p:cNvSpPr txBox="1"/>
          <p:nvPr/>
        </p:nvSpPr>
        <p:spPr>
          <a:xfrm>
            <a:off x="5193792" y="372160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Social</a:t>
            </a:r>
            <a:endParaRPr lang="en-US" sz="1200" dirty="0"/>
          </a:p>
        </p:txBody>
      </p:sp>
      <p:sp>
        <p:nvSpPr>
          <p:cNvPr id="47" name="Text 34"/>
          <p:cNvSpPr txBox="1"/>
          <p:nvPr/>
        </p:nvSpPr>
        <p:spPr>
          <a:xfrm>
            <a:off x="4709160" y="4233672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Secretarías de salud, educación y desarrollo social; organizaciones de mujeres, personas con discapacidad y personas mayores.</a:t>
            </a:r>
            <a:endParaRPr lang="en-US" sz="1050" dirty="0"/>
          </a:p>
        </p:txBody>
      </p:sp>
      <p:sp>
        <p:nvSpPr>
          <p:cNvPr id="48" name="Shape 35"/>
          <p:cNvSpPr/>
          <p:nvPr/>
        </p:nvSpPr>
        <p:spPr>
          <a:xfrm>
            <a:off x="8046720" y="3611880"/>
            <a:ext cx="3337560" cy="1298448"/>
          </a:xfrm>
          <a:prstGeom prst="roundRect">
            <a:avLst>
              <a:gd name="adj" fmla="val 5634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9" name="Shape 36"/>
          <p:cNvSpPr/>
          <p:nvPr/>
        </p:nvSpPr>
        <p:spPr>
          <a:xfrm>
            <a:off x="8183880" y="3749040"/>
            <a:ext cx="384048" cy="384048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0" name="Text 37"/>
          <p:cNvSpPr txBox="1"/>
          <p:nvPr/>
        </p:nvSpPr>
        <p:spPr>
          <a:xfrm>
            <a:off x="8183880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1" name="Text 38"/>
          <p:cNvSpPr txBox="1"/>
          <p:nvPr/>
        </p:nvSpPr>
        <p:spPr>
          <a:xfrm>
            <a:off x="8668512" y="372160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Milagro Económico</a:t>
            </a:r>
            <a:endParaRPr lang="en-US" sz="1200" dirty="0"/>
          </a:p>
        </p:txBody>
      </p:sp>
      <p:sp>
        <p:nvSpPr>
          <p:cNvPr id="52" name="Text 39"/>
          <p:cNvSpPr txBox="1"/>
          <p:nvPr/>
        </p:nvSpPr>
        <p:spPr>
          <a:xfrm>
            <a:off x="8183880" y="4233672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Cámaras de comercio, gremios productivos (minero-energético, agroindustria, turismo, CTeI), MIPYMES.</a:t>
            </a:r>
            <a:endParaRPr lang="en-US" sz="1050" dirty="0"/>
          </a:p>
        </p:txBody>
      </p:sp>
      <p:sp>
        <p:nvSpPr>
          <p:cNvPr id="53" name="Shape 40"/>
          <p:cNvSpPr/>
          <p:nvPr/>
        </p:nvSpPr>
        <p:spPr>
          <a:xfrm>
            <a:off x="4572000" y="5029200"/>
            <a:ext cx="3337560" cy="1298448"/>
          </a:xfrm>
          <a:prstGeom prst="roundRect">
            <a:avLst>
              <a:gd name="adj" fmla="val 5634"/>
            </a:avLst>
          </a:prstGeom>
          <a:solidFill>
            <a:srgbClr val="E8EAF2"/>
          </a:solidFill>
          <a:ln w="12700">
            <a:solidFill>
              <a:srgbClr val="E8EAF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4" name="Shape 41"/>
          <p:cNvSpPr/>
          <p:nvPr/>
        </p:nvSpPr>
        <p:spPr>
          <a:xfrm>
            <a:off x="4709160" y="5166360"/>
            <a:ext cx="384048" cy="384048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5" name="Text 42"/>
          <p:cNvSpPr txBox="1"/>
          <p:nvPr/>
        </p:nvSpPr>
        <p:spPr>
          <a:xfrm>
            <a:off x="4709160" y="5166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6" name="Text 43"/>
          <p:cNvSpPr txBox="1"/>
          <p:nvPr/>
        </p:nvSpPr>
        <p:spPr>
          <a:xfrm>
            <a:off x="5193792" y="51389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Colombia de las Regiones</a:t>
            </a:r>
            <a:endParaRPr lang="en-US" sz="1200" dirty="0"/>
          </a:p>
        </p:txBody>
      </p:sp>
      <p:sp>
        <p:nvSpPr>
          <p:cNvPr id="57" name="Text 44"/>
          <p:cNvSpPr txBox="1"/>
          <p:nvPr/>
        </p:nvSpPr>
        <p:spPr>
          <a:xfrm>
            <a:off x="4709160" y="5650992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Gobernadores, RAP, áreas metropolitanas, esquemas asociativos, secretarios de planeación departamental.</a:t>
            </a:r>
            <a:endParaRPr lang="en-US" sz="1050" dirty="0"/>
          </a:p>
        </p:txBody>
      </p:sp>
      <p:sp>
        <p:nvSpPr>
          <p:cNvPr id="58" name="Shape 45"/>
          <p:cNvSpPr/>
          <p:nvPr/>
        </p:nvSpPr>
        <p:spPr>
          <a:xfrm>
            <a:off x="8046720" y="5029200"/>
            <a:ext cx="3337560" cy="1298448"/>
          </a:xfrm>
          <a:prstGeom prst="roundRect">
            <a:avLst>
              <a:gd name="adj" fmla="val 5634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9" name="Shape 46"/>
          <p:cNvSpPr/>
          <p:nvPr/>
        </p:nvSpPr>
        <p:spPr>
          <a:xfrm>
            <a:off x="8183880" y="5166360"/>
            <a:ext cx="384048" cy="384048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0" name="Text 47"/>
          <p:cNvSpPr txBox="1"/>
          <p:nvPr/>
        </p:nvSpPr>
        <p:spPr>
          <a:xfrm>
            <a:off x="8183880" y="5166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1" name="Text 48"/>
          <p:cNvSpPr txBox="1"/>
          <p:nvPr/>
        </p:nvSpPr>
        <p:spPr>
          <a:xfrm>
            <a:off x="8668512" y="513892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Transformación del Estado</a:t>
            </a:r>
            <a:endParaRPr lang="en-US" sz="1200" dirty="0"/>
          </a:p>
        </p:txBody>
      </p:sp>
      <p:sp>
        <p:nvSpPr>
          <p:cNvPr id="62" name="Text 49"/>
          <p:cNvSpPr txBox="1"/>
          <p:nvPr/>
        </p:nvSpPr>
        <p:spPr>
          <a:xfrm>
            <a:off x="8183880" y="5650992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Consejos territoriales de planeación, oficinas asesoras de planeación, veedurías ciudadanas.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Insumos de entrada y Círculos Milagro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Mesa no parte de cero: construye sobre lo construido.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743407" y="1874520"/>
            <a:ext cx="5760720" cy="1298448"/>
          </a:xfrm>
          <a:prstGeom prst="roundRect">
            <a:avLst>
              <a:gd name="adj" fmla="val 5634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Shape 3"/>
          <p:cNvSpPr/>
          <p:nvPr/>
        </p:nvSpPr>
        <p:spPr>
          <a:xfrm>
            <a:off x="914400" y="214884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910" y="2346350"/>
            <a:ext cx="336499" cy="336499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828800" y="203911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Visión y temáticas del Milagro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828800" y="24231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Delimitan qué cabe y qué no cabe en la Mesa (gráficas del Momento 1).</a:t>
            </a:r>
            <a:endParaRPr lang="en-US" sz="1250" dirty="0"/>
          </a:p>
        </p:txBody>
      </p:sp>
      <p:sp>
        <p:nvSpPr>
          <p:cNvPr id="12" name="Shape 6"/>
          <p:cNvSpPr/>
          <p:nvPr/>
        </p:nvSpPr>
        <p:spPr>
          <a:xfrm>
            <a:off x="743407" y="3337560"/>
            <a:ext cx="5760720" cy="1298448"/>
          </a:xfrm>
          <a:prstGeom prst="roundRect">
            <a:avLst>
              <a:gd name="adj" fmla="val 5634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7"/>
          <p:cNvSpPr/>
          <p:nvPr/>
        </p:nvSpPr>
        <p:spPr>
          <a:xfrm>
            <a:off x="914400" y="361188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910" y="3809390"/>
            <a:ext cx="336499" cy="336499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828800" y="350215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Insumos de los empalmes regionales</a:t>
            </a:r>
            <a:endParaRPr lang="en-US" sz="1500" dirty="0"/>
          </a:p>
        </p:txBody>
      </p:sp>
      <p:sp>
        <p:nvSpPr>
          <p:cNvPr id="16" name="Text 9"/>
          <p:cNvSpPr txBox="1"/>
          <p:nvPr/>
        </p:nvSpPr>
        <p:spPr>
          <a:xfrm>
            <a:off x="1828800" y="388620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 sistematizados por el equipo técnico; el moderador los presenta en el Momento 2 como punto de partida.</a:t>
            </a:r>
            <a:endParaRPr lang="en-US" sz="1250" dirty="0"/>
          </a:p>
        </p:txBody>
      </p:sp>
      <p:sp>
        <p:nvSpPr>
          <p:cNvPr id="17" name="Shape 10"/>
          <p:cNvSpPr/>
          <p:nvPr/>
        </p:nvSpPr>
        <p:spPr>
          <a:xfrm>
            <a:off x="743407" y="4800600"/>
            <a:ext cx="5760720" cy="1298448"/>
          </a:xfrm>
          <a:prstGeom prst="roundRect">
            <a:avLst>
              <a:gd name="adj" fmla="val 5634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Shape 11"/>
          <p:cNvSpPr/>
          <p:nvPr/>
        </p:nvSpPr>
        <p:spPr>
          <a:xfrm>
            <a:off x="914400" y="507492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910" y="5272430"/>
            <a:ext cx="336499" cy="336499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1828800" y="496519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Proyectos mapeados por departamento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1828800" y="534924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Proyectos identificados y acompañados por el DNP, para conectar las iniciativas con ellos en lugar de duplicarlos.</a:t>
            </a:r>
            <a:endParaRPr lang="en-US" sz="1250" dirty="0"/>
          </a:p>
        </p:txBody>
      </p:sp>
      <p:sp>
        <p:nvSpPr>
          <p:cNvPr id="22" name="Shape 14"/>
          <p:cNvSpPr/>
          <p:nvPr/>
        </p:nvSpPr>
        <p:spPr>
          <a:xfrm>
            <a:off x="6858000" y="1874520"/>
            <a:ext cx="4572000" cy="4224528"/>
          </a:xfrm>
          <a:prstGeom prst="roundRect">
            <a:avLst>
              <a:gd name="adj" fmla="val 1732"/>
            </a:avLst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3" name="Text 15"/>
          <p:cNvSpPr txBox="1"/>
          <p:nvPr/>
        </p:nvSpPr>
        <p:spPr>
          <a:xfrm>
            <a:off x="7132320" y="20574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CÍRCULO MILAGRO</a:t>
            </a:r>
            <a:endParaRPr lang="en-US" sz="1200" dirty="0"/>
          </a:p>
        </p:txBody>
      </p:sp>
      <p:sp>
        <p:nvSpPr>
          <p:cNvPr id="24" name="Shape 16"/>
          <p:cNvSpPr/>
          <p:nvPr/>
        </p:nvSpPr>
        <p:spPr>
          <a:xfrm>
            <a:off x="8485632" y="3090672"/>
            <a:ext cx="1316736" cy="1316736"/>
          </a:xfrm>
          <a:prstGeom prst="ellipse">
            <a:avLst/>
          </a:prstGeom>
          <a:solidFill>
            <a:srgbClr val="3A3C70"/>
          </a:solidFill>
          <a:ln w="1905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5" name="Text 17"/>
          <p:cNvSpPr txBox="1"/>
          <p:nvPr/>
        </p:nvSpPr>
        <p:spPr>
          <a:xfrm>
            <a:off x="8485632" y="3090672"/>
            <a:ext cx="131673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</a:t>
            </a:r>
            <a:endParaRPr lang="en-US" sz="1300" dirty="0"/>
          </a:p>
        </p:txBody>
      </p:sp>
      <p:sp>
        <p:nvSpPr>
          <p:cNvPr id="26" name="Shape 18"/>
          <p:cNvSpPr/>
          <p:nvPr/>
        </p:nvSpPr>
        <p:spPr>
          <a:xfrm>
            <a:off x="8979408" y="2532888"/>
            <a:ext cx="329184" cy="329184"/>
          </a:xfrm>
          <a:prstGeom prst="ellipse">
            <a:avLst/>
          </a:prstGeom>
          <a:solidFill>
            <a:srgbClr val="ECB82B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7" name="Shape 19"/>
          <p:cNvSpPr/>
          <p:nvPr/>
        </p:nvSpPr>
        <p:spPr>
          <a:xfrm>
            <a:off x="9597499" y="2733718"/>
            <a:ext cx="329184" cy="329184"/>
          </a:xfrm>
          <a:prstGeom prst="ellipse">
            <a:avLst/>
          </a:prstGeom>
          <a:solidFill>
            <a:srgbClr val="1E347D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8" name="Shape 20"/>
          <p:cNvSpPr/>
          <p:nvPr/>
        </p:nvSpPr>
        <p:spPr>
          <a:xfrm>
            <a:off x="9979501" y="3259498"/>
            <a:ext cx="329184" cy="329184"/>
          </a:xfrm>
          <a:prstGeom prst="ellipse">
            <a:avLst/>
          </a:prstGeom>
          <a:solidFill>
            <a:srgbClr val="AB0029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Shape 21"/>
          <p:cNvSpPr/>
          <p:nvPr/>
        </p:nvSpPr>
        <p:spPr>
          <a:xfrm>
            <a:off x="9979501" y="3909398"/>
            <a:ext cx="329184" cy="329184"/>
          </a:xfrm>
          <a:prstGeom prst="ellipse">
            <a:avLst/>
          </a:prstGeom>
          <a:solidFill>
            <a:srgbClr val="ECB82B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0" name="Shape 22"/>
          <p:cNvSpPr/>
          <p:nvPr/>
        </p:nvSpPr>
        <p:spPr>
          <a:xfrm>
            <a:off x="9597499" y="4435178"/>
            <a:ext cx="329184" cy="329184"/>
          </a:xfrm>
          <a:prstGeom prst="ellipse">
            <a:avLst/>
          </a:prstGeom>
          <a:solidFill>
            <a:srgbClr val="C9CDE0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1" name="Shape 23"/>
          <p:cNvSpPr/>
          <p:nvPr/>
        </p:nvSpPr>
        <p:spPr>
          <a:xfrm>
            <a:off x="8979408" y="4636008"/>
            <a:ext cx="329184" cy="329184"/>
          </a:xfrm>
          <a:prstGeom prst="ellipse">
            <a:avLst/>
          </a:prstGeom>
          <a:solidFill>
            <a:srgbClr val="1E347D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2" name="Shape 24"/>
          <p:cNvSpPr/>
          <p:nvPr/>
        </p:nvSpPr>
        <p:spPr>
          <a:xfrm>
            <a:off x="8361317" y="4435178"/>
            <a:ext cx="329184" cy="329184"/>
          </a:xfrm>
          <a:prstGeom prst="ellipse">
            <a:avLst/>
          </a:prstGeom>
          <a:solidFill>
            <a:srgbClr val="AB0029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3" name="Shape 25"/>
          <p:cNvSpPr/>
          <p:nvPr/>
        </p:nvSpPr>
        <p:spPr>
          <a:xfrm>
            <a:off x="7979315" y="3909398"/>
            <a:ext cx="329184" cy="329184"/>
          </a:xfrm>
          <a:prstGeom prst="ellipse">
            <a:avLst/>
          </a:prstGeom>
          <a:solidFill>
            <a:srgbClr val="ECB82B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4" name="Shape 26"/>
          <p:cNvSpPr/>
          <p:nvPr/>
        </p:nvSpPr>
        <p:spPr>
          <a:xfrm>
            <a:off x="7979315" y="3259498"/>
            <a:ext cx="329184" cy="329184"/>
          </a:xfrm>
          <a:prstGeom prst="ellipse">
            <a:avLst/>
          </a:prstGeom>
          <a:solidFill>
            <a:srgbClr val="C9CDE0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5" name="Shape 27"/>
          <p:cNvSpPr/>
          <p:nvPr/>
        </p:nvSpPr>
        <p:spPr>
          <a:xfrm>
            <a:off x="8361317" y="2733718"/>
            <a:ext cx="329184" cy="329184"/>
          </a:xfrm>
          <a:prstGeom prst="ellipse">
            <a:avLst/>
          </a:prstGeom>
          <a:solidFill>
            <a:srgbClr val="1E347D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6" name="Text 28"/>
          <p:cNvSpPr txBox="1"/>
          <p:nvPr/>
        </p:nvSpPr>
        <p:spPr>
          <a:xfrm>
            <a:off x="7132320" y="507492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Hasta 10 círculos en una sala de 100 personas, cada uno en una mesa redonda. Se recomienda mezclar actores: comunidad, entidades territoriales, academia; el apoyo logístico ayuda a mezclar a quienes llegaron juntos.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D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apoyo por Mesa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8910" y="211226"/>
            <a:ext cx="407822" cy="598018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9CD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Funcionarios y contratistas del Gobierno Nacional. Ninguna persona del equipo de apoyo vota.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743407" y="1783080"/>
            <a:ext cx="2788920" cy="2240280"/>
          </a:xfrm>
          <a:prstGeom prst="roundRect">
            <a:avLst>
              <a:gd name="adj" fmla="val 3265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Shape 3"/>
          <p:cNvSpPr/>
          <p:nvPr/>
        </p:nvSpPr>
        <p:spPr>
          <a:xfrm>
            <a:off x="907999" y="1947672"/>
            <a:ext cx="548640" cy="5486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32" y="2095805"/>
            <a:ext cx="252374" cy="252374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566367" y="187452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Delegado técnico del eje</a:t>
            </a:r>
            <a:endParaRPr lang="en-US" sz="1250" dirty="0"/>
          </a:p>
        </p:txBody>
      </p:sp>
      <p:sp>
        <p:nvSpPr>
          <p:cNvPr id="11" name="Text 5"/>
          <p:cNvSpPr txBox="1"/>
          <p:nvPr/>
        </p:nvSpPr>
        <p:spPr>
          <a:xfrm>
            <a:off x="1566367" y="2331720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por Milagro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907999" y="262432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DNP o entidad cabeza del sector</a:t>
            </a:r>
            <a:endParaRPr lang="en-US" sz="1050" dirty="0"/>
          </a:p>
        </p:txBody>
      </p:sp>
      <p:sp>
        <p:nvSpPr>
          <p:cNvPr id="13" name="Text 7"/>
          <p:cNvSpPr txBox="1"/>
          <p:nvPr/>
        </p:nvSpPr>
        <p:spPr>
          <a:xfrm>
            <a:off x="907999" y="2898648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Garantiza la calidad técnica; aplica el Filtro Milagro; asocia proyectos mapeados; prepara al vocero. Con submesas, acompaña el Consejo Milagro.</a:t>
            </a:r>
            <a:endParaRPr lang="en-US" sz="1050" dirty="0"/>
          </a:p>
        </p:txBody>
      </p:sp>
      <p:sp>
        <p:nvSpPr>
          <p:cNvPr id="14" name="Shape 8"/>
          <p:cNvSpPr/>
          <p:nvPr/>
        </p:nvSpPr>
        <p:spPr>
          <a:xfrm>
            <a:off x="3669487" y="1783080"/>
            <a:ext cx="2788920" cy="2240280"/>
          </a:xfrm>
          <a:prstGeom prst="roundRect">
            <a:avLst>
              <a:gd name="adj" fmla="val 3265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Shape 9"/>
          <p:cNvSpPr/>
          <p:nvPr/>
        </p:nvSpPr>
        <p:spPr>
          <a:xfrm>
            <a:off x="3834079" y="1947672"/>
            <a:ext cx="548640" cy="5486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2212" y="2095805"/>
            <a:ext cx="252374" cy="252374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492447" y="187452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Moderador</a:t>
            </a:r>
            <a:endParaRPr lang="en-US" sz="1250" dirty="0"/>
          </a:p>
        </p:txBody>
      </p:sp>
      <p:sp>
        <p:nvSpPr>
          <p:cNvPr id="18" name="Text 11"/>
          <p:cNvSpPr txBox="1"/>
          <p:nvPr/>
        </p:nvSpPr>
        <p:spPr>
          <a:xfrm>
            <a:off x="4492447" y="2331720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por submesa</a:t>
            </a:r>
            <a:endParaRPr lang="en-US" sz="1100" dirty="0"/>
          </a:p>
        </p:txBody>
      </p:sp>
      <p:sp>
        <p:nvSpPr>
          <p:cNvPr id="19" name="Text 12"/>
          <p:cNvSpPr txBox="1"/>
          <p:nvPr/>
        </p:nvSpPr>
        <p:spPr>
          <a:xfrm>
            <a:off x="3834079" y="262432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DNP</a:t>
            </a:r>
            <a:endParaRPr lang="en-US" sz="1050" dirty="0"/>
          </a:p>
        </p:txBody>
      </p:sp>
      <p:sp>
        <p:nvSpPr>
          <p:cNvPr id="20" name="Text 13"/>
          <p:cNvSpPr txBox="1"/>
          <p:nvPr/>
        </p:nvSpPr>
        <p:spPr>
          <a:xfrm>
            <a:off x="3834079" y="2898648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Voz principal de la sala: abre, lee las reglas, presenta marco e insumos, controla tiempos, conduce Galería, votación y vocería.</a:t>
            </a:r>
            <a:endParaRPr lang="en-US" sz="1050" dirty="0"/>
          </a:p>
        </p:txBody>
      </p:sp>
      <p:sp>
        <p:nvSpPr>
          <p:cNvPr id="21" name="Shape 14"/>
          <p:cNvSpPr/>
          <p:nvPr/>
        </p:nvSpPr>
        <p:spPr>
          <a:xfrm>
            <a:off x="6595567" y="1783080"/>
            <a:ext cx="2788920" cy="2240280"/>
          </a:xfrm>
          <a:prstGeom prst="roundRect">
            <a:avLst>
              <a:gd name="adj" fmla="val 3265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2" name="Shape 15"/>
          <p:cNvSpPr/>
          <p:nvPr/>
        </p:nvSpPr>
        <p:spPr>
          <a:xfrm>
            <a:off x="6760159" y="1947672"/>
            <a:ext cx="548640" cy="5486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8292" y="2095805"/>
            <a:ext cx="252374" cy="252374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418527" y="187452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Facilitador</a:t>
            </a:r>
            <a:endParaRPr lang="en-US" sz="1250" dirty="0"/>
          </a:p>
        </p:txBody>
      </p:sp>
      <p:sp>
        <p:nvSpPr>
          <p:cNvPr id="25" name="Text 17"/>
          <p:cNvSpPr txBox="1"/>
          <p:nvPr/>
        </p:nvSpPr>
        <p:spPr>
          <a:xfrm>
            <a:off x="7418527" y="2331720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por submesa</a:t>
            </a:r>
            <a:endParaRPr lang="en-US" sz="1100" dirty="0"/>
          </a:p>
        </p:txBody>
      </p:sp>
      <p:sp>
        <p:nvSpPr>
          <p:cNvPr id="26" name="Text 18"/>
          <p:cNvSpPr txBox="1"/>
          <p:nvPr/>
        </p:nvSpPr>
        <p:spPr>
          <a:xfrm>
            <a:off x="6760159" y="262432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DNP</a:t>
            </a:r>
            <a:endParaRPr lang="en-US" sz="1050" dirty="0"/>
          </a:p>
        </p:txBody>
      </p:sp>
      <p:sp>
        <p:nvSpPr>
          <p:cNvPr id="27" name="Text 19"/>
          <p:cNvSpPr txBox="1"/>
          <p:nvPr/>
        </p:nvSpPr>
        <p:spPr>
          <a:xfrm>
            <a:off x="6760159" y="2898648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Conduce los Círculos Milagro: instrucciones, preguntas orientadoras y calidad de tarjetas e iniciativas.</a:t>
            </a:r>
            <a:endParaRPr lang="en-US" sz="1050" dirty="0"/>
          </a:p>
        </p:txBody>
      </p:sp>
      <p:sp>
        <p:nvSpPr>
          <p:cNvPr id="28" name="Shape 20"/>
          <p:cNvSpPr/>
          <p:nvPr/>
        </p:nvSpPr>
        <p:spPr>
          <a:xfrm>
            <a:off x="743407" y="4160520"/>
            <a:ext cx="2788920" cy="2240280"/>
          </a:xfrm>
          <a:prstGeom prst="roundRect">
            <a:avLst>
              <a:gd name="adj" fmla="val 3265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Shape 21"/>
          <p:cNvSpPr/>
          <p:nvPr/>
        </p:nvSpPr>
        <p:spPr>
          <a:xfrm>
            <a:off x="907999" y="4325112"/>
            <a:ext cx="548640" cy="5486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132" y="4473245"/>
            <a:ext cx="252374" cy="252374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1566367" y="42519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Relator</a:t>
            </a:r>
            <a:endParaRPr lang="en-US" sz="1250" dirty="0"/>
          </a:p>
        </p:txBody>
      </p:sp>
      <p:sp>
        <p:nvSpPr>
          <p:cNvPr id="32" name="Text 23"/>
          <p:cNvSpPr txBox="1"/>
          <p:nvPr/>
        </p:nvSpPr>
        <p:spPr>
          <a:xfrm>
            <a:off x="1566367" y="4709160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por submesa</a:t>
            </a:r>
            <a:endParaRPr lang="en-US" sz="1100" dirty="0"/>
          </a:p>
        </p:txBody>
      </p:sp>
      <p:sp>
        <p:nvSpPr>
          <p:cNvPr id="33" name="Text 24"/>
          <p:cNvSpPr txBox="1"/>
          <p:nvPr/>
        </p:nvSpPr>
        <p:spPr>
          <a:xfrm>
            <a:off x="907999" y="50017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Entidad territorial</a:t>
            </a:r>
            <a:endParaRPr lang="en-US" sz="1050" dirty="0"/>
          </a:p>
        </p:txBody>
      </p:sp>
      <p:sp>
        <p:nvSpPr>
          <p:cNvPr id="34" name="Text 25"/>
          <p:cNvSpPr txBox="1"/>
          <p:nvPr/>
        </p:nvSpPr>
        <p:spPr>
          <a:xfrm>
            <a:off x="907999" y="5276088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 acuerdos, desacuerdos y constancias; primer conteo; acta de votación y Ficha de Relatoría.</a:t>
            </a:r>
            <a:endParaRPr lang="en-US" sz="1050" dirty="0"/>
          </a:p>
        </p:txBody>
      </p:sp>
      <p:sp>
        <p:nvSpPr>
          <p:cNvPr id="35" name="Shape 26"/>
          <p:cNvSpPr/>
          <p:nvPr/>
        </p:nvSpPr>
        <p:spPr>
          <a:xfrm>
            <a:off x="3669487" y="4160520"/>
            <a:ext cx="2788920" cy="2240280"/>
          </a:xfrm>
          <a:prstGeom prst="roundRect">
            <a:avLst>
              <a:gd name="adj" fmla="val 3265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6" name="Shape 27"/>
          <p:cNvSpPr/>
          <p:nvPr/>
        </p:nvSpPr>
        <p:spPr>
          <a:xfrm>
            <a:off x="3834079" y="4325112"/>
            <a:ext cx="548640" cy="5486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2212" y="4473245"/>
            <a:ext cx="252374" cy="252374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4492447" y="42519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Sistematizador</a:t>
            </a:r>
            <a:endParaRPr lang="en-US" sz="1250" dirty="0"/>
          </a:p>
        </p:txBody>
      </p:sp>
      <p:sp>
        <p:nvSpPr>
          <p:cNvPr id="39" name="Text 29"/>
          <p:cNvSpPr txBox="1"/>
          <p:nvPr/>
        </p:nvSpPr>
        <p:spPr>
          <a:xfrm>
            <a:off x="4492447" y="4709160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por submesa</a:t>
            </a:r>
            <a:endParaRPr lang="en-US" sz="1100" dirty="0"/>
          </a:p>
        </p:txBody>
      </p:sp>
      <p:sp>
        <p:nvSpPr>
          <p:cNvPr id="40" name="Text 30"/>
          <p:cNvSpPr txBox="1"/>
          <p:nvPr/>
        </p:nvSpPr>
        <p:spPr>
          <a:xfrm>
            <a:off x="3834079" y="50017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DNP · equipo técnico</a:t>
            </a:r>
            <a:endParaRPr lang="en-US" sz="1050" dirty="0"/>
          </a:p>
        </p:txBody>
      </p:sp>
      <p:sp>
        <p:nvSpPr>
          <p:cNvPr id="41" name="Text 31"/>
          <p:cNvSpPr txBox="1"/>
          <p:nvPr/>
        </p:nvSpPr>
        <p:spPr>
          <a:xfrm>
            <a:off x="3834079" y="5276088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 en tiempo real iniciativas y proyectos; segundo conteo; insumos del vocero.</a:t>
            </a:r>
            <a:endParaRPr lang="en-US" sz="1050" dirty="0"/>
          </a:p>
        </p:txBody>
      </p:sp>
      <p:sp>
        <p:nvSpPr>
          <p:cNvPr id="42" name="Shape 32"/>
          <p:cNvSpPr/>
          <p:nvPr/>
        </p:nvSpPr>
        <p:spPr>
          <a:xfrm>
            <a:off x="6595567" y="4160520"/>
            <a:ext cx="2788920" cy="2240280"/>
          </a:xfrm>
          <a:prstGeom prst="roundRect">
            <a:avLst>
              <a:gd name="adj" fmla="val 3265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3" name="Shape 33"/>
          <p:cNvSpPr/>
          <p:nvPr/>
        </p:nvSpPr>
        <p:spPr>
          <a:xfrm>
            <a:off x="6760159" y="4325112"/>
            <a:ext cx="548640" cy="5486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8292" y="4473245"/>
            <a:ext cx="252374" cy="252374"/>
          </a:xfrm>
          <a:prstGeom prst="rect">
            <a:avLst/>
          </a:prstGeom>
        </p:spPr>
      </p:pic>
      <p:sp>
        <p:nvSpPr>
          <p:cNvPr id="45" name="Text 34"/>
          <p:cNvSpPr txBox="1"/>
          <p:nvPr/>
        </p:nvSpPr>
        <p:spPr>
          <a:xfrm>
            <a:off x="7418527" y="42519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Apoyo logístico</a:t>
            </a:r>
            <a:endParaRPr lang="en-US" sz="1250" dirty="0"/>
          </a:p>
        </p:txBody>
      </p:sp>
      <p:sp>
        <p:nvSpPr>
          <p:cNvPr id="46" name="Text 35"/>
          <p:cNvSpPr txBox="1"/>
          <p:nvPr/>
        </p:nvSpPr>
        <p:spPr>
          <a:xfrm>
            <a:off x="7418527" y="4709160"/>
            <a:ext cx="1874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por submesa</a:t>
            </a:r>
            <a:endParaRPr lang="en-US" sz="1100" dirty="0"/>
          </a:p>
        </p:txBody>
      </p:sp>
      <p:sp>
        <p:nvSpPr>
          <p:cNvPr id="47" name="Text 36"/>
          <p:cNvSpPr txBox="1"/>
          <p:nvPr/>
        </p:nvSpPr>
        <p:spPr>
          <a:xfrm>
            <a:off x="6760159" y="50017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Operador o entidad territorial</a:t>
            </a:r>
            <a:endParaRPr lang="en-US" sz="1050" dirty="0"/>
          </a:p>
        </p:txBody>
      </p:sp>
      <p:sp>
        <p:nvSpPr>
          <p:cNvPr id="48" name="Text 37"/>
          <p:cNvSpPr txBox="1"/>
          <p:nvPr/>
        </p:nvSpPr>
        <p:spPr>
          <a:xfrm>
            <a:off x="6760159" y="5276088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Aforo, kits y sobres, sonido y cronómetro, fotografías y material físico.</a:t>
            </a:r>
            <a:endParaRPr lang="en-US" sz="1050" dirty="0"/>
          </a:p>
        </p:txBody>
      </p:sp>
      <p:sp>
        <p:nvSpPr>
          <p:cNvPr id="49" name="Shape 38"/>
          <p:cNvSpPr/>
          <p:nvPr/>
        </p:nvSpPr>
        <p:spPr>
          <a:xfrm>
            <a:off x="9646920" y="1783080"/>
            <a:ext cx="1783080" cy="4617720"/>
          </a:xfrm>
          <a:prstGeom prst="roundRect">
            <a:avLst>
              <a:gd name="adj" fmla="val 4103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0" name="Text 39"/>
          <p:cNvSpPr txBox="1"/>
          <p:nvPr/>
        </p:nvSpPr>
        <p:spPr>
          <a:xfrm>
            <a:off x="9829800" y="196596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DOTACIÓN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1" name="Text 40"/>
          <p:cNvSpPr txBox="1"/>
          <p:nvPr/>
        </p:nvSpPr>
        <p:spPr>
          <a:xfrm>
            <a:off x="9829800" y="233172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4400" dirty="0"/>
          </a:p>
        </p:txBody>
      </p:sp>
      <p:sp>
        <p:nvSpPr>
          <p:cNvPr id="52" name="Text 41"/>
          <p:cNvSpPr txBox="1"/>
          <p:nvPr/>
        </p:nvSpPr>
        <p:spPr>
          <a:xfrm>
            <a:off x="9829800" y="306324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 de base: 6 por Mesa × 6 Mesas (hasta 100 participantes por Mesa)</a:t>
            </a:r>
            <a:endParaRPr lang="en-US" sz="1100" dirty="0"/>
          </a:p>
        </p:txBody>
      </p:sp>
      <p:sp>
        <p:nvSpPr>
          <p:cNvPr id="53" name="Text 42"/>
          <p:cNvSpPr txBox="1"/>
          <p:nvPr/>
        </p:nvSpPr>
        <p:spPr>
          <a:xfrm>
            <a:off x="9829800" y="425196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</a:t>
            </a:r>
            <a:endParaRPr lang="en-US" sz="4400" dirty="0"/>
          </a:p>
        </p:txBody>
      </p:sp>
      <p:sp>
        <p:nvSpPr>
          <p:cNvPr id="54" name="Text 43"/>
          <p:cNvSpPr txBox="1"/>
          <p:nvPr/>
        </p:nvSpPr>
        <p:spPr>
          <a:xfrm>
            <a:off x="9829800" y="49834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 si hay 3 submesas por Milagro (16 por Mesa)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Milagro y materiales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Cantidades para una sala de 100 personas. El color de cada tarjeta corresponde a un campo de la ficha.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743407" y="18288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TARJETAS · 1 POR PERSONA (120)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 rot="-180000">
            <a:off x="743407" y="2194560"/>
            <a:ext cx="1600200" cy="1325880"/>
          </a:xfrm>
          <a:prstGeom prst="rect">
            <a:avLst/>
          </a:prstGeom>
          <a:solidFill>
            <a:srgbClr val="F29BB2"/>
          </a:solidFill>
          <a:ln w="12700">
            <a:solidFill>
              <a:srgbClr val="F29BB2"/>
            </a:solidFill>
            <a:prstDash val="solid"/>
          </a:ln>
          <a:effectLst>
            <a:outerShdw blurRad="508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9" name="Text 4"/>
          <p:cNvSpPr txBox="1"/>
          <p:nvPr/>
        </p:nvSpPr>
        <p:spPr>
          <a:xfrm>
            <a:off x="853135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1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53135" y="26517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Nuestro dolor</a:t>
            </a:r>
            <a:endParaRPr lang="en-US" sz="1300" dirty="0"/>
          </a:p>
        </p:txBody>
      </p:sp>
      <p:sp>
        <p:nvSpPr>
          <p:cNvPr id="11" name="Shape 6"/>
          <p:cNvSpPr/>
          <p:nvPr/>
        </p:nvSpPr>
        <p:spPr>
          <a:xfrm>
            <a:off x="2526487" y="2194560"/>
            <a:ext cx="1600200" cy="1325880"/>
          </a:xfrm>
          <a:prstGeom prst="rect">
            <a:avLst/>
          </a:prstGeom>
          <a:solidFill>
            <a:srgbClr val="F7D774"/>
          </a:solidFill>
          <a:ln w="12700">
            <a:solidFill>
              <a:srgbClr val="F7D774"/>
            </a:solidFill>
            <a:prstDash val="solid"/>
          </a:ln>
          <a:effectLst>
            <a:outerShdw blurRad="508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2" name="Text 7"/>
          <p:cNvSpPr txBox="1"/>
          <p:nvPr/>
        </p:nvSpPr>
        <p:spPr>
          <a:xfrm>
            <a:off x="2636215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 2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2636215" y="26517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Nuestra propuesta milagro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743407" y="3886200"/>
            <a:ext cx="5166360" cy="1600200"/>
          </a:xfrm>
          <a:prstGeom prst="roundRect">
            <a:avLst>
              <a:gd name="adj" fmla="val 4571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3"/>
          <p:cNvSpPr txBox="1"/>
          <p:nvPr/>
        </p:nvSpPr>
        <p:spPr>
          <a:xfrm>
            <a:off x="960120" y="40233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SOBRE DE VOTACIÓN (110)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960120" y="4434840"/>
            <a:ext cx="457200" cy="45720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0" name="Shape 15"/>
          <p:cNvSpPr/>
          <p:nvPr/>
        </p:nvSpPr>
        <p:spPr>
          <a:xfrm>
            <a:off x="1527048" y="4434840"/>
            <a:ext cx="457200" cy="45720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Shape 16"/>
          <p:cNvSpPr/>
          <p:nvPr/>
        </p:nvSpPr>
        <p:spPr>
          <a:xfrm>
            <a:off x="2093976" y="4434840"/>
            <a:ext cx="457200" cy="45720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4" name="Text 18"/>
          <p:cNvSpPr txBox="1"/>
          <p:nvPr/>
        </p:nvSpPr>
        <p:spPr>
          <a:xfrm>
            <a:off x="3429000" y="4315968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adhesivos verdes «Voto Milagro»</a:t>
            </a:r>
            <a:endParaRPr lang="en-US" sz="1150" dirty="0"/>
          </a:p>
        </p:txBody>
      </p:sp>
      <p:sp>
        <p:nvSpPr>
          <p:cNvPr id="25" name="Text 19"/>
          <p:cNvSpPr txBox="1"/>
          <p:nvPr/>
        </p:nvSpPr>
        <p:spPr>
          <a:xfrm>
            <a:off x="743407" y="5669280"/>
            <a:ext cx="5166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Ficha de Iniciativa Milagro en pliego o impresa: mínimo 1 por círculo (10 por submesa), para consolidar la iniciativa y recibir los votos.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6400800" y="1828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OTROS MATERIALES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6400800" y="2194560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8" name="Shape 22"/>
          <p:cNvSpPr/>
          <p:nvPr/>
        </p:nvSpPr>
        <p:spPr>
          <a:xfrm>
            <a:off x="6519672" y="2377440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867" y="2520635"/>
            <a:ext cx="243962" cy="243962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7150608" y="22860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Marcadores punta gruesa</a:t>
            </a:r>
            <a:endParaRPr lang="en-US" sz="1100" dirty="0"/>
          </a:p>
        </p:txBody>
      </p:sp>
      <p:sp>
        <p:nvSpPr>
          <p:cNvPr id="31" name="Text 24"/>
          <p:cNvSpPr txBox="1"/>
          <p:nvPr/>
        </p:nvSpPr>
        <p:spPr>
          <a:xfrm>
            <a:off x="7150608" y="272491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a 50 por submesa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8961120" y="2194560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3" name="Shape 26"/>
          <p:cNvSpPr/>
          <p:nvPr/>
        </p:nvSpPr>
        <p:spPr>
          <a:xfrm>
            <a:off x="9079992" y="2377440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3187" y="2520635"/>
            <a:ext cx="243962" cy="243962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710928" y="22860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Cinta y masilla adhesiva</a:t>
            </a:r>
            <a:endParaRPr lang="en-US" sz="1100" dirty="0"/>
          </a:p>
        </p:txBody>
      </p:sp>
      <p:sp>
        <p:nvSpPr>
          <p:cNvPr id="36" name="Text 28"/>
          <p:cNvSpPr txBox="1"/>
          <p:nvPr/>
        </p:nvSpPr>
        <p:spPr>
          <a:xfrm>
            <a:off x="9710928" y="272491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rollos</a:t>
            </a:r>
            <a:endParaRPr lang="en-US" sz="1050" dirty="0"/>
          </a:p>
        </p:txBody>
      </p:sp>
      <p:sp>
        <p:nvSpPr>
          <p:cNvPr id="37" name="Shape 29"/>
          <p:cNvSpPr/>
          <p:nvPr/>
        </p:nvSpPr>
        <p:spPr>
          <a:xfrm>
            <a:off x="6400800" y="3218688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8" name="Shape 30"/>
          <p:cNvSpPr/>
          <p:nvPr/>
        </p:nvSpPr>
        <p:spPr>
          <a:xfrm>
            <a:off x="6519672" y="3401568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2867" y="3544763"/>
            <a:ext cx="243962" cy="243962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7150608" y="331012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Tableros de corcho (Muro)</a:t>
            </a:r>
            <a:endParaRPr lang="en-US" sz="1100" dirty="0"/>
          </a:p>
        </p:txBody>
      </p:sp>
      <p:sp>
        <p:nvSpPr>
          <p:cNvPr id="41" name="Text 32"/>
          <p:cNvSpPr txBox="1"/>
          <p:nvPr/>
        </p:nvSpPr>
        <p:spPr>
          <a:xfrm>
            <a:off x="7150608" y="374904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a 6</a:t>
            </a:r>
            <a:endParaRPr lang="en-US" sz="1050" dirty="0"/>
          </a:p>
        </p:txBody>
      </p:sp>
      <p:sp>
        <p:nvSpPr>
          <p:cNvPr id="42" name="Shape 33"/>
          <p:cNvSpPr/>
          <p:nvPr/>
        </p:nvSpPr>
        <p:spPr>
          <a:xfrm>
            <a:off x="8961120" y="3218688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3" name="Shape 34"/>
          <p:cNvSpPr/>
          <p:nvPr/>
        </p:nvSpPr>
        <p:spPr>
          <a:xfrm>
            <a:off x="9079992" y="3401568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4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3187" y="3544763"/>
            <a:ext cx="243962" cy="243962"/>
          </a:xfrm>
          <a:prstGeom prst="rect">
            <a:avLst/>
          </a:prstGeom>
        </p:spPr>
      </p:pic>
      <p:sp>
        <p:nvSpPr>
          <p:cNvPr id="45" name="Text 35"/>
          <p:cNvSpPr txBox="1"/>
          <p:nvPr/>
        </p:nvSpPr>
        <p:spPr>
          <a:xfrm>
            <a:off x="9710928" y="331012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Pliego Parqueadero Milagro</a:t>
            </a:r>
            <a:endParaRPr lang="en-US" sz="1100" dirty="0"/>
          </a:p>
        </p:txBody>
      </p:sp>
      <p:sp>
        <p:nvSpPr>
          <p:cNvPr id="46" name="Text 36"/>
          <p:cNvSpPr txBox="1"/>
          <p:nvPr/>
        </p:nvSpPr>
        <p:spPr>
          <a:xfrm>
            <a:off x="9710928" y="374904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47" name="Shape 37"/>
          <p:cNvSpPr/>
          <p:nvPr/>
        </p:nvSpPr>
        <p:spPr>
          <a:xfrm>
            <a:off x="6400800" y="4242816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8" name="Shape 38"/>
          <p:cNvSpPr/>
          <p:nvPr/>
        </p:nvSpPr>
        <p:spPr>
          <a:xfrm>
            <a:off x="6519672" y="4425696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9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2867" y="4568891"/>
            <a:ext cx="243962" cy="243962"/>
          </a:xfrm>
          <a:prstGeom prst="rect">
            <a:avLst/>
          </a:prstGeom>
        </p:spPr>
      </p:pic>
      <p:sp>
        <p:nvSpPr>
          <p:cNvPr id="50" name="Text 39"/>
          <p:cNvSpPr txBox="1"/>
          <p:nvPr/>
        </p:nvSpPr>
        <p:spPr>
          <a:xfrm>
            <a:off x="7150608" y="4334256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Carteles de tiempo</a:t>
            </a:r>
            <a:endParaRPr lang="en-US" sz="1100" dirty="0"/>
          </a:p>
        </p:txBody>
      </p:sp>
      <p:sp>
        <p:nvSpPr>
          <p:cNvPr id="51" name="Text 40"/>
          <p:cNvSpPr txBox="1"/>
          <p:nvPr/>
        </p:nvSpPr>
        <p:spPr>
          <a:xfrm>
            <a:off x="7150608" y="477316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juego por facilitador</a:t>
            </a:r>
            <a:endParaRPr lang="en-US" sz="1050" dirty="0"/>
          </a:p>
        </p:txBody>
      </p:sp>
      <p:sp>
        <p:nvSpPr>
          <p:cNvPr id="52" name="Shape 41"/>
          <p:cNvSpPr/>
          <p:nvPr/>
        </p:nvSpPr>
        <p:spPr>
          <a:xfrm>
            <a:off x="8961120" y="4242816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3" name="Shape 42"/>
          <p:cNvSpPr/>
          <p:nvPr/>
        </p:nvSpPr>
        <p:spPr>
          <a:xfrm>
            <a:off x="9079992" y="4425696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54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3187" y="4568891"/>
            <a:ext cx="243962" cy="243962"/>
          </a:xfrm>
          <a:prstGeom prst="rect">
            <a:avLst/>
          </a:prstGeom>
        </p:spPr>
      </p:pic>
      <p:sp>
        <p:nvSpPr>
          <p:cNvPr id="55" name="Text 43"/>
          <p:cNvSpPr txBox="1"/>
          <p:nvPr/>
        </p:nvSpPr>
        <p:spPr>
          <a:xfrm>
            <a:off x="9710928" y="4334256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Balotas y bolsa opaca</a:t>
            </a:r>
            <a:endParaRPr lang="en-US" sz="1100" dirty="0"/>
          </a:p>
        </p:txBody>
      </p:sp>
      <p:sp>
        <p:nvSpPr>
          <p:cNvPr id="56" name="Text 44"/>
          <p:cNvSpPr txBox="1"/>
          <p:nvPr/>
        </p:nvSpPr>
        <p:spPr>
          <a:xfrm>
            <a:off x="9710928" y="477316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juego (sorteo)</a:t>
            </a:r>
            <a:endParaRPr lang="en-US" sz="1050" dirty="0"/>
          </a:p>
        </p:txBody>
      </p:sp>
      <p:sp>
        <p:nvSpPr>
          <p:cNvPr id="57" name="Shape 45"/>
          <p:cNvSpPr/>
          <p:nvPr/>
        </p:nvSpPr>
        <p:spPr>
          <a:xfrm>
            <a:off x="6400800" y="5266944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8" name="Shape 46"/>
          <p:cNvSpPr/>
          <p:nvPr/>
        </p:nvSpPr>
        <p:spPr>
          <a:xfrm>
            <a:off x="6519672" y="5449824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59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2867" y="5593019"/>
            <a:ext cx="243962" cy="243962"/>
          </a:xfrm>
          <a:prstGeom prst="rect">
            <a:avLst/>
          </a:prstGeom>
        </p:spPr>
      </p:pic>
      <p:sp>
        <p:nvSpPr>
          <p:cNvPr id="60" name="Text 47"/>
          <p:cNvSpPr txBox="1"/>
          <p:nvPr/>
        </p:nvSpPr>
        <p:spPr>
          <a:xfrm>
            <a:off x="7150608" y="5358384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Acta, relatoría y asistencia</a:t>
            </a:r>
            <a:endParaRPr lang="en-US" sz="1100" dirty="0"/>
          </a:p>
        </p:txBody>
      </p:sp>
      <p:sp>
        <p:nvSpPr>
          <p:cNvPr id="61" name="Text 48"/>
          <p:cNvSpPr txBox="1"/>
          <p:nvPr/>
        </p:nvSpPr>
        <p:spPr>
          <a:xfrm>
            <a:off x="7150608" y="5797296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juegos de cada uno</a:t>
            </a:r>
            <a:endParaRPr lang="en-US" sz="1050" dirty="0"/>
          </a:p>
        </p:txBody>
      </p:sp>
      <p:sp>
        <p:nvSpPr>
          <p:cNvPr id="62" name="Shape 49"/>
          <p:cNvSpPr/>
          <p:nvPr/>
        </p:nvSpPr>
        <p:spPr>
          <a:xfrm>
            <a:off x="8961120" y="5266944"/>
            <a:ext cx="2423160" cy="896112"/>
          </a:xfrm>
          <a:prstGeom prst="roundRect">
            <a:avLst>
              <a:gd name="adj" fmla="val 8163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3" name="Shape 50"/>
          <p:cNvSpPr/>
          <p:nvPr/>
        </p:nvSpPr>
        <p:spPr>
          <a:xfrm>
            <a:off x="9079992" y="5449824"/>
            <a:ext cx="530352" cy="530352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64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3187" y="5593019"/>
            <a:ext cx="243962" cy="243962"/>
          </a:xfrm>
          <a:prstGeom prst="rect">
            <a:avLst/>
          </a:prstGeom>
        </p:spPr>
      </p:pic>
      <p:sp>
        <p:nvSpPr>
          <p:cNvPr id="65" name="Text 51"/>
          <p:cNvSpPr txBox="1"/>
          <p:nvPr/>
        </p:nvSpPr>
        <p:spPr>
          <a:xfrm>
            <a:off x="9710928" y="5358384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Celular con batería</a:t>
            </a:r>
            <a:endParaRPr lang="en-US" sz="1100" dirty="0"/>
          </a:p>
        </p:txBody>
      </p:sp>
      <p:sp>
        <p:nvSpPr>
          <p:cNvPr id="66" name="Text 52"/>
          <p:cNvSpPr txBox="1"/>
          <p:nvPr/>
        </p:nvSpPr>
        <p:spPr>
          <a:xfrm>
            <a:off x="9710928" y="5797296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(memorias)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D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Minuto a minuto por Mesa Milagro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8910" y="211226"/>
            <a:ext cx="407822" cy="598018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9CD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Tiempos relativos al inicio de la Mesa: la agenda sirve para cualquier ciudad y hora.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743407" y="1783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 MINUTOS CON PARTICIPANTES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>
            <a:off x="743407" y="2148840"/>
            <a:ext cx="864108" cy="502920"/>
          </a:xfrm>
          <a:prstGeom prst="rect">
            <a:avLst/>
          </a:prstGeom>
          <a:solidFill>
            <a:srgbClr val="1E347D"/>
          </a:solidFill>
          <a:ln w="12700">
            <a:solidFill>
              <a:srgbClr val="1E347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4"/>
          <p:cNvSpPr txBox="1"/>
          <p:nvPr/>
        </p:nvSpPr>
        <p:spPr>
          <a:xfrm>
            <a:off x="743407" y="2148840"/>
            <a:ext cx="8641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1634947" y="2148840"/>
            <a:ext cx="1458468" cy="502920"/>
          </a:xfrm>
          <a:prstGeom prst="rect">
            <a:avLst/>
          </a:prstGeom>
          <a:solidFill>
            <a:srgbClr val="1E347D"/>
          </a:solidFill>
          <a:ln w="12700">
            <a:solidFill>
              <a:srgbClr val="1E347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6"/>
          <p:cNvSpPr txBox="1"/>
          <p:nvPr/>
        </p:nvSpPr>
        <p:spPr>
          <a:xfrm>
            <a:off x="1634947" y="2148840"/>
            <a:ext cx="14584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M2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3120847" y="2148840"/>
            <a:ext cx="864108" cy="502920"/>
          </a:xfrm>
          <a:prstGeom prst="rect">
            <a:avLst/>
          </a:prstGeom>
          <a:solidFill>
            <a:srgbClr val="1E347D"/>
          </a:solidFill>
          <a:ln w="12700">
            <a:solidFill>
              <a:srgbClr val="1E347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8"/>
          <p:cNvSpPr txBox="1"/>
          <p:nvPr/>
        </p:nvSpPr>
        <p:spPr>
          <a:xfrm>
            <a:off x="3120847" y="2148840"/>
            <a:ext cx="8641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M3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4012387" y="2148840"/>
            <a:ext cx="3241548" cy="502920"/>
          </a:xfrm>
          <a:prstGeom prst="rect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0"/>
          <p:cNvSpPr txBox="1"/>
          <p:nvPr/>
        </p:nvSpPr>
        <p:spPr>
          <a:xfrm>
            <a:off x="4012387" y="2148840"/>
            <a:ext cx="32415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M4 · Círculos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7281367" y="2148840"/>
            <a:ext cx="1755648" cy="502920"/>
          </a:xfrm>
          <a:prstGeom prst="rect">
            <a:avLst/>
          </a:prstGeom>
          <a:solidFill>
            <a:srgbClr val="AB0029"/>
          </a:solidFill>
          <a:ln w="12700">
            <a:solidFill>
              <a:srgbClr val="AB0029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7" name="Text 12"/>
          <p:cNvSpPr txBox="1"/>
          <p:nvPr/>
        </p:nvSpPr>
        <p:spPr>
          <a:xfrm>
            <a:off x="7281367" y="2148840"/>
            <a:ext cx="1755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M5 · Votación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9064447" y="2148840"/>
            <a:ext cx="1755648" cy="502920"/>
          </a:xfrm>
          <a:prstGeom prst="rect">
            <a:avLst/>
          </a:prstGeom>
          <a:solidFill>
            <a:srgbClr val="1E347D"/>
          </a:solidFill>
          <a:ln w="12700">
            <a:solidFill>
              <a:srgbClr val="1E347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4"/>
          <p:cNvSpPr txBox="1"/>
          <p:nvPr/>
        </p:nvSpPr>
        <p:spPr>
          <a:xfrm>
            <a:off x="9064447" y="2148840"/>
            <a:ext cx="1755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M6 · Vocería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10847527" y="2148840"/>
            <a:ext cx="566928" cy="502920"/>
          </a:xfrm>
          <a:prstGeom prst="rect">
            <a:avLst/>
          </a:prstGeom>
          <a:solidFill>
            <a:srgbClr val="5B5F7A"/>
          </a:solidFill>
          <a:ln w="12700">
            <a:solidFill>
              <a:srgbClr val="5B5F7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6"/>
          <p:cNvSpPr txBox="1"/>
          <p:nvPr/>
        </p:nvSpPr>
        <p:spPr>
          <a:xfrm>
            <a:off x="10847527" y="2148840"/>
            <a:ext cx="566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M7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469087" y="26974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T+0</a:t>
            </a:r>
            <a:endParaRPr lang="en-US" sz="950" dirty="0"/>
          </a:p>
        </p:txBody>
      </p:sp>
      <p:sp>
        <p:nvSpPr>
          <p:cNvPr id="23" name="Text 18"/>
          <p:cNvSpPr txBox="1"/>
          <p:nvPr/>
        </p:nvSpPr>
        <p:spPr>
          <a:xfrm>
            <a:off x="3738067" y="26974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T+55</a:t>
            </a:r>
            <a:endParaRPr lang="en-US" sz="950" dirty="0"/>
          </a:p>
        </p:txBody>
      </p:sp>
      <p:sp>
        <p:nvSpPr>
          <p:cNvPr id="24" name="Text 19"/>
          <p:cNvSpPr txBox="1"/>
          <p:nvPr/>
        </p:nvSpPr>
        <p:spPr>
          <a:xfrm>
            <a:off x="7007047" y="26974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T+110</a:t>
            </a:r>
            <a:endParaRPr lang="en-US" sz="950" dirty="0"/>
          </a:p>
        </p:txBody>
      </p:sp>
      <p:sp>
        <p:nvSpPr>
          <p:cNvPr id="25" name="Text 20"/>
          <p:cNvSpPr txBox="1"/>
          <p:nvPr/>
        </p:nvSpPr>
        <p:spPr>
          <a:xfrm>
            <a:off x="8790127" y="26974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T+140</a:t>
            </a:r>
            <a:endParaRPr lang="en-US" sz="950" dirty="0"/>
          </a:p>
        </p:txBody>
      </p:sp>
      <p:sp>
        <p:nvSpPr>
          <p:cNvPr id="26" name="Text 21"/>
          <p:cNvSpPr txBox="1"/>
          <p:nvPr/>
        </p:nvSpPr>
        <p:spPr>
          <a:xfrm>
            <a:off x="10573207" y="26974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T+170</a:t>
            </a:r>
            <a:endParaRPr lang="en-US" sz="950" dirty="0"/>
          </a:p>
        </p:txBody>
      </p:sp>
      <p:sp>
        <p:nvSpPr>
          <p:cNvPr id="27" name="Text 22"/>
          <p:cNvSpPr txBox="1"/>
          <p:nvPr/>
        </p:nvSpPr>
        <p:spPr>
          <a:xfrm>
            <a:off x="11167567" y="26974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T+180</a:t>
            </a:r>
            <a:endParaRPr lang="en-US" sz="950" dirty="0"/>
          </a:p>
        </p:txBody>
      </p:sp>
      <p:sp>
        <p:nvSpPr>
          <p:cNvPr id="28" name="Shape 23"/>
          <p:cNvSpPr/>
          <p:nvPr/>
        </p:nvSpPr>
        <p:spPr>
          <a:xfrm>
            <a:off x="743407" y="3108960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Text 24"/>
          <p:cNvSpPr txBox="1"/>
          <p:nvPr/>
        </p:nvSpPr>
        <p:spPr>
          <a:xfrm>
            <a:off x="880567" y="3108960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T–60 a T+0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2115007" y="3145536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 Alistamiento de la sala y del equipo</a:t>
            </a:r>
            <a:endParaRPr lang="en-US" sz="1100" i="1" dirty="0"/>
          </a:p>
        </p:txBody>
      </p:sp>
      <p:sp>
        <p:nvSpPr>
          <p:cNvPr id="31" name="Text 26"/>
          <p:cNvSpPr txBox="1"/>
          <p:nvPr/>
        </p:nvSpPr>
        <p:spPr>
          <a:xfrm>
            <a:off x="2115007" y="34290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equipo</a:t>
            </a:r>
            <a:endParaRPr lang="en-US" sz="950" dirty="0"/>
          </a:p>
        </p:txBody>
      </p:sp>
      <p:sp>
        <p:nvSpPr>
          <p:cNvPr id="32" name="Text 27"/>
          <p:cNvSpPr txBox="1"/>
          <p:nvPr/>
        </p:nvSpPr>
        <p:spPr>
          <a:xfrm>
            <a:off x="5041087" y="3108960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min</a:t>
            </a:r>
            <a:endParaRPr lang="en-US" sz="1100" dirty="0"/>
          </a:p>
        </p:txBody>
      </p:sp>
      <p:sp>
        <p:nvSpPr>
          <p:cNvPr id="33" name="Shape 28"/>
          <p:cNvSpPr/>
          <p:nvPr/>
        </p:nvSpPr>
        <p:spPr>
          <a:xfrm>
            <a:off x="743407" y="3767328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4" name="Text 29"/>
          <p:cNvSpPr txBox="1"/>
          <p:nvPr/>
        </p:nvSpPr>
        <p:spPr>
          <a:xfrm>
            <a:off x="880567" y="3767328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T+0 a T+15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2115007" y="380390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Apertura y reglas de la Mesa</a:t>
            </a:r>
            <a:endParaRPr lang="en-US" sz="1100" dirty="0"/>
          </a:p>
        </p:txBody>
      </p:sp>
      <p:sp>
        <p:nvSpPr>
          <p:cNvPr id="36" name="Text 31"/>
          <p:cNvSpPr txBox="1"/>
          <p:nvPr/>
        </p:nvSpPr>
        <p:spPr>
          <a:xfrm>
            <a:off x="2115007" y="4087368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Moderador</a:t>
            </a:r>
            <a:endParaRPr lang="en-US" sz="950" dirty="0"/>
          </a:p>
        </p:txBody>
      </p:sp>
      <p:sp>
        <p:nvSpPr>
          <p:cNvPr id="37" name="Text 32"/>
          <p:cNvSpPr txBox="1"/>
          <p:nvPr/>
        </p:nvSpPr>
        <p:spPr>
          <a:xfrm>
            <a:off x="5041087" y="3767328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</a:t>
            </a:r>
            <a:endParaRPr lang="en-US" sz="1100" dirty="0"/>
          </a:p>
        </p:txBody>
      </p:sp>
      <p:sp>
        <p:nvSpPr>
          <p:cNvPr id="38" name="Shape 33"/>
          <p:cNvSpPr/>
          <p:nvPr/>
        </p:nvSpPr>
        <p:spPr>
          <a:xfrm>
            <a:off x="743407" y="4425696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9" name="Text 34"/>
          <p:cNvSpPr txBox="1"/>
          <p:nvPr/>
        </p:nvSpPr>
        <p:spPr>
          <a:xfrm>
            <a:off x="880567" y="4425696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T+15 a T+40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2115007" y="446227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Punto de partida: empalmes regionales</a:t>
            </a:r>
            <a:endParaRPr lang="en-US" sz="1100" dirty="0"/>
          </a:p>
        </p:txBody>
      </p:sp>
      <p:sp>
        <p:nvSpPr>
          <p:cNvPr id="41" name="Text 36"/>
          <p:cNvSpPr txBox="1"/>
          <p:nvPr/>
        </p:nvSpPr>
        <p:spPr>
          <a:xfrm>
            <a:off x="2115007" y="4745736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Moderador</a:t>
            </a:r>
            <a:endParaRPr lang="en-US" sz="950" dirty="0"/>
          </a:p>
        </p:txBody>
      </p:sp>
      <p:sp>
        <p:nvSpPr>
          <p:cNvPr id="42" name="Text 37"/>
          <p:cNvSpPr txBox="1"/>
          <p:nvPr/>
        </p:nvSpPr>
        <p:spPr>
          <a:xfrm>
            <a:off x="5041087" y="4425696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min</a:t>
            </a:r>
            <a:endParaRPr lang="en-US" sz="1100" dirty="0"/>
          </a:p>
        </p:txBody>
      </p:sp>
      <p:sp>
        <p:nvSpPr>
          <p:cNvPr id="43" name="Shape 38"/>
          <p:cNvSpPr/>
          <p:nvPr/>
        </p:nvSpPr>
        <p:spPr>
          <a:xfrm>
            <a:off x="743407" y="5084064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4" name="Text 39"/>
          <p:cNvSpPr txBox="1"/>
          <p:nvPr/>
        </p:nvSpPr>
        <p:spPr>
          <a:xfrm>
            <a:off x="880567" y="5084064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T+40 a T+55</a:t>
            </a:r>
            <a:endParaRPr lang="en-US" sz="1050" dirty="0"/>
          </a:p>
        </p:txBody>
      </p:sp>
      <p:sp>
        <p:nvSpPr>
          <p:cNvPr id="45" name="Text 40"/>
          <p:cNvSpPr txBox="1"/>
          <p:nvPr/>
        </p:nvSpPr>
        <p:spPr>
          <a:xfrm>
            <a:off x="2115007" y="5120640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Mapa de proyectos por departamento</a:t>
            </a:r>
            <a:endParaRPr lang="en-US" sz="1100" dirty="0"/>
          </a:p>
        </p:txBody>
      </p:sp>
      <p:sp>
        <p:nvSpPr>
          <p:cNvPr id="46" name="Text 41"/>
          <p:cNvSpPr txBox="1"/>
          <p:nvPr/>
        </p:nvSpPr>
        <p:spPr>
          <a:xfrm>
            <a:off x="2115007" y="5404104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Delegado técnico o moderador</a:t>
            </a:r>
            <a:endParaRPr lang="en-US" sz="950" dirty="0"/>
          </a:p>
        </p:txBody>
      </p:sp>
      <p:sp>
        <p:nvSpPr>
          <p:cNvPr id="47" name="Text 42"/>
          <p:cNvSpPr txBox="1"/>
          <p:nvPr/>
        </p:nvSpPr>
        <p:spPr>
          <a:xfrm>
            <a:off x="5041087" y="5084064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</a:t>
            </a:r>
            <a:endParaRPr lang="en-US" sz="1100" dirty="0"/>
          </a:p>
        </p:txBody>
      </p:sp>
      <p:sp>
        <p:nvSpPr>
          <p:cNvPr id="48" name="Shape 43"/>
          <p:cNvSpPr/>
          <p:nvPr/>
        </p:nvSpPr>
        <p:spPr>
          <a:xfrm>
            <a:off x="743407" y="5742432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9" name="Text 44"/>
          <p:cNvSpPr txBox="1"/>
          <p:nvPr/>
        </p:nvSpPr>
        <p:spPr>
          <a:xfrm>
            <a:off x="880567" y="5742432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T+55 a T+110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2115007" y="5779008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Círculos Milagro: construcción</a:t>
            </a:r>
            <a:endParaRPr lang="en-US" sz="1100" dirty="0"/>
          </a:p>
        </p:txBody>
      </p:sp>
      <p:sp>
        <p:nvSpPr>
          <p:cNvPr id="51" name="Text 46"/>
          <p:cNvSpPr txBox="1"/>
          <p:nvPr/>
        </p:nvSpPr>
        <p:spPr>
          <a:xfrm>
            <a:off x="2115007" y="606247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Facilitador</a:t>
            </a:r>
            <a:endParaRPr lang="en-US" sz="950" dirty="0"/>
          </a:p>
        </p:txBody>
      </p:sp>
      <p:sp>
        <p:nvSpPr>
          <p:cNvPr id="52" name="Text 47"/>
          <p:cNvSpPr txBox="1"/>
          <p:nvPr/>
        </p:nvSpPr>
        <p:spPr>
          <a:xfrm>
            <a:off x="5041087" y="5742432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min</a:t>
            </a:r>
            <a:endParaRPr lang="en-US" sz="1100" dirty="0"/>
          </a:p>
        </p:txBody>
      </p:sp>
      <p:sp>
        <p:nvSpPr>
          <p:cNvPr id="53" name="Shape 48"/>
          <p:cNvSpPr/>
          <p:nvPr/>
        </p:nvSpPr>
        <p:spPr>
          <a:xfrm>
            <a:off x="6138367" y="3108960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4" name="Text 49"/>
          <p:cNvSpPr txBox="1"/>
          <p:nvPr/>
        </p:nvSpPr>
        <p:spPr>
          <a:xfrm>
            <a:off x="6275527" y="3108960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T+110 a T+140</a:t>
            </a:r>
            <a:endParaRPr lang="en-US" sz="1050" dirty="0"/>
          </a:p>
        </p:txBody>
      </p:sp>
      <p:sp>
        <p:nvSpPr>
          <p:cNvPr id="55" name="Text 50"/>
          <p:cNvSpPr txBox="1"/>
          <p:nvPr/>
        </p:nvSpPr>
        <p:spPr>
          <a:xfrm>
            <a:off x="7509967" y="3145536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Galería Milagro y Votación Milagro</a:t>
            </a:r>
            <a:endParaRPr lang="en-US" sz="1100" dirty="0"/>
          </a:p>
        </p:txBody>
      </p:sp>
      <p:sp>
        <p:nvSpPr>
          <p:cNvPr id="56" name="Text 51"/>
          <p:cNvSpPr txBox="1"/>
          <p:nvPr/>
        </p:nvSpPr>
        <p:spPr>
          <a:xfrm>
            <a:off x="7509967" y="34290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Moderador y facilitador</a:t>
            </a:r>
            <a:endParaRPr lang="en-US" sz="950" dirty="0"/>
          </a:p>
        </p:txBody>
      </p:sp>
      <p:sp>
        <p:nvSpPr>
          <p:cNvPr id="57" name="Text 52"/>
          <p:cNvSpPr txBox="1"/>
          <p:nvPr/>
        </p:nvSpPr>
        <p:spPr>
          <a:xfrm>
            <a:off x="10436047" y="3108960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</a:t>
            </a:r>
            <a:endParaRPr lang="en-US" sz="1100" dirty="0"/>
          </a:p>
        </p:txBody>
      </p:sp>
      <p:sp>
        <p:nvSpPr>
          <p:cNvPr id="58" name="Shape 53"/>
          <p:cNvSpPr/>
          <p:nvPr/>
        </p:nvSpPr>
        <p:spPr>
          <a:xfrm>
            <a:off x="6138367" y="3767328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9" name="Text 54"/>
          <p:cNvSpPr txBox="1"/>
          <p:nvPr/>
        </p:nvSpPr>
        <p:spPr>
          <a:xfrm>
            <a:off x="6275527" y="3767328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T+140 a T+170</a:t>
            </a:r>
            <a:endParaRPr lang="en-US" sz="1050" dirty="0"/>
          </a:p>
        </p:txBody>
      </p:sp>
      <p:sp>
        <p:nvSpPr>
          <p:cNvPr id="60" name="Text 55"/>
          <p:cNvSpPr txBox="1"/>
          <p:nvPr/>
        </p:nvSpPr>
        <p:spPr>
          <a:xfrm>
            <a:off x="7509967" y="380390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Priorizadas, fichas y vocero</a:t>
            </a:r>
            <a:endParaRPr lang="en-US" sz="1100" dirty="0"/>
          </a:p>
        </p:txBody>
      </p:sp>
      <p:sp>
        <p:nvSpPr>
          <p:cNvPr id="61" name="Text 56"/>
          <p:cNvSpPr txBox="1"/>
          <p:nvPr/>
        </p:nvSpPr>
        <p:spPr>
          <a:xfrm>
            <a:off x="7509967" y="4087368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Moderador y delegado técnico</a:t>
            </a:r>
            <a:endParaRPr lang="en-US" sz="950" dirty="0"/>
          </a:p>
        </p:txBody>
      </p:sp>
      <p:sp>
        <p:nvSpPr>
          <p:cNvPr id="62" name="Text 57"/>
          <p:cNvSpPr txBox="1"/>
          <p:nvPr/>
        </p:nvSpPr>
        <p:spPr>
          <a:xfrm>
            <a:off x="10436047" y="3767328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</a:t>
            </a:r>
            <a:endParaRPr lang="en-US" sz="1100" dirty="0"/>
          </a:p>
        </p:txBody>
      </p:sp>
      <p:sp>
        <p:nvSpPr>
          <p:cNvPr id="63" name="Shape 58"/>
          <p:cNvSpPr/>
          <p:nvPr/>
        </p:nvSpPr>
        <p:spPr>
          <a:xfrm>
            <a:off x="6138367" y="4425696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4" name="Text 59"/>
          <p:cNvSpPr txBox="1"/>
          <p:nvPr/>
        </p:nvSpPr>
        <p:spPr>
          <a:xfrm>
            <a:off x="6275527" y="4425696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T+170 a T+180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7509967" y="446227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Cierre de la Mesa</a:t>
            </a:r>
            <a:endParaRPr lang="en-US" sz="1100" dirty="0"/>
          </a:p>
        </p:txBody>
      </p:sp>
      <p:sp>
        <p:nvSpPr>
          <p:cNvPr id="66" name="Text 61"/>
          <p:cNvSpPr txBox="1"/>
          <p:nvPr/>
        </p:nvSpPr>
        <p:spPr>
          <a:xfrm>
            <a:off x="7509967" y="4745736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Moderador</a:t>
            </a:r>
            <a:endParaRPr lang="en-US" sz="950" dirty="0"/>
          </a:p>
        </p:txBody>
      </p:sp>
      <p:sp>
        <p:nvSpPr>
          <p:cNvPr id="67" name="Text 62"/>
          <p:cNvSpPr txBox="1"/>
          <p:nvPr/>
        </p:nvSpPr>
        <p:spPr>
          <a:xfrm>
            <a:off x="10436047" y="4425696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</a:t>
            </a:r>
            <a:endParaRPr lang="en-US" sz="1100" dirty="0"/>
          </a:p>
        </p:txBody>
      </p:sp>
      <p:sp>
        <p:nvSpPr>
          <p:cNvPr id="68" name="Shape 63"/>
          <p:cNvSpPr/>
          <p:nvPr/>
        </p:nvSpPr>
        <p:spPr>
          <a:xfrm>
            <a:off x="6138367" y="5084064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9" name="Text 64"/>
          <p:cNvSpPr txBox="1"/>
          <p:nvPr/>
        </p:nvSpPr>
        <p:spPr>
          <a:xfrm>
            <a:off x="6275527" y="5084064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T+180 a T+210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509967" y="5120640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Relatoría y memorias</a:t>
            </a:r>
            <a:endParaRPr lang="en-US" sz="1100" i="1" dirty="0"/>
          </a:p>
        </p:txBody>
      </p:sp>
      <p:sp>
        <p:nvSpPr>
          <p:cNvPr id="71" name="Text 66"/>
          <p:cNvSpPr txBox="1"/>
          <p:nvPr/>
        </p:nvSpPr>
        <p:spPr>
          <a:xfrm>
            <a:off x="7509967" y="5404104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participantes · relator y sistematizador</a:t>
            </a:r>
            <a:endParaRPr lang="en-US" sz="950" dirty="0"/>
          </a:p>
        </p:txBody>
      </p:sp>
      <p:sp>
        <p:nvSpPr>
          <p:cNvPr id="72" name="Text 67"/>
          <p:cNvSpPr txBox="1"/>
          <p:nvPr/>
        </p:nvSpPr>
        <p:spPr>
          <a:xfrm>
            <a:off x="10436047" y="5084064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</a:t>
            </a:r>
            <a:endParaRPr lang="en-US" sz="1100" dirty="0"/>
          </a:p>
        </p:txBody>
      </p:sp>
      <p:sp>
        <p:nvSpPr>
          <p:cNvPr id="73" name="Shape 68"/>
          <p:cNvSpPr/>
          <p:nvPr/>
        </p:nvSpPr>
        <p:spPr>
          <a:xfrm>
            <a:off x="6138367" y="5742432"/>
            <a:ext cx="5257800" cy="585216"/>
          </a:xfrm>
          <a:prstGeom prst="roundRect">
            <a:avLst>
              <a:gd name="adj" fmla="val 125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4" name="Text 69"/>
          <p:cNvSpPr txBox="1"/>
          <p:nvPr/>
        </p:nvSpPr>
        <p:spPr>
          <a:xfrm>
            <a:off x="6275527" y="5742432"/>
            <a:ext cx="1234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general</a:t>
            </a:r>
            <a:endParaRPr lang="en-US" sz="1050" dirty="0"/>
          </a:p>
        </p:txBody>
      </p:sp>
      <p:sp>
        <p:nvSpPr>
          <p:cNvPr id="75" name="Text 70"/>
          <p:cNvSpPr txBox="1"/>
          <p:nvPr/>
        </p:nvSpPr>
        <p:spPr>
          <a:xfrm>
            <a:off x="7509967" y="5779008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Plenaria con el Presidente</a:t>
            </a:r>
            <a:endParaRPr lang="en-US" sz="1100" i="1" dirty="0"/>
          </a:p>
        </p:txBody>
      </p:sp>
      <p:sp>
        <p:nvSpPr>
          <p:cNvPr id="76" name="Text 71"/>
          <p:cNvSpPr txBox="1"/>
          <p:nvPr/>
        </p:nvSpPr>
        <p:spPr>
          <a:xfrm>
            <a:off x="7509967" y="606247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Voceros de las seis Mesas</a:t>
            </a:r>
            <a:endParaRPr lang="en-US" sz="950" dirty="0"/>
          </a:p>
        </p:txBody>
      </p:sp>
      <p:sp>
        <p:nvSpPr>
          <p:cNvPr id="77" name="Text 72"/>
          <p:cNvSpPr txBox="1"/>
          <p:nvPr/>
        </p:nvSpPr>
        <p:spPr>
          <a:xfrm>
            <a:off x="10436047" y="5742432"/>
            <a:ext cx="868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min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4 · Construcción de iniciativas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minutos · Conduce el facilitador. Cada círculo produce una iniciativa.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743407" y="178308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Shape 3"/>
          <p:cNvSpPr/>
          <p:nvPr/>
        </p:nvSpPr>
        <p:spPr>
          <a:xfrm>
            <a:off x="743407" y="178308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29BB2"/>
          </a:solidFill>
          <a:ln w="12700">
            <a:solidFill>
              <a:srgbClr val="F29BB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Text 4"/>
          <p:cNvSpPr txBox="1"/>
          <p:nvPr/>
        </p:nvSpPr>
        <p:spPr>
          <a:xfrm>
            <a:off x="880567" y="18470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 · (10 MIN)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880567" y="2121408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Definir el problema regional</a:t>
            </a:r>
            <a:endParaRPr lang="en-US" sz="1350" dirty="0"/>
          </a:p>
        </p:txBody>
      </p:sp>
      <p:sp>
        <p:nvSpPr>
          <p:cNvPr id="11" name="Text 6"/>
          <p:cNvSpPr txBox="1"/>
          <p:nvPr/>
        </p:nvSpPr>
        <p:spPr>
          <a:xfrm>
            <a:off x="834847" y="2761488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Aporte individual (3 min): un solo problema, máximo tres líneas, sin soluciones.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Galería rápida de dolores (5 min): se pegan y agrupan por similitud; no se debate.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Selección del dolor (2 min): el que afecta a varios municipios, es más urgente y admite una acción concreta.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3303727" y="3246120"/>
            <a:ext cx="155448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8"/>
          <p:cNvSpPr/>
          <p:nvPr/>
        </p:nvSpPr>
        <p:spPr>
          <a:xfrm>
            <a:off x="3459175" y="178308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9"/>
          <p:cNvSpPr/>
          <p:nvPr/>
        </p:nvSpPr>
        <p:spPr>
          <a:xfrm>
            <a:off x="3459175" y="178308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7D774"/>
          </a:solidFill>
          <a:ln w="12700">
            <a:solidFill>
              <a:srgbClr val="F7D77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0"/>
          <p:cNvSpPr txBox="1"/>
          <p:nvPr/>
        </p:nvSpPr>
        <p:spPr>
          <a:xfrm>
            <a:off x="3596335" y="18470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2 · (20 MIN)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3596335" y="2121408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Convertir el problema </a:t>
            </a:r>
            <a:r>
              <a:rPr lang="en-US" sz="1350" b="1" dirty="0" err="1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</a:t>
            </a: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b="1" dirty="0" err="1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solución</a:t>
            </a: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</a:t>
            </a:r>
            <a:r>
              <a:rPr lang="en-US" sz="1350" b="1" dirty="0" err="1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endParaRPr lang="en-US" sz="1350" dirty="0"/>
          </a:p>
        </p:txBody>
      </p:sp>
      <p:sp>
        <p:nvSpPr>
          <p:cNvPr id="17" name="Text 12"/>
          <p:cNvSpPr txBox="1"/>
          <p:nvPr/>
        </p:nvSpPr>
        <p:spPr>
          <a:xfrm>
            <a:off x="3550615" y="2761488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Escritura individual (3 min): una solución que empiece con un verbo.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Agrupación (5 min) de las propuestas similares.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Construcción colectiva (12 min): una sola iniciativa que responde cinco preguntas.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6019495" y="3246120"/>
            <a:ext cx="155448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Shape 14"/>
          <p:cNvSpPr/>
          <p:nvPr/>
        </p:nvSpPr>
        <p:spPr>
          <a:xfrm>
            <a:off x="6174943" y="178308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0" name="Shape 15"/>
          <p:cNvSpPr/>
          <p:nvPr/>
        </p:nvSpPr>
        <p:spPr>
          <a:xfrm>
            <a:off x="6174943" y="178308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9FCDEB"/>
          </a:solidFill>
          <a:ln w="12700">
            <a:solidFill>
              <a:srgbClr val="9FCDE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6"/>
          <p:cNvSpPr txBox="1"/>
          <p:nvPr/>
        </p:nvSpPr>
        <p:spPr>
          <a:xfrm>
            <a:off x="6312103" y="18470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3 · (10 MIN)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6312103" y="2121408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Aplicar la Brújula Milagro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266383" y="2761488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esta iniciativa es importante para la región y por qué debe priorizarse?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frase por criterio en el campo 3 de la ficha.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8735263" y="3246120"/>
            <a:ext cx="155448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5" name="Shape 20"/>
          <p:cNvSpPr/>
          <p:nvPr/>
        </p:nvSpPr>
        <p:spPr>
          <a:xfrm>
            <a:off x="8890711" y="1783080"/>
            <a:ext cx="2560320" cy="3246120"/>
          </a:xfrm>
          <a:prstGeom prst="roundRect">
            <a:avLst>
              <a:gd name="adj" fmla="val 285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Shape 21"/>
          <p:cNvSpPr/>
          <p:nvPr/>
        </p:nvSpPr>
        <p:spPr>
          <a:xfrm>
            <a:off x="8890711" y="178308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7" name="Text 22"/>
          <p:cNvSpPr txBox="1"/>
          <p:nvPr/>
        </p:nvSpPr>
        <p:spPr>
          <a:xfrm>
            <a:off x="9027871" y="18470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4 · (15 MIN)</a:t>
            </a:r>
            <a:endParaRPr lang="en-US" sz="1100" dirty="0"/>
          </a:p>
        </p:txBody>
      </p:sp>
      <p:sp>
        <p:nvSpPr>
          <p:cNvPr id="28" name="Text 23"/>
          <p:cNvSpPr txBox="1"/>
          <p:nvPr/>
        </p:nvSpPr>
        <p:spPr>
          <a:xfrm>
            <a:off x="9027871" y="2121408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VOTACIÓN</a:t>
            </a:r>
            <a:endParaRPr lang="en-US" sz="1350" dirty="0"/>
          </a:p>
        </p:txBody>
      </p:sp>
      <p:sp>
        <p:nvSpPr>
          <p:cNvPr id="29" name="Text 24"/>
          <p:cNvSpPr txBox="1"/>
          <p:nvPr/>
        </p:nvSpPr>
        <p:spPr>
          <a:xfrm>
            <a:off x="8982151" y="2761488"/>
            <a:ext cx="2377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vota </a:t>
            </a:r>
            <a:r>
              <a:rPr lang="en-US" sz="11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</a:t>
            </a: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las </a:t>
            </a:r>
            <a:r>
              <a:rPr lang="en-US" sz="11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</a:t>
            </a: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iniciativas</a:t>
            </a: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</a:t>
            </a: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estratégicas</a:t>
            </a:r>
            <a:r>
              <a:rPr lang="en-US" sz="11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b="1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Se </a:t>
            </a:r>
            <a:r>
              <a:rPr lang="en-US" sz="1100" b="1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elige</a:t>
            </a:r>
            <a:r>
              <a:rPr lang="en-US" sz="1100" b="1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solo </a:t>
            </a:r>
            <a:r>
              <a:rPr lang="en-US" sz="1100" b="1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una</a:t>
            </a:r>
            <a:r>
              <a:rPr lang="en-US" sz="1100" b="1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100" b="1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iniciativa</a:t>
            </a:r>
            <a:r>
              <a:rPr lang="en-US" sz="1100" b="1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100" b="1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por</a:t>
            </a:r>
            <a:r>
              <a:rPr lang="en-US" sz="1100" b="1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Mesa Milagro.</a:t>
            </a:r>
            <a:endParaRPr lang="en-US" sz="1100" b="1" dirty="0"/>
          </a:p>
        </p:txBody>
      </p:sp>
      <p:sp>
        <p:nvSpPr>
          <p:cNvPr id="30" name="Shape 25"/>
          <p:cNvSpPr/>
          <p:nvPr/>
        </p:nvSpPr>
        <p:spPr>
          <a:xfrm>
            <a:off x="743407" y="5230368"/>
            <a:ext cx="5212080" cy="1234440"/>
          </a:xfrm>
          <a:prstGeom prst="roundRect">
            <a:avLst>
              <a:gd name="adj" fmla="val 5926"/>
            </a:avLst>
          </a:prstGeom>
          <a:solidFill>
            <a:srgbClr val="E7F4EA"/>
          </a:solidFill>
          <a:ln w="12700">
            <a:solidFill>
              <a:srgbClr val="E7F4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1" name="Shape 26"/>
          <p:cNvSpPr/>
          <p:nvPr/>
        </p:nvSpPr>
        <p:spPr>
          <a:xfrm>
            <a:off x="868680" y="5367528"/>
            <a:ext cx="438912" cy="438912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186" y="5486034"/>
            <a:ext cx="201900" cy="201900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1417320" y="53492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3E9B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 es una iniciativa</a:t>
            </a:r>
            <a:endParaRPr lang="en-US" sz="1200" dirty="0"/>
          </a:p>
        </p:txBody>
      </p:sp>
      <p:sp>
        <p:nvSpPr>
          <p:cNvPr id="34" name="Text 28"/>
          <p:cNvSpPr txBox="1"/>
          <p:nvPr/>
        </p:nvSpPr>
        <p:spPr>
          <a:xfrm>
            <a:off x="1417320" y="564184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«Implementar X en los municipios A, B y C para lograr Y, articulando a Z entidades.»</a:t>
            </a:r>
            <a:endParaRPr lang="en-US" sz="1200" dirty="0"/>
          </a:p>
        </p:txBody>
      </p:sp>
      <p:sp>
        <p:nvSpPr>
          <p:cNvPr id="35" name="Shape 29"/>
          <p:cNvSpPr/>
          <p:nvPr/>
        </p:nvSpPr>
        <p:spPr>
          <a:xfrm>
            <a:off x="6190488" y="5230368"/>
            <a:ext cx="5212080" cy="1234440"/>
          </a:xfrm>
          <a:prstGeom prst="roundRect">
            <a:avLst>
              <a:gd name="adj" fmla="val 5926"/>
            </a:avLst>
          </a:prstGeom>
          <a:solidFill>
            <a:srgbClr val="F8E6EA"/>
          </a:solidFill>
          <a:ln w="12700">
            <a:solidFill>
              <a:srgbClr val="F8E6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6" name="Shape 30"/>
          <p:cNvSpPr/>
          <p:nvPr/>
        </p:nvSpPr>
        <p:spPr>
          <a:xfrm>
            <a:off x="6318504" y="5367528"/>
            <a:ext cx="438912" cy="438912"/>
          </a:xfrm>
          <a:prstGeom prst="ellipse">
            <a:avLst/>
          </a:prstGeom>
          <a:solidFill>
            <a:srgbClr val="AB0029"/>
          </a:solidFill>
          <a:ln w="12700">
            <a:solidFill>
              <a:srgbClr val="AB0029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010" y="5486034"/>
            <a:ext cx="201900" cy="201900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6858000" y="53492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AB00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es una iniciativa: es una lista de necesidades</a:t>
            </a:r>
            <a:endParaRPr lang="en-US" sz="1200" dirty="0"/>
          </a:p>
        </p:txBody>
      </p:sp>
      <p:sp>
        <p:nvSpPr>
          <p:cNvPr id="39" name="Text 32"/>
          <p:cNvSpPr txBox="1"/>
          <p:nvPr/>
        </p:nvSpPr>
        <p:spPr>
          <a:xfrm>
            <a:off x="6858000" y="564184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«Mejorar la infraestructura, fortalecer la educación, generar empleo y apoyar a los campesinos.»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propuesta a la iniciativa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Cinco preguntas para construir la iniciativa y tres criterios para justificarla.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575158" y="1783080"/>
            <a:ext cx="4206240" cy="4663440"/>
          </a:xfrm>
          <a:prstGeom prst="roundRect">
            <a:avLst>
              <a:gd name="adj" fmla="val 1739"/>
            </a:avLst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3"/>
          <p:cNvSpPr txBox="1"/>
          <p:nvPr/>
        </p:nvSpPr>
        <p:spPr>
          <a:xfrm>
            <a:off x="868680" y="1965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CINCO PREGUNTAS · PASO 2</a:t>
            </a:r>
            <a:endParaRPr lang="en-US" sz="1200" dirty="0"/>
          </a:p>
        </p:txBody>
      </p:sp>
      <p:sp>
        <p:nvSpPr>
          <p:cNvPr id="9" name="Shape 4"/>
          <p:cNvSpPr/>
          <p:nvPr/>
        </p:nvSpPr>
        <p:spPr>
          <a:xfrm>
            <a:off x="868680" y="2377440"/>
            <a:ext cx="475488" cy="47548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5"/>
          <p:cNvSpPr txBox="1"/>
          <p:nvPr/>
        </p:nvSpPr>
        <p:spPr>
          <a:xfrm>
            <a:off x="8686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1508760" y="2377440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se hará?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868680" y="3035808"/>
            <a:ext cx="475488" cy="47548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8"/>
          <p:cNvSpPr txBox="1"/>
          <p:nvPr/>
        </p:nvSpPr>
        <p:spPr>
          <a:xfrm>
            <a:off x="868680" y="30358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3035808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¿Dónde se hará?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68680" y="3694176"/>
            <a:ext cx="475488" cy="47548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1"/>
          <p:cNvSpPr txBox="1"/>
          <p:nvPr/>
        </p:nvSpPr>
        <p:spPr>
          <a:xfrm>
            <a:off x="868680" y="36941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508760" y="3694176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¿A quién beneficiará?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868680" y="4352544"/>
            <a:ext cx="475488" cy="47548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4"/>
          <p:cNvSpPr txBox="1"/>
          <p:nvPr/>
        </p:nvSpPr>
        <p:spPr>
          <a:xfrm>
            <a:off x="868680" y="43525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508760" y="4352544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debería participar?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868680" y="5010912"/>
            <a:ext cx="475488" cy="47548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2" name="Text 17"/>
          <p:cNvSpPr txBox="1"/>
          <p:nvPr/>
        </p:nvSpPr>
        <p:spPr>
          <a:xfrm>
            <a:off x="868680" y="5010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1508760" y="5010912"/>
            <a:ext cx="3063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papel debería cumplir el Gobierno Nacional?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868680" y="5760720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Verbos sugeridos: construir, conectar, mejorar, ampliar, recuperar, fortalecer, implementar, desarrollar, dotar, integrar.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5120640" y="1783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BRÚJULA MILAGRO · PASO 3 · PREGUNTAS ORIENTADORAS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5120640" y="2148840"/>
            <a:ext cx="6309360" cy="1325880"/>
          </a:xfrm>
          <a:prstGeom prst="roundRect">
            <a:avLst>
              <a:gd name="adj" fmla="val 551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7" name="Shape 22"/>
          <p:cNvSpPr/>
          <p:nvPr/>
        </p:nvSpPr>
        <p:spPr>
          <a:xfrm>
            <a:off x="5303520" y="2468880"/>
            <a:ext cx="685800" cy="6858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686" y="2654046"/>
            <a:ext cx="315468" cy="315468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6172200" y="225856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Urgencia territorial</a:t>
            </a:r>
            <a:endParaRPr lang="en-US" sz="1350" dirty="0"/>
          </a:p>
        </p:txBody>
      </p:sp>
      <p:sp>
        <p:nvSpPr>
          <p:cNvPr id="30" name="Text 24"/>
          <p:cNvSpPr txBox="1"/>
          <p:nvPr/>
        </p:nvSpPr>
        <p:spPr>
          <a:xfrm>
            <a:off x="6172200" y="26060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pasaría si el problema continúa durante los próximos años?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consecuencias tendría para las personas, comunidades o municipios?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5120640" y="3584448"/>
            <a:ext cx="6309360" cy="1325880"/>
          </a:xfrm>
          <a:prstGeom prst="roundRect">
            <a:avLst>
              <a:gd name="adj" fmla="val 551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2" name="Shape 26"/>
          <p:cNvSpPr/>
          <p:nvPr/>
        </p:nvSpPr>
        <p:spPr>
          <a:xfrm>
            <a:off x="5303520" y="3904488"/>
            <a:ext cx="685800" cy="6858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8686" y="4089654"/>
            <a:ext cx="315468" cy="31546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172200" y="369417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Alcance regional y alineación con la Patria Milagro</a:t>
            </a:r>
            <a:endParaRPr lang="en-US" sz="1350" dirty="0"/>
          </a:p>
        </p:txBody>
      </p:sp>
      <p:sp>
        <p:nvSpPr>
          <p:cNvPr id="35" name="Text 28"/>
          <p:cNvSpPr txBox="1"/>
          <p:nvPr/>
        </p:nvSpPr>
        <p:spPr>
          <a:xfrm>
            <a:off x="6172200" y="4041648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es importante para varios municipios o para la región?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debería considerarse en el proceso nacional?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¿A qué temática del Milagro responde?</a:t>
            </a:r>
            <a:endParaRPr lang="en-US" sz="1150" dirty="0"/>
          </a:p>
        </p:txBody>
      </p:sp>
      <p:sp>
        <p:nvSpPr>
          <p:cNvPr id="36" name="Shape 29"/>
          <p:cNvSpPr/>
          <p:nvPr/>
        </p:nvSpPr>
        <p:spPr>
          <a:xfrm>
            <a:off x="5120640" y="5020056"/>
            <a:ext cx="6309360" cy="1325880"/>
          </a:xfrm>
          <a:prstGeom prst="roundRect">
            <a:avLst>
              <a:gd name="adj" fmla="val 551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7" name="Shape 30"/>
          <p:cNvSpPr/>
          <p:nvPr/>
        </p:nvSpPr>
        <p:spPr>
          <a:xfrm>
            <a:off x="5303520" y="5340096"/>
            <a:ext cx="685800" cy="68580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8686" y="5525262"/>
            <a:ext cx="315468" cy="315468"/>
          </a:xfrm>
          <a:prstGeom prst="rect">
            <a:avLst/>
          </a:prstGeom>
        </p:spPr>
      </p:pic>
      <p:sp>
        <p:nvSpPr>
          <p:cNvPr id="39" name="Text 31"/>
          <p:cNvSpPr txBox="1"/>
          <p:nvPr/>
        </p:nvSpPr>
        <p:spPr>
          <a:xfrm>
            <a:off x="6172200" y="5129784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Motor económico y competitividad</a:t>
            </a:r>
            <a:endParaRPr lang="en-US" sz="1350" dirty="0"/>
          </a:p>
        </p:txBody>
      </p:sp>
      <p:sp>
        <p:nvSpPr>
          <p:cNvPr id="40" name="Text 32"/>
          <p:cNvSpPr txBox="1"/>
          <p:nvPr/>
        </p:nvSpPr>
        <p:spPr>
          <a:xfrm>
            <a:off x="6172200" y="5477256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oportunidades perdería la región si no se realiza?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cambiaría positivamente?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impacto tendría en la economía, el empleo, los servicios o la calidad de vida?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Ficha de Iniciativa Milagro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ficha por círculo. Una vez completada, se pega de inmediato en el Muro Milagro.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868680" y="1783080"/>
            <a:ext cx="5852160" cy="4663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9E4"/>
            </a:solidFill>
            <a:prstDash val="solid"/>
          </a:ln>
          <a:effectLst>
            <a:outerShdw blurRad="101600" dist="381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8" name="Shape 3"/>
          <p:cNvSpPr/>
          <p:nvPr/>
        </p:nvSpPr>
        <p:spPr>
          <a:xfrm>
            <a:off x="1051560" y="1965960"/>
            <a:ext cx="5486400" cy="502920"/>
          </a:xfrm>
          <a:prstGeom prst="rect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5"/>
          <p:cNvSpPr txBox="1"/>
          <p:nvPr/>
        </p:nvSpPr>
        <p:spPr>
          <a:xfrm>
            <a:off x="1554480" y="19659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 de la iniciativa</a:t>
            </a:r>
            <a:endParaRPr lang="en-US" sz="1250" dirty="0"/>
          </a:p>
        </p:txBody>
      </p:sp>
      <p:sp>
        <p:nvSpPr>
          <p:cNvPr id="11" name="Shape 6"/>
          <p:cNvSpPr/>
          <p:nvPr/>
        </p:nvSpPr>
        <p:spPr>
          <a:xfrm>
            <a:off x="1051560" y="2542032"/>
            <a:ext cx="5486400" cy="777240"/>
          </a:xfrm>
          <a:prstGeom prst="rect">
            <a:avLst/>
          </a:prstGeom>
          <a:solidFill>
            <a:srgbClr val="F29BB2"/>
          </a:solidFill>
          <a:ln w="12700">
            <a:solidFill>
              <a:srgbClr val="F29BB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7"/>
          <p:cNvSpPr txBox="1"/>
          <p:nvPr/>
        </p:nvSpPr>
        <p:spPr>
          <a:xfrm>
            <a:off x="1143000" y="2542032"/>
            <a:ext cx="365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1554480" y="2542032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Nuestro dolor · qué problema regional se quiere resolver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1051560" y="3392424"/>
            <a:ext cx="5486400" cy="777240"/>
          </a:xfrm>
          <a:prstGeom prst="rect">
            <a:avLst/>
          </a:prstGeom>
          <a:solidFill>
            <a:srgbClr val="F7D774"/>
          </a:solidFill>
          <a:ln w="12700">
            <a:solidFill>
              <a:srgbClr val="F7D77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0"/>
          <p:cNvSpPr txBox="1"/>
          <p:nvPr/>
        </p:nvSpPr>
        <p:spPr>
          <a:xfrm>
            <a:off x="1143000" y="3392424"/>
            <a:ext cx="365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1554480" y="3392424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Nuestra propuesta milagro · qué se propone hacer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1051560" y="4242816"/>
            <a:ext cx="5486400" cy="457200"/>
          </a:xfrm>
          <a:prstGeom prst="rect">
            <a:avLst/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3"/>
          <p:cNvSpPr txBox="1"/>
          <p:nvPr/>
        </p:nvSpPr>
        <p:spPr>
          <a:xfrm>
            <a:off x="1143000" y="4242816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1554480" y="4242816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Opcional · alcance territorial y actores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1051560" y="4773168"/>
            <a:ext cx="5486400" cy="777240"/>
          </a:xfrm>
          <a:prstGeom prst="rect">
            <a:avLst/>
          </a:prstGeom>
          <a:solidFill>
            <a:srgbClr val="9FCDEB"/>
          </a:solidFill>
          <a:ln w="12700">
            <a:solidFill>
              <a:srgbClr val="9FCDE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6"/>
          <p:cNvSpPr txBox="1"/>
          <p:nvPr/>
        </p:nvSpPr>
        <p:spPr>
          <a:xfrm>
            <a:off x="1143000" y="4773168"/>
            <a:ext cx="365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1554480" y="4773168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Brújula Milagro · urgencia · alcance regional · motor económico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051560" y="5623560"/>
            <a:ext cx="54864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A3A7BC"/>
            </a:solidFill>
            <a:prstDash val="dash"/>
          </a:ln>
        </p:spPr>
        <p:txBody>
          <a:bodyPr/>
          <a:lstStyle/>
          <a:p>
            <a:endParaRPr lang="es-CO"/>
          </a:p>
        </p:txBody>
      </p:sp>
      <p:sp>
        <p:nvSpPr>
          <p:cNvPr id="24" name="Text 19"/>
          <p:cNvSpPr txBox="1"/>
          <p:nvPr/>
        </p:nvSpPr>
        <p:spPr>
          <a:xfrm>
            <a:off x="1188720" y="56235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Recuadro de votación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4846320" y="5742432"/>
            <a:ext cx="256032" cy="256032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Shape 21"/>
          <p:cNvSpPr/>
          <p:nvPr/>
        </p:nvSpPr>
        <p:spPr>
          <a:xfrm>
            <a:off x="5175504" y="5742432"/>
            <a:ext cx="256032" cy="256032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7" name="Shape 22"/>
          <p:cNvSpPr/>
          <p:nvPr/>
        </p:nvSpPr>
        <p:spPr>
          <a:xfrm>
            <a:off x="5504688" y="5742432"/>
            <a:ext cx="256032" cy="256032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8" name="Shape 23"/>
          <p:cNvSpPr/>
          <p:nvPr/>
        </p:nvSpPr>
        <p:spPr>
          <a:xfrm>
            <a:off x="5852160" y="5742432"/>
            <a:ext cx="256032" cy="256032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Text 24"/>
          <p:cNvSpPr txBox="1"/>
          <p:nvPr/>
        </p:nvSpPr>
        <p:spPr>
          <a:xfrm>
            <a:off x="7223760" y="17830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SE LLENA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7223760" y="2194560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6831" y="2347631"/>
            <a:ext cx="260787" cy="260787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7955280" y="21488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campo recoge las tarjetas del mismo color, agrupadas y consolidadas por el círculo.</a:t>
            </a:r>
            <a:endParaRPr lang="en-US" sz="1300" dirty="0"/>
          </a:p>
        </p:txBody>
      </p:sp>
      <p:sp>
        <p:nvSpPr>
          <p:cNvPr id="33" name="Shape 27"/>
          <p:cNvSpPr/>
          <p:nvPr/>
        </p:nvSpPr>
        <p:spPr>
          <a:xfrm>
            <a:off x="7223760" y="3218688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6831" y="3371759"/>
            <a:ext cx="260787" cy="260787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7955280" y="3172968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persona del círculo escribe los acuerdos con letra grande, legible a tres metros.</a:t>
            </a:r>
            <a:endParaRPr lang="en-US" sz="1300" dirty="0"/>
          </a:p>
        </p:txBody>
      </p:sp>
      <p:sp>
        <p:nvSpPr>
          <p:cNvPr id="36" name="Shape 29"/>
          <p:cNvSpPr/>
          <p:nvPr/>
        </p:nvSpPr>
        <p:spPr>
          <a:xfrm>
            <a:off x="7223760" y="4242816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6831" y="4395887"/>
            <a:ext cx="260787" cy="260787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7955280" y="4197096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ficha debe entenderse sin que el proponente la explique.</a:t>
            </a:r>
            <a:endParaRPr lang="en-US" sz="1300" dirty="0"/>
          </a:p>
        </p:txBody>
      </p:sp>
      <p:sp>
        <p:nvSpPr>
          <p:cNvPr id="39" name="Shape 31"/>
          <p:cNvSpPr/>
          <p:nvPr/>
        </p:nvSpPr>
        <p:spPr>
          <a:xfrm>
            <a:off x="7223760" y="5266944"/>
            <a:ext cx="566928" cy="56692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6831" y="5420015"/>
            <a:ext cx="260787" cy="260787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7955280" y="5221224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Completa y con nombre, pasa al Muro Milagro para la Galería y la votación.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D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5 · Galería y Votación Milagro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8910" y="211226"/>
            <a:ext cx="407822" cy="598018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9CD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minutos · Conducen el moderador y el facilitador.</a:t>
            </a:r>
            <a:endParaRPr lang="en-US" sz="1600" dirty="0"/>
          </a:p>
        </p:txBody>
      </p:sp>
      <p:sp>
        <p:nvSpPr>
          <p:cNvPr id="7" name="Shape 2"/>
          <p:cNvSpPr/>
          <p:nvPr/>
        </p:nvSpPr>
        <p:spPr>
          <a:xfrm>
            <a:off x="743407" y="1783080"/>
            <a:ext cx="2697480" cy="777240"/>
          </a:xfrm>
          <a:prstGeom prst="chevron">
            <a:avLst/>
          </a:prstGeom>
          <a:solidFill>
            <a:srgbClr val="1F2447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3"/>
          <p:cNvSpPr txBox="1"/>
          <p:nvPr/>
        </p:nvSpPr>
        <p:spPr>
          <a:xfrm>
            <a:off x="1109167" y="178308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MIN  </a:t>
            </a: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 final</a:t>
            </a:r>
            <a:endParaRPr lang="en-US" sz="1300" dirty="0"/>
          </a:p>
        </p:txBody>
      </p:sp>
      <p:sp>
        <p:nvSpPr>
          <p:cNvPr id="9" name="Shape 4"/>
          <p:cNvSpPr/>
          <p:nvPr/>
        </p:nvSpPr>
        <p:spPr>
          <a:xfrm>
            <a:off x="3459175" y="1783080"/>
            <a:ext cx="2697480" cy="777240"/>
          </a:xfrm>
          <a:prstGeom prst="chevron">
            <a:avLst/>
          </a:prstGeom>
          <a:solidFill>
            <a:srgbClr val="1E347D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5"/>
          <p:cNvSpPr txBox="1"/>
          <p:nvPr/>
        </p:nvSpPr>
        <p:spPr>
          <a:xfrm>
            <a:off x="3824935" y="178308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MIN  </a:t>
            </a: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Galería Milagro</a:t>
            </a:r>
            <a:endParaRPr lang="en-US" sz="1300" dirty="0"/>
          </a:p>
        </p:txBody>
      </p:sp>
      <p:sp>
        <p:nvSpPr>
          <p:cNvPr id="11" name="Shape 6"/>
          <p:cNvSpPr/>
          <p:nvPr/>
        </p:nvSpPr>
        <p:spPr>
          <a:xfrm>
            <a:off x="6174943" y="1783080"/>
            <a:ext cx="2697480" cy="777240"/>
          </a:xfrm>
          <a:prstGeom prst="chevron">
            <a:avLst/>
          </a:prstGeom>
          <a:solidFill>
            <a:srgbClr val="1F2447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7"/>
          <p:cNvSpPr txBox="1"/>
          <p:nvPr/>
        </p:nvSpPr>
        <p:spPr>
          <a:xfrm>
            <a:off x="6540703" y="178308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  </a:t>
            </a: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Votación «3 + 1»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8890711" y="1783080"/>
            <a:ext cx="2697480" cy="777240"/>
          </a:xfrm>
          <a:prstGeom prst="chevron">
            <a:avLst/>
          </a:prstGeom>
          <a:solidFill>
            <a:srgbClr val="1E347D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Text 9"/>
          <p:cNvSpPr txBox="1"/>
          <p:nvPr/>
        </p:nvSpPr>
        <p:spPr>
          <a:xfrm>
            <a:off x="9256471" y="178308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  </a:t>
            </a: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Conteo y resultado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743407" y="2788920"/>
            <a:ext cx="2560320" cy="3611880"/>
          </a:xfrm>
          <a:prstGeom prst="roundRect">
            <a:avLst>
              <a:gd name="adj" fmla="val 2857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1"/>
          <p:cNvSpPr txBox="1"/>
          <p:nvPr/>
        </p:nvSpPr>
        <p:spPr>
          <a:xfrm>
            <a:off x="914400" y="2926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filtro solo responde: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914400" y="3291840"/>
            <a:ext cx="384048" cy="38404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93" y="3395533"/>
            <a:ext cx="176662" cy="17666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389888" y="324612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 regional?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914400" y="3950208"/>
            <a:ext cx="384048" cy="38404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93" y="4053901"/>
            <a:ext cx="176662" cy="17666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89888" y="390448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¿Corresponde a este Milagro?</a:t>
            </a:r>
            <a:endParaRPr lang="en-US" sz="1150" dirty="0"/>
          </a:p>
        </p:txBody>
      </p:sp>
      <p:sp>
        <p:nvSpPr>
          <p:cNvPr id="23" name="Shape 16"/>
          <p:cNvSpPr/>
          <p:nvPr/>
        </p:nvSpPr>
        <p:spPr>
          <a:xfrm>
            <a:off x="914400" y="4608576"/>
            <a:ext cx="384048" cy="38404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93" y="4712269"/>
            <a:ext cx="176662" cy="176662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389888" y="456285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 una acción concreta?</a:t>
            </a:r>
            <a:endParaRPr lang="en-US" sz="1150" dirty="0"/>
          </a:p>
        </p:txBody>
      </p:sp>
      <p:sp>
        <p:nvSpPr>
          <p:cNvPr id="26" name="Shape 18"/>
          <p:cNvSpPr/>
          <p:nvPr/>
        </p:nvSpPr>
        <p:spPr>
          <a:xfrm>
            <a:off x="914400" y="5266944"/>
            <a:ext cx="384048" cy="384048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93" y="5370637"/>
            <a:ext cx="176662" cy="176662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389888" y="5221224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¿Puede articularse con lo existente?</a:t>
            </a:r>
            <a:endParaRPr lang="en-US" sz="1150" dirty="0"/>
          </a:p>
        </p:txBody>
      </p:sp>
      <p:sp>
        <p:nvSpPr>
          <p:cNvPr id="29" name="Shape 20"/>
          <p:cNvSpPr/>
          <p:nvPr/>
        </p:nvSpPr>
        <p:spPr>
          <a:xfrm>
            <a:off x="3456432" y="2788920"/>
            <a:ext cx="2560320" cy="3611880"/>
          </a:xfrm>
          <a:prstGeom prst="roundRect">
            <a:avLst>
              <a:gd name="adj" fmla="val 2857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0" name="Shape 21"/>
          <p:cNvSpPr/>
          <p:nvPr/>
        </p:nvSpPr>
        <p:spPr>
          <a:xfrm>
            <a:off x="3639312" y="2971800"/>
            <a:ext cx="640080" cy="64008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2134" y="3144622"/>
            <a:ext cx="294437" cy="294437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3639312" y="374904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participantes recorren el Muro. Cada ficha debe entenderse sin que el proponente la explique.</a:t>
            </a:r>
            <a:endParaRPr lang="en-US" sz="1200" dirty="0"/>
          </a:p>
        </p:txBody>
      </p:sp>
      <p:sp>
        <p:nvSpPr>
          <p:cNvPr id="33" name="Text 23"/>
          <p:cNvSpPr txBox="1"/>
          <p:nvPr/>
        </p:nvSpPr>
        <p:spPr>
          <a:xfrm>
            <a:off x="3639312" y="50292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i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«Ahora no vamos a decidir cuáles son mejores; vamos a escuchar y votar.»</a:t>
            </a:r>
            <a:endParaRPr lang="en-US" sz="1150" dirty="0"/>
          </a:p>
        </p:txBody>
      </p:sp>
      <p:sp>
        <p:nvSpPr>
          <p:cNvPr id="34" name="Shape 24"/>
          <p:cNvSpPr/>
          <p:nvPr/>
        </p:nvSpPr>
        <p:spPr>
          <a:xfrm>
            <a:off x="6172200" y="2788920"/>
            <a:ext cx="2560320" cy="3611880"/>
          </a:xfrm>
          <a:prstGeom prst="roundRect">
            <a:avLst>
              <a:gd name="adj" fmla="val 2857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5" name="Shape 25"/>
          <p:cNvSpPr/>
          <p:nvPr/>
        </p:nvSpPr>
        <p:spPr>
          <a:xfrm>
            <a:off x="6355080" y="3017520"/>
            <a:ext cx="411480" cy="41148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6" name="Shape 26"/>
          <p:cNvSpPr/>
          <p:nvPr/>
        </p:nvSpPr>
        <p:spPr>
          <a:xfrm>
            <a:off x="6858000" y="3017520"/>
            <a:ext cx="411480" cy="41148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7" name="Shape 27"/>
          <p:cNvSpPr/>
          <p:nvPr/>
        </p:nvSpPr>
        <p:spPr>
          <a:xfrm>
            <a:off x="7360920" y="3017520"/>
            <a:ext cx="411480" cy="411480"/>
          </a:xfrm>
          <a:prstGeom prst="ellipse">
            <a:avLst/>
          </a:prstGeom>
          <a:solidFill>
            <a:srgbClr val="3E9B4F"/>
          </a:solidFill>
          <a:ln w="12700">
            <a:solidFill>
              <a:srgbClr val="3E9B4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0" name="Text 29"/>
          <p:cNvSpPr txBox="1"/>
          <p:nvPr/>
        </p:nvSpPr>
        <p:spPr>
          <a:xfrm>
            <a:off x="6355080" y="365760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votos verdes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máximo uno por iniciativa</a:t>
            </a:r>
            <a:endParaRPr lang="en-US" sz="12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200" dirty="0"/>
          </a:p>
        </p:txBody>
      </p:sp>
      <p:sp>
        <p:nvSpPr>
          <p:cNvPr id="42" name="Shape 31"/>
          <p:cNvSpPr/>
          <p:nvPr/>
        </p:nvSpPr>
        <p:spPr>
          <a:xfrm>
            <a:off x="8887968" y="2788920"/>
            <a:ext cx="2560320" cy="3611880"/>
          </a:xfrm>
          <a:prstGeom prst="roundRect">
            <a:avLst>
              <a:gd name="adj" fmla="val 2857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3" name="Text 32"/>
          <p:cNvSpPr txBox="1"/>
          <p:nvPr/>
        </p:nvSpPr>
        <p:spPr>
          <a:xfrm>
            <a:off x="9070848" y="30175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3200" dirty="0"/>
          </a:p>
        </p:txBody>
      </p:sp>
      <p:sp>
        <p:nvSpPr>
          <p:cNvPr id="44" name="Text 33"/>
          <p:cNvSpPr txBox="1"/>
          <p:nvPr/>
        </p:nvSpPr>
        <p:spPr>
          <a:xfrm>
            <a:off x="9070848" y="363931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000" dirty="0"/>
          </a:p>
        </p:txBody>
      </p:sp>
      <p:sp>
        <p:nvSpPr>
          <p:cNvPr id="45" name="Text 34"/>
          <p:cNvSpPr txBox="1"/>
          <p:nvPr/>
        </p:nvSpPr>
        <p:spPr>
          <a:xfrm>
            <a:off x="9692640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Conteo simultáneo por relator y sistematizador</a:t>
            </a:r>
            <a:endParaRPr lang="en-US" sz="1200" dirty="0"/>
          </a:p>
        </p:txBody>
      </p:sp>
      <p:sp>
        <p:nvSpPr>
          <p:cNvPr id="46" name="Text 35"/>
          <p:cNvSpPr txBox="1"/>
          <p:nvPr/>
        </p:nvSpPr>
        <p:spPr>
          <a:xfrm>
            <a:off x="9070848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200" dirty="0"/>
          </a:p>
        </p:txBody>
      </p:sp>
      <p:sp>
        <p:nvSpPr>
          <p:cNvPr id="47" name="Text 36"/>
          <p:cNvSpPr txBox="1"/>
          <p:nvPr/>
        </p:nvSpPr>
        <p:spPr>
          <a:xfrm>
            <a:off x="9070848" y="473659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000" dirty="0"/>
          </a:p>
        </p:txBody>
      </p:sp>
      <p:sp>
        <p:nvSpPr>
          <p:cNvPr id="48" name="Text 37"/>
          <p:cNvSpPr txBox="1"/>
          <p:nvPr/>
        </p:nvSpPr>
        <p:spPr>
          <a:xfrm>
            <a:off x="9692640" y="411480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Verificación</a:t>
            </a:r>
            <a:endParaRPr lang="en-US" sz="1200" dirty="0"/>
          </a:p>
        </p:txBody>
      </p:sp>
      <p:sp>
        <p:nvSpPr>
          <p:cNvPr id="49" name="Text 38"/>
          <p:cNvSpPr txBox="1"/>
          <p:nvPr/>
        </p:nvSpPr>
        <p:spPr>
          <a:xfrm>
            <a:off x="9070848" y="521208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50" name="Text 39"/>
          <p:cNvSpPr txBox="1"/>
          <p:nvPr/>
        </p:nvSpPr>
        <p:spPr>
          <a:xfrm>
            <a:off x="9070848" y="583387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000" dirty="0"/>
          </a:p>
        </p:txBody>
      </p:sp>
      <p:sp>
        <p:nvSpPr>
          <p:cNvPr id="51" name="Text 40"/>
          <p:cNvSpPr txBox="1"/>
          <p:nvPr/>
        </p:nvSpPr>
        <p:spPr>
          <a:xfrm>
            <a:off x="9692640" y="52120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Anuncio de resultados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6 · Priorizadas, ficha final y vocería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97" y="365760"/>
            <a:ext cx="500177" cy="686714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Conducen</a:t>
            </a:r>
            <a:r>
              <a:rPr lang="en-US" sz="160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el moderador y el delegado técnico.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743407" y="1783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MESA DE HASTA 100 PERSONAS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>
            <a:off x="743407" y="2148840"/>
            <a:ext cx="3291840" cy="2743200"/>
          </a:xfrm>
          <a:prstGeom prst="roundRect">
            <a:avLst>
              <a:gd name="adj" fmla="val 266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4"/>
          <p:cNvSpPr/>
          <p:nvPr/>
        </p:nvSpPr>
        <p:spPr>
          <a:xfrm>
            <a:off x="926287" y="23317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5"/>
          <p:cNvSpPr txBox="1"/>
          <p:nvPr/>
        </p:nvSpPr>
        <p:spPr>
          <a:xfrm>
            <a:off x="926287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Shape 6"/>
          <p:cNvSpPr/>
          <p:nvPr/>
        </p:nvSpPr>
        <p:spPr>
          <a:xfrm>
            <a:off x="3258007" y="2286000"/>
            <a:ext cx="594360" cy="5943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8484" y="2446477"/>
            <a:ext cx="273406" cy="273406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26287" y="29260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Anuncio</a:t>
            </a:r>
            <a:endParaRPr lang="en-US" sz="1600" dirty="0"/>
          </a:p>
        </p:txBody>
      </p:sp>
      <p:sp>
        <p:nvSpPr>
          <p:cNvPr id="14" name="Text 8"/>
          <p:cNvSpPr txBox="1"/>
          <p:nvPr/>
        </p:nvSpPr>
        <p:spPr>
          <a:xfrm>
            <a:off x="926287" y="333756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moderador anuncia: «Las tres iniciativas con mayor votación son…». Se registran las iniciativas 1, 2 y 3.</a:t>
            </a:r>
          </a:p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Entre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esas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3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iniciativas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la de mayor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votación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queda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seleccionada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y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priorizada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cs typeface="Arial" pitchFamily="34" charset="-120"/>
              </a:rPr>
              <a:t> para la mesa.</a:t>
            </a:r>
            <a:endParaRPr lang="en-US" sz="1250" dirty="0"/>
          </a:p>
        </p:txBody>
      </p:sp>
      <p:sp>
        <p:nvSpPr>
          <p:cNvPr id="15" name="Shape 9"/>
          <p:cNvSpPr/>
          <p:nvPr/>
        </p:nvSpPr>
        <p:spPr>
          <a:xfrm>
            <a:off x="4080967" y="3383280"/>
            <a:ext cx="329184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Shape 10"/>
          <p:cNvSpPr/>
          <p:nvPr/>
        </p:nvSpPr>
        <p:spPr>
          <a:xfrm>
            <a:off x="4446727" y="2148840"/>
            <a:ext cx="3291840" cy="2743200"/>
          </a:xfrm>
          <a:prstGeom prst="roundRect">
            <a:avLst>
              <a:gd name="adj" fmla="val 266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7" name="Shape 11"/>
          <p:cNvSpPr/>
          <p:nvPr/>
        </p:nvSpPr>
        <p:spPr>
          <a:xfrm>
            <a:off x="4629607" y="23317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2"/>
          <p:cNvSpPr txBox="1"/>
          <p:nvPr/>
        </p:nvSpPr>
        <p:spPr>
          <a:xfrm>
            <a:off x="4629607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6961327" y="2286000"/>
            <a:ext cx="594360" cy="5943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804" y="2446477"/>
            <a:ext cx="273406" cy="273406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4629607" y="29260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Ficha final</a:t>
            </a:r>
            <a:endParaRPr lang="en-US" sz="1600" dirty="0"/>
          </a:p>
        </p:txBody>
      </p:sp>
      <p:sp>
        <p:nvSpPr>
          <p:cNvPr id="22" name="Text 15"/>
          <p:cNvSpPr txBox="1"/>
          <p:nvPr/>
        </p:nvSpPr>
        <p:spPr>
          <a:xfrm>
            <a:off x="4629607" y="333756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ficha sale lista para sistematización.</a:t>
            </a:r>
            <a:endParaRPr lang="en-US" sz="1250" dirty="0"/>
          </a:p>
        </p:txBody>
      </p:sp>
      <p:sp>
        <p:nvSpPr>
          <p:cNvPr id="23" name="Shape 16"/>
          <p:cNvSpPr/>
          <p:nvPr/>
        </p:nvSpPr>
        <p:spPr>
          <a:xfrm>
            <a:off x="7784287" y="3383280"/>
            <a:ext cx="329184" cy="256032"/>
          </a:xfrm>
          <a:prstGeom prst="rightArrow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4" name="Shape 17"/>
          <p:cNvSpPr/>
          <p:nvPr/>
        </p:nvSpPr>
        <p:spPr>
          <a:xfrm>
            <a:off x="8150047" y="2148840"/>
            <a:ext cx="3291840" cy="2743200"/>
          </a:xfrm>
          <a:prstGeom prst="roundRect">
            <a:avLst>
              <a:gd name="adj" fmla="val 2667"/>
            </a:avLst>
          </a:prstGeom>
          <a:solidFill>
            <a:srgbClr val="F3F4F8"/>
          </a:solidFill>
          <a:ln w="12700">
            <a:solidFill>
              <a:srgbClr val="F3F4F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5" name="Shape 18"/>
          <p:cNvSpPr/>
          <p:nvPr/>
        </p:nvSpPr>
        <p:spPr>
          <a:xfrm>
            <a:off x="8332927" y="2331720"/>
            <a:ext cx="457200" cy="457200"/>
          </a:xfrm>
          <a:prstGeom prst="ellipse">
            <a:avLst/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Text 19"/>
          <p:cNvSpPr txBox="1"/>
          <p:nvPr/>
        </p:nvSpPr>
        <p:spPr>
          <a:xfrm>
            <a:off x="8332927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7" name="Shape 20"/>
          <p:cNvSpPr/>
          <p:nvPr/>
        </p:nvSpPr>
        <p:spPr>
          <a:xfrm>
            <a:off x="10664647" y="2286000"/>
            <a:ext cx="594360" cy="59436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5124" y="2446477"/>
            <a:ext cx="273406" cy="273406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8332927" y="29260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Vocería</a:t>
            </a:r>
            <a:endParaRPr lang="en-US" sz="1600" dirty="0"/>
          </a:p>
        </p:txBody>
      </p:sp>
      <p:sp>
        <p:nvSpPr>
          <p:cNvPr id="30" name="Text 22"/>
          <p:cNvSpPr txBox="1"/>
          <p:nvPr/>
        </p:nvSpPr>
        <p:spPr>
          <a:xfrm>
            <a:off x="8332927" y="333756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relator es el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mismo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vocero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encargado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presentar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plenaria</a:t>
            </a:r>
            <a:r>
              <a:rPr lang="en-US" sz="1250" dirty="0">
                <a:solidFill>
                  <a:srgbClr val="5B5F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50" dirty="0"/>
          </a:p>
        </p:txBody>
      </p:sp>
      <p:sp>
        <p:nvSpPr>
          <p:cNvPr id="31" name="Shape 23"/>
          <p:cNvSpPr/>
          <p:nvPr/>
        </p:nvSpPr>
        <p:spPr>
          <a:xfrm>
            <a:off x="743407" y="5120640"/>
            <a:ext cx="10661904" cy="1325880"/>
          </a:xfrm>
          <a:prstGeom prst="roundRect">
            <a:avLst>
              <a:gd name="adj" fmla="val 5517"/>
            </a:avLst>
          </a:prstGeom>
          <a:solidFill>
            <a:srgbClr val="2D2E5A"/>
          </a:solidFill>
          <a:ln w="12700">
            <a:solidFill>
              <a:srgbClr val="2D2E5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2" name="Shape 24"/>
          <p:cNvSpPr/>
          <p:nvPr/>
        </p:nvSpPr>
        <p:spPr>
          <a:xfrm>
            <a:off x="960120" y="5376672"/>
            <a:ext cx="777240" cy="77724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9975" y="5586527"/>
            <a:ext cx="357530" cy="357530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1965960" y="525780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submesas (101 a 300 personas)</a:t>
            </a:r>
            <a:endParaRPr lang="en-US" sz="1500" dirty="0"/>
          </a:p>
        </p:txBody>
      </p:sp>
      <p:sp>
        <p:nvSpPr>
          <p:cNvPr id="35" name="Text 26"/>
          <p:cNvSpPr txBox="1"/>
          <p:nvPr/>
        </p:nvSpPr>
        <p:spPr>
          <a:xfrm>
            <a:off x="1965960" y="5623560"/>
            <a:ext cx="9235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</a:t>
            </a:r>
            <a:r>
              <a:rPr lang="en-US" sz="12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final del Milagro se definen por porcentaje de respaldo. Resultado final: 100 personas → ≈10 círculos → ≈10 iniciativas → votación colectiva → 1 </a:t>
            </a:r>
            <a:r>
              <a:rPr lang="en-US" sz="12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priorizada</a:t>
            </a: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D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43407" y="39319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7 · Cierre y lo que sigue</a:t>
            </a:r>
            <a:endParaRPr lang="en-US" sz="3400" dirty="0"/>
          </a:p>
        </p:txBody>
      </p:sp>
      <p:pic>
        <p:nvPicPr>
          <p:cNvPr id="3" name="Image 0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07" y="1024128"/>
            <a:ext cx="1201522" cy="142646"/>
          </a:xfrm>
          <a:prstGeom prst="rect">
            <a:avLst/>
          </a:prstGeom>
        </p:spPr>
      </p:pic>
      <p:pic>
        <p:nvPicPr>
          <p:cNvPr id="4" name="Image 1" descr="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8910" y="211226"/>
            <a:ext cx="407822" cy="598018"/>
          </a:xfrm>
          <a:prstGeom prst="rect">
            <a:avLst/>
          </a:prstGeom>
        </p:spPr>
      </p:pic>
      <p:pic>
        <p:nvPicPr>
          <p:cNvPr id="5" name="Image 2" descr="tri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024" y="6629400"/>
            <a:ext cx="2664562" cy="31638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43407" y="126187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9CD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Conduce el moderador.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743407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CIERRE DE LA MESA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Shape 3"/>
          <p:cNvSpPr/>
          <p:nvPr/>
        </p:nvSpPr>
        <p:spPr>
          <a:xfrm>
            <a:off x="743407" y="2148840"/>
            <a:ext cx="5760720" cy="1280160"/>
          </a:xfrm>
          <a:prstGeom prst="roundRect">
            <a:avLst>
              <a:gd name="adj" fmla="val 5714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4"/>
          <p:cNvSpPr/>
          <p:nvPr/>
        </p:nvSpPr>
        <p:spPr>
          <a:xfrm>
            <a:off x="914400" y="242316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910" y="2620670"/>
            <a:ext cx="336499" cy="336499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828800" y="22860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Constancias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828800" y="265176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Quien quiera dejar una constancia de desacuerdo lo hace por escrito con el relator.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743407" y="3566160"/>
            <a:ext cx="5760720" cy="1280160"/>
          </a:xfrm>
          <a:prstGeom prst="roundRect">
            <a:avLst>
              <a:gd name="adj" fmla="val 5714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8"/>
          <p:cNvSpPr/>
          <p:nvPr/>
        </p:nvSpPr>
        <p:spPr>
          <a:xfrm>
            <a:off x="914400" y="384048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910" y="4037990"/>
            <a:ext cx="336499" cy="336499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828800" y="37033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sigue</a:t>
            </a:r>
            <a:endParaRPr lang="en-US" sz="1500" dirty="0"/>
          </a:p>
        </p:txBody>
      </p:sp>
      <p:sp>
        <p:nvSpPr>
          <p:cNvPr id="17" name="Text 10"/>
          <p:cNvSpPr txBox="1"/>
          <p:nvPr/>
        </p:nvSpPr>
        <p:spPr>
          <a:xfrm>
            <a:off x="1828800" y="406908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Plenaria ante el Presidente de la República, sistematización del DNP y forma de informar a los participantes sobre el uso de sus aportes.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743407" y="4983480"/>
            <a:ext cx="5760720" cy="1280160"/>
          </a:xfrm>
          <a:prstGeom prst="roundRect">
            <a:avLst>
              <a:gd name="adj" fmla="val 5714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Shape 12"/>
          <p:cNvSpPr/>
          <p:nvPr/>
        </p:nvSpPr>
        <p:spPr>
          <a:xfrm>
            <a:off x="914400" y="5257800"/>
            <a:ext cx="731520" cy="731520"/>
          </a:xfrm>
          <a:prstGeom prst="ellipse">
            <a:avLst/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910" y="5455310"/>
            <a:ext cx="336499" cy="336499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828800" y="51206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Agradecimiento</a:t>
            </a:r>
            <a:endParaRPr lang="en-US" sz="1500" dirty="0"/>
          </a:p>
        </p:txBody>
      </p:sp>
      <p:sp>
        <p:nvSpPr>
          <p:cNvPr id="22" name="Text 14"/>
          <p:cNvSpPr txBox="1"/>
          <p:nvPr/>
        </p:nvSpPr>
        <p:spPr>
          <a:xfrm>
            <a:off x="1828800" y="548640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Agradecimiento y fotografía grupal de la Mesa, con autorización de los participantes.</a:t>
            </a:r>
            <a:endParaRPr lang="en-US" sz="1200" dirty="0"/>
          </a:p>
        </p:txBody>
      </p:sp>
      <p:sp>
        <p:nvSpPr>
          <p:cNvPr id="23" name="Text 15"/>
          <p:cNvSpPr txBox="1"/>
          <p:nvPr/>
        </p:nvSpPr>
        <p:spPr>
          <a:xfrm>
            <a:off x="694944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i="1" kern="0" spc="300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DESPUÉS DE LA MESA</a:t>
            </a:r>
            <a:endParaRPr lang="en-US" sz="1200" i="1" dirty="0"/>
          </a:p>
        </p:txBody>
      </p:sp>
      <p:sp>
        <p:nvSpPr>
          <p:cNvPr id="24" name="Shape 16"/>
          <p:cNvSpPr/>
          <p:nvPr/>
        </p:nvSpPr>
        <p:spPr>
          <a:xfrm>
            <a:off x="6949440" y="2148840"/>
            <a:ext cx="4480560" cy="1828800"/>
          </a:xfrm>
          <a:prstGeom prst="roundRect">
            <a:avLst>
              <a:gd name="adj" fmla="val 4000"/>
            </a:avLst>
          </a:prstGeom>
          <a:solidFill>
            <a:srgbClr val="1F2447"/>
          </a:solidFill>
          <a:ln w="12700">
            <a:solidFill>
              <a:srgbClr val="1F24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5" name="Text 17"/>
          <p:cNvSpPr txBox="1"/>
          <p:nvPr/>
        </p:nvSpPr>
        <p:spPr>
          <a:xfrm>
            <a:off x="7178040" y="251460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ECB8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4800" dirty="0"/>
          </a:p>
        </p:txBody>
      </p:sp>
      <p:sp>
        <p:nvSpPr>
          <p:cNvPr id="26" name="Text 18"/>
          <p:cNvSpPr txBox="1"/>
          <p:nvPr/>
        </p:nvSpPr>
        <p:spPr>
          <a:xfrm>
            <a:off x="7178040" y="333756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A3A7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200" dirty="0"/>
          </a:p>
        </p:txBody>
      </p:sp>
      <p:sp>
        <p:nvSpPr>
          <p:cNvPr id="27" name="Text 19"/>
          <p:cNvSpPr txBox="1"/>
          <p:nvPr/>
        </p:nvSpPr>
        <p:spPr>
          <a:xfrm>
            <a:off x="8412480" y="228600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8 · Relatoría y memorias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1E3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participantes: relator, sistematizador y apoyo logístico consolidan la relatoría y recogen el material.</a:t>
            </a:r>
            <a:endParaRPr lang="en-US" sz="1200" dirty="0"/>
          </a:p>
        </p:txBody>
      </p:sp>
      <p:sp>
        <p:nvSpPr>
          <p:cNvPr id="28" name="Shape 20"/>
          <p:cNvSpPr/>
          <p:nvPr/>
        </p:nvSpPr>
        <p:spPr>
          <a:xfrm>
            <a:off x="6949440" y="4160520"/>
            <a:ext cx="4480560" cy="1828800"/>
          </a:xfrm>
          <a:prstGeom prst="roundRect">
            <a:avLst>
              <a:gd name="adj" fmla="val 4000"/>
            </a:avLst>
          </a:prstGeom>
          <a:solidFill>
            <a:srgbClr val="ECB82B"/>
          </a:solidFill>
          <a:ln w="12700">
            <a:solidFill>
              <a:srgbClr val="ECB82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9" name="Text 21"/>
          <p:cNvSpPr txBox="1"/>
          <p:nvPr/>
        </p:nvSpPr>
        <p:spPr>
          <a:xfrm>
            <a:off x="7178040" y="4526280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4800" dirty="0"/>
          </a:p>
        </p:txBody>
      </p:sp>
      <p:sp>
        <p:nvSpPr>
          <p:cNvPr id="30" name="Text 22"/>
          <p:cNvSpPr txBox="1"/>
          <p:nvPr/>
        </p:nvSpPr>
        <p:spPr>
          <a:xfrm>
            <a:off x="7178040" y="534924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1200" dirty="0"/>
          </a:p>
        </p:txBody>
      </p:sp>
      <p:sp>
        <p:nvSpPr>
          <p:cNvPr id="31" name="Text 23"/>
          <p:cNvSpPr txBox="1"/>
          <p:nvPr/>
        </p:nvSpPr>
        <p:spPr>
          <a:xfrm>
            <a:off x="8412480" y="429768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9 · Plenaria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</a:t>
            </a:r>
            <a:r>
              <a:rPr lang="en-US" sz="1200" dirty="0" err="1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vocero</a:t>
            </a:r>
            <a:r>
              <a:rPr lang="en-US" sz="12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(relator) presenta, en 10 minutos, la </a:t>
            </a:r>
            <a:r>
              <a:rPr lang="en-US" sz="1200" dirty="0" err="1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iniciativa</a:t>
            </a:r>
            <a:r>
              <a:rPr lang="en-US" sz="12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(1) </a:t>
            </a:r>
            <a:r>
              <a:rPr lang="en-US" sz="1200" dirty="0" err="1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priorizada</a:t>
            </a:r>
            <a:r>
              <a:rPr lang="en-US" sz="1200" dirty="0">
                <a:solidFill>
                  <a:srgbClr val="2D2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su Milagro ante el Presidente de la República.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14F8D76-8F37-EF9B-F6FF-B7F750FF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59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2584</Words>
  <Application>Microsoft Office PowerPoint</Application>
  <PresentationFormat>Panorámica</PresentationFormat>
  <Paragraphs>373</Paragraphs>
  <Slides>15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Mesas Milagro — Paso a paso</dc:title>
  <dc:subject>PptxGenJS Presentation</dc:subject>
  <dc:creator>DNP — Dirección de Estrategia Regional</dc:creator>
  <cp:lastModifiedBy>Johana Marcela Urrutia Ramirez</cp:lastModifiedBy>
  <cp:revision>5</cp:revision>
  <dcterms:created xsi:type="dcterms:W3CDTF">2026-09-23T14:43:28Z</dcterms:created>
  <dcterms:modified xsi:type="dcterms:W3CDTF">2026-09-23T17:42:14Z</dcterms:modified>
</cp:coreProperties>
</file>