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60" r:id="rId2"/>
    <p:sldId id="2147475443" r:id="rId3"/>
    <p:sldId id="2147475446" r:id="rId4"/>
    <p:sldId id="2147475444" r:id="rId5"/>
    <p:sldId id="271" r:id="rId6"/>
    <p:sldId id="2147475433" r:id="rId7"/>
    <p:sldId id="2147475434" r:id="rId8"/>
    <p:sldId id="2147475435" r:id="rId9"/>
    <p:sldId id="2147483326" r:id="rId10"/>
    <p:sldId id="2147483404" r:id="rId11"/>
    <p:sldId id="2147483405" r:id="rId12"/>
    <p:sldId id="2147483406" r:id="rId13"/>
    <p:sldId id="2147483407" r:id="rId14"/>
    <p:sldId id="2147483408" r:id="rId15"/>
    <p:sldId id="2147483409" r:id="rId16"/>
    <p:sldId id="2147483410" r:id="rId17"/>
    <p:sldId id="2147483411" r:id="rId1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7B0A5"/>
    <a:srgbClr val="2571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559"/>
    <p:restoredTop sz="94610"/>
  </p:normalViewPr>
  <p:slideViewPr>
    <p:cSldViewPr snapToGrid="0" snapToObjects="1">
      <p:cViewPr varScale="1">
        <p:scale>
          <a:sx n="123" d="100"/>
          <a:sy n="123" d="100"/>
        </p:scale>
        <p:origin x="216" y="4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68392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81D346-5DBE-BB7D-D249-2C7F3FF67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8EA715-7A01-D641-3A1E-4DD14A473D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233279-2A1F-39A1-EBCC-3C056B0770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501A17-FBF8-FD49-9E78-F096D1B3320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8410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APERTURA (1 min). Idea fuerza: el Plan Nacional de Desarrollo no se escribe para las regiones, se escribe con ellas; ese es el camino hacia el Milagro. Tres razones, Presidente: (1) Incidencia real: cumplimos el mandato de participación de la Ley 152 de 1994 y lo llevamos a las Bases del Plan y al Plan Plurianual de Inversiones. (2) Evidencia que decide: insumos territoriales oportunos, comparables y trazables, en el formato en que se toman las decisiones. (3) Un solo rumbo: ordenar la relación entre el Gobierno nacional y las autoridades territoriales alrededor de prioridades sustentadas en evidencia.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EL QUÉ, EL CÓMO Y LOS QUIÉNES (2 min). QUÉ: 12 </a:t>
            </a:r>
            <a:r>
              <a:rPr dirty="0" err="1"/>
              <a:t>encuentros</a:t>
            </a:r>
            <a:r>
              <a:rPr dirty="0"/>
              <a:t> </a:t>
            </a:r>
            <a:r>
              <a:rPr dirty="0" err="1"/>
              <a:t>regionales</a:t>
            </a:r>
            <a:r>
              <a:rPr dirty="0"/>
              <a:t>, uno </a:t>
            </a:r>
            <a:r>
              <a:rPr dirty="0" err="1"/>
              <a:t>por</a:t>
            </a:r>
            <a:r>
              <a:rPr dirty="0"/>
              <a:t> </a:t>
            </a:r>
            <a:r>
              <a:rPr dirty="0" err="1"/>
              <a:t>cada</a:t>
            </a:r>
            <a:r>
              <a:rPr dirty="0"/>
              <a:t> </a:t>
            </a:r>
            <a:r>
              <a:rPr dirty="0" err="1"/>
              <a:t>Región</a:t>
            </a:r>
            <a:r>
              <a:rPr dirty="0"/>
              <a:t> PRO, </a:t>
            </a:r>
            <a:r>
              <a:rPr dirty="0" err="1"/>
              <a:t>en</a:t>
            </a:r>
            <a:r>
              <a:rPr dirty="0"/>
              <a:t> 12 </a:t>
            </a:r>
            <a:r>
              <a:rPr dirty="0" err="1"/>
              <a:t>sedes</a:t>
            </a:r>
            <a:r>
              <a:rPr dirty="0"/>
              <a:t> (11 </a:t>
            </a:r>
            <a:r>
              <a:rPr dirty="0" err="1"/>
              <a:t>capitales</a:t>
            </a:r>
            <a:r>
              <a:rPr dirty="0"/>
              <a:t> y Bogotá D.C.), con 3 </a:t>
            </a:r>
            <a:r>
              <a:rPr dirty="0" err="1"/>
              <a:t>equipos</a:t>
            </a:r>
            <a:r>
              <a:rPr dirty="0"/>
              <a:t>, del 5 al 30 de </a:t>
            </a:r>
            <a:r>
              <a:rPr dirty="0" err="1"/>
              <a:t>octubre</a:t>
            </a:r>
            <a:r>
              <a:rPr dirty="0"/>
              <a:t> de 2026; antes, mesas </a:t>
            </a:r>
            <a:r>
              <a:rPr dirty="0" err="1"/>
              <a:t>gremiales</a:t>
            </a:r>
            <a:r>
              <a:rPr dirty="0"/>
              <a:t> </a:t>
            </a:r>
            <a:r>
              <a:rPr dirty="0" err="1"/>
              <a:t>técnicas</a:t>
            </a:r>
            <a:r>
              <a:rPr dirty="0"/>
              <a:t> </a:t>
            </a:r>
            <a:r>
              <a:rPr dirty="0" err="1"/>
              <a:t>por</a:t>
            </a:r>
            <a:r>
              <a:rPr dirty="0"/>
              <a:t> sector </a:t>
            </a:r>
            <a:r>
              <a:rPr dirty="0" err="1"/>
              <a:t>productivo</a:t>
            </a:r>
            <a:r>
              <a:rPr dirty="0"/>
              <a:t> (28 de septiembre al 2 de </a:t>
            </a:r>
            <a:r>
              <a:rPr dirty="0" err="1"/>
              <a:t>octubre</a:t>
            </a:r>
            <a:r>
              <a:rPr dirty="0"/>
              <a:t>). CÓMO: </a:t>
            </a:r>
            <a:r>
              <a:rPr dirty="0" err="1"/>
              <a:t>cada</a:t>
            </a:r>
            <a:r>
              <a:rPr dirty="0"/>
              <a:t> </a:t>
            </a:r>
            <a:r>
              <a:rPr dirty="0" err="1"/>
              <a:t>encuentro</a:t>
            </a:r>
            <a:r>
              <a:rPr dirty="0"/>
              <a:t> se </a:t>
            </a:r>
            <a:r>
              <a:rPr dirty="0" err="1"/>
              <a:t>alista</a:t>
            </a:r>
            <a:r>
              <a:rPr dirty="0"/>
              <a:t> el día </a:t>
            </a:r>
            <a:r>
              <a:rPr dirty="0" err="1"/>
              <a:t>hábil</a:t>
            </a:r>
            <a:r>
              <a:rPr dirty="0"/>
              <a:t> anterior y se </a:t>
            </a:r>
            <a:r>
              <a:rPr dirty="0" err="1"/>
              <a:t>realiza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una</a:t>
            </a:r>
            <a:r>
              <a:rPr dirty="0"/>
              <a:t> jornada: </a:t>
            </a:r>
            <a:r>
              <a:rPr dirty="0" err="1"/>
              <a:t>registro</a:t>
            </a:r>
            <a:r>
              <a:rPr dirty="0"/>
              <a:t>, </a:t>
            </a:r>
            <a:r>
              <a:rPr dirty="0" err="1"/>
              <a:t>instalación</a:t>
            </a:r>
            <a:r>
              <a:rPr dirty="0"/>
              <a:t> con la palabra del </a:t>
            </a:r>
            <a:r>
              <a:rPr dirty="0" err="1"/>
              <a:t>Gobierno</a:t>
            </a:r>
            <a:r>
              <a:rPr dirty="0"/>
              <a:t> </a:t>
            </a:r>
            <a:r>
              <a:rPr dirty="0" err="1"/>
              <a:t>nacional</a:t>
            </a:r>
            <a:r>
              <a:rPr dirty="0"/>
              <a:t>, Mesas Milagro </a:t>
            </a:r>
            <a:r>
              <a:rPr dirty="0" err="1"/>
              <a:t>por</a:t>
            </a:r>
            <a:r>
              <a:rPr dirty="0"/>
              <a:t> </a:t>
            </a:r>
            <a:r>
              <a:rPr dirty="0" err="1"/>
              <a:t>cada</a:t>
            </a:r>
            <a:r>
              <a:rPr dirty="0"/>
              <a:t> uno de </a:t>
            </a:r>
            <a:r>
              <a:rPr dirty="0" err="1"/>
              <a:t>los</a:t>
            </a:r>
            <a:r>
              <a:rPr dirty="0"/>
              <a:t> seis </a:t>
            </a:r>
            <a:r>
              <a:rPr dirty="0" err="1"/>
              <a:t>ejes</a:t>
            </a:r>
            <a:r>
              <a:rPr dirty="0"/>
              <a:t>, </a:t>
            </a:r>
            <a:r>
              <a:rPr dirty="0" err="1"/>
              <a:t>plenaria</a:t>
            </a:r>
            <a:r>
              <a:rPr dirty="0"/>
              <a:t> y </a:t>
            </a:r>
            <a:r>
              <a:rPr dirty="0" err="1"/>
              <a:t>sistematización</a:t>
            </a:r>
            <a:r>
              <a:rPr dirty="0"/>
              <a:t> de </a:t>
            </a:r>
            <a:r>
              <a:rPr dirty="0" err="1"/>
              <a:t>los</a:t>
            </a:r>
            <a:r>
              <a:rPr dirty="0"/>
              <a:t> </a:t>
            </a:r>
            <a:r>
              <a:rPr dirty="0" err="1"/>
              <a:t>aportes</a:t>
            </a:r>
            <a:r>
              <a:rPr dirty="0"/>
              <a:t> </a:t>
            </a:r>
            <a:r>
              <a:rPr dirty="0" err="1"/>
              <a:t>como</a:t>
            </a:r>
            <a:r>
              <a:rPr dirty="0"/>
              <a:t> </a:t>
            </a:r>
            <a:r>
              <a:rPr dirty="0" err="1"/>
              <a:t>insumo</a:t>
            </a:r>
            <a:r>
              <a:rPr dirty="0"/>
              <a:t> de las Bases del Plan. QUIÉNES: </a:t>
            </a:r>
            <a:r>
              <a:rPr dirty="0" err="1"/>
              <a:t>mandatarios</a:t>
            </a:r>
            <a:r>
              <a:rPr dirty="0"/>
              <a:t> </a:t>
            </a:r>
            <a:r>
              <a:rPr dirty="0" err="1"/>
              <a:t>territoriales</a:t>
            </a:r>
            <a:r>
              <a:rPr dirty="0"/>
              <a:t> (1.104 alcaldes y 32 </a:t>
            </a:r>
            <a:r>
              <a:rPr dirty="0" err="1"/>
              <a:t>gobernadores</a:t>
            </a:r>
            <a:r>
              <a:rPr dirty="0"/>
              <a:t>), </a:t>
            </a:r>
            <a:r>
              <a:rPr dirty="0" err="1"/>
              <a:t>esquemas</a:t>
            </a:r>
            <a:r>
              <a:rPr dirty="0"/>
              <a:t> </a:t>
            </a:r>
            <a:r>
              <a:rPr dirty="0" err="1"/>
              <a:t>asociativos</a:t>
            </a:r>
            <a:r>
              <a:rPr dirty="0"/>
              <a:t> (9 RAP, </a:t>
            </a:r>
            <a:r>
              <a:rPr dirty="0" err="1"/>
              <a:t>áreas</a:t>
            </a:r>
            <a:r>
              <a:rPr dirty="0"/>
              <a:t> </a:t>
            </a:r>
            <a:r>
              <a:rPr dirty="0" err="1"/>
              <a:t>metropolitanas</a:t>
            </a:r>
            <a:r>
              <a:rPr dirty="0"/>
              <a:t>, </a:t>
            </a:r>
            <a:r>
              <a:rPr dirty="0" err="1"/>
              <a:t>provincias</a:t>
            </a:r>
            <a:r>
              <a:rPr dirty="0"/>
              <a:t>), gremios y </a:t>
            </a:r>
            <a:r>
              <a:rPr dirty="0" err="1"/>
              <a:t>sectores</a:t>
            </a:r>
            <a:r>
              <a:rPr dirty="0"/>
              <a:t> </a:t>
            </a:r>
            <a:r>
              <a:rPr dirty="0" err="1"/>
              <a:t>productivos</a:t>
            </a:r>
            <a:r>
              <a:rPr dirty="0"/>
              <a:t>, y </a:t>
            </a:r>
            <a:r>
              <a:rPr dirty="0" err="1"/>
              <a:t>sociedad</a:t>
            </a:r>
            <a:r>
              <a:rPr dirty="0"/>
              <a:t> civil, academia y </a:t>
            </a:r>
            <a:r>
              <a:rPr dirty="0" err="1"/>
              <a:t>cooperación</a:t>
            </a:r>
            <a:r>
              <a:rPr dirty="0"/>
              <a:t> </a:t>
            </a:r>
            <a:r>
              <a:rPr dirty="0" err="1"/>
              <a:t>internacional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CRONOGRAMA DE EVENTOS Y PRINCIPIOS (2 min). Cuatro </a:t>
            </a:r>
            <a:r>
              <a:rPr dirty="0" err="1"/>
              <a:t>principios</a:t>
            </a:r>
            <a:r>
              <a:rPr dirty="0"/>
              <a:t> </a:t>
            </a:r>
            <a:r>
              <a:rPr dirty="0" err="1"/>
              <a:t>orientan</a:t>
            </a:r>
            <a:r>
              <a:rPr dirty="0"/>
              <a:t> </a:t>
            </a:r>
            <a:r>
              <a:rPr dirty="0" err="1"/>
              <a:t>cada</a:t>
            </a:r>
            <a:r>
              <a:rPr dirty="0"/>
              <a:t> </a:t>
            </a:r>
            <a:r>
              <a:rPr dirty="0" err="1"/>
              <a:t>evento</a:t>
            </a:r>
            <a:r>
              <a:rPr dirty="0"/>
              <a:t>: </a:t>
            </a:r>
            <a:r>
              <a:rPr dirty="0" err="1"/>
              <a:t>deliberación</a:t>
            </a:r>
            <a:r>
              <a:rPr dirty="0"/>
              <a:t> </a:t>
            </a:r>
            <a:r>
              <a:rPr dirty="0" err="1"/>
              <a:t>democrática</a:t>
            </a:r>
            <a:r>
              <a:rPr dirty="0"/>
              <a:t> </a:t>
            </a:r>
            <a:r>
              <a:rPr dirty="0" err="1"/>
              <a:t>sobre</a:t>
            </a:r>
            <a:r>
              <a:rPr dirty="0"/>
              <a:t> </a:t>
            </a:r>
            <a:r>
              <a:rPr dirty="0" err="1"/>
              <a:t>los</a:t>
            </a:r>
            <a:r>
              <a:rPr dirty="0"/>
              <a:t> </a:t>
            </a:r>
            <a:r>
              <a:rPr dirty="0" err="1"/>
              <a:t>ejes</a:t>
            </a:r>
            <a:r>
              <a:rPr dirty="0"/>
              <a:t> </a:t>
            </a:r>
            <a:r>
              <a:rPr dirty="0" err="1"/>
              <a:t>estratégicos</a:t>
            </a:r>
            <a:r>
              <a:rPr dirty="0"/>
              <a:t>; </a:t>
            </a:r>
            <a:r>
              <a:rPr dirty="0" err="1"/>
              <a:t>participación</a:t>
            </a:r>
            <a:r>
              <a:rPr dirty="0"/>
              <a:t> digital </a:t>
            </a:r>
            <a:r>
              <a:rPr dirty="0" err="1"/>
              <a:t>como</a:t>
            </a:r>
            <a:r>
              <a:rPr dirty="0"/>
              <a:t> base de </a:t>
            </a:r>
            <a:r>
              <a:rPr dirty="0" err="1"/>
              <a:t>inteligencia</a:t>
            </a:r>
            <a:r>
              <a:rPr dirty="0"/>
              <a:t> territorial para la </a:t>
            </a:r>
            <a:r>
              <a:rPr dirty="0" err="1"/>
              <a:t>planeación</a:t>
            </a:r>
            <a:r>
              <a:rPr dirty="0"/>
              <a:t>; </a:t>
            </a:r>
            <a:r>
              <a:rPr dirty="0" err="1"/>
              <a:t>participación</a:t>
            </a:r>
            <a:r>
              <a:rPr dirty="0"/>
              <a:t> </a:t>
            </a:r>
            <a:r>
              <a:rPr dirty="0" err="1"/>
              <a:t>representativa</a:t>
            </a:r>
            <a:r>
              <a:rPr dirty="0"/>
              <a:t> de </a:t>
            </a:r>
            <a:r>
              <a:rPr dirty="0" err="1"/>
              <a:t>mandatarios</a:t>
            </a:r>
            <a:r>
              <a:rPr dirty="0"/>
              <a:t>, gremios, </a:t>
            </a:r>
            <a:r>
              <a:rPr dirty="0" err="1"/>
              <a:t>esquemas</a:t>
            </a:r>
            <a:r>
              <a:rPr dirty="0"/>
              <a:t> </a:t>
            </a:r>
            <a:r>
              <a:rPr dirty="0" err="1"/>
              <a:t>asociativos</a:t>
            </a:r>
            <a:r>
              <a:rPr dirty="0"/>
              <a:t> y </a:t>
            </a:r>
            <a:r>
              <a:rPr dirty="0" err="1"/>
              <a:t>sociedad</a:t>
            </a:r>
            <a:r>
              <a:rPr dirty="0"/>
              <a:t> civil; e </a:t>
            </a:r>
            <a:r>
              <a:rPr dirty="0" err="1"/>
              <a:t>inteligencia</a:t>
            </a:r>
            <a:r>
              <a:rPr dirty="0"/>
              <a:t> </a:t>
            </a:r>
            <a:r>
              <a:rPr dirty="0" err="1"/>
              <a:t>colectiva</a:t>
            </a:r>
            <a:r>
              <a:rPr dirty="0"/>
              <a:t>, con </a:t>
            </a:r>
            <a:r>
              <a:rPr dirty="0" err="1"/>
              <a:t>aportes</a:t>
            </a:r>
            <a:r>
              <a:rPr dirty="0"/>
              <a:t> de </a:t>
            </a:r>
            <a:r>
              <a:rPr dirty="0" err="1"/>
              <a:t>todos</a:t>
            </a:r>
            <a:r>
              <a:rPr dirty="0"/>
              <a:t> </a:t>
            </a:r>
            <a:r>
              <a:rPr dirty="0" err="1"/>
              <a:t>sistematizados</a:t>
            </a:r>
            <a:r>
              <a:rPr dirty="0"/>
              <a:t> </a:t>
            </a:r>
            <a:r>
              <a:rPr dirty="0" err="1"/>
              <a:t>que</a:t>
            </a:r>
            <a:r>
              <a:rPr dirty="0"/>
              <a:t> </a:t>
            </a:r>
            <a:r>
              <a:rPr dirty="0" err="1"/>
              <a:t>alimentan</a:t>
            </a:r>
            <a:r>
              <a:rPr dirty="0"/>
              <a:t> las Bases del Plan. Calendario: la </a:t>
            </a:r>
            <a:r>
              <a:rPr dirty="0" err="1"/>
              <a:t>semana</a:t>
            </a:r>
            <a:r>
              <a:rPr dirty="0"/>
              <a:t> del 28 de septiembre al 2 de </a:t>
            </a:r>
            <a:r>
              <a:rPr dirty="0" err="1"/>
              <a:t>octubre</a:t>
            </a:r>
            <a:r>
              <a:rPr dirty="0"/>
              <a:t> son las mesas </a:t>
            </a:r>
            <a:r>
              <a:rPr dirty="0" err="1"/>
              <a:t>gremiales</a:t>
            </a:r>
            <a:r>
              <a:rPr dirty="0"/>
              <a:t> </a:t>
            </a:r>
            <a:r>
              <a:rPr dirty="0" err="1"/>
              <a:t>por</a:t>
            </a:r>
            <a:r>
              <a:rPr dirty="0"/>
              <a:t> sector </a:t>
            </a:r>
            <a:r>
              <a:rPr dirty="0" err="1"/>
              <a:t>productivo</a:t>
            </a:r>
            <a:r>
              <a:rPr dirty="0"/>
              <a:t>. Luego, 12 </a:t>
            </a:r>
            <a:r>
              <a:rPr dirty="0" err="1"/>
              <a:t>encuentros</a:t>
            </a:r>
            <a:r>
              <a:rPr dirty="0"/>
              <a:t> del 5 al 30 de </a:t>
            </a:r>
            <a:r>
              <a:rPr dirty="0" err="1"/>
              <a:t>octubre</a:t>
            </a:r>
            <a:r>
              <a:rPr dirty="0"/>
              <a:t>, con </a:t>
            </a:r>
            <a:r>
              <a:rPr dirty="0" err="1"/>
              <a:t>tres</a:t>
            </a:r>
            <a:r>
              <a:rPr dirty="0"/>
              <a:t> </a:t>
            </a:r>
            <a:r>
              <a:rPr dirty="0" err="1"/>
              <a:t>equipos</a:t>
            </a:r>
            <a:r>
              <a:rPr dirty="0"/>
              <a:t>: Semana 1 (</a:t>
            </a:r>
            <a:r>
              <a:rPr dirty="0" err="1"/>
              <a:t>Reestructuración</a:t>
            </a:r>
            <a:r>
              <a:rPr dirty="0"/>
              <a:t>): Pereira, Quibdó e </a:t>
            </a:r>
            <a:r>
              <a:rPr dirty="0" err="1"/>
              <a:t>Ibagué</a:t>
            </a:r>
            <a:r>
              <a:rPr dirty="0"/>
              <a:t>; Semana 2 (</a:t>
            </a:r>
            <a:r>
              <a:rPr dirty="0" err="1"/>
              <a:t>Seguridad</a:t>
            </a:r>
            <a:r>
              <a:rPr dirty="0"/>
              <a:t>, con </a:t>
            </a:r>
            <a:r>
              <a:rPr dirty="0" err="1"/>
              <a:t>festivo</a:t>
            </a:r>
            <a:r>
              <a:rPr dirty="0"/>
              <a:t> el 12): </a:t>
            </a:r>
            <a:r>
              <a:rPr dirty="0" err="1"/>
              <a:t>Popayán</a:t>
            </a:r>
            <a:r>
              <a:rPr dirty="0"/>
              <a:t>, Cúcuta y Leticia; Semana 3 (</a:t>
            </a:r>
            <a:r>
              <a:rPr dirty="0" err="1"/>
              <a:t>Productividad</a:t>
            </a:r>
            <a:r>
              <a:rPr dirty="0"/>
              <a:t>): Villavicencio, Tunja y Medellín; Semana 4 (</a:t>
            </a:r>
            <a:r>
              <a:rPr dirty="0" err="1"/>
              <a:t>Productividad</a:t>
            </a:r>
            <a:r>
              <a:rPr dirty="0"/>
              <a:t>): Bogotá, Barranquilla y Cali. </a:t>
            </a:r>
            <a:r>
              <a:rPr dirty="0" err="1"/>
              <a:t>Después</a:t>
            </a:r>
            <a:r>
              <a:rPr dirty="0"/>
              <a:t>: </a:t>
            </a:r>
            <a:r>
              <a:rPr dirty="0" err="1"/>
              <a:t>entrega</a:t>
            </a:r>
            <a:r>
              <a:rPr dirty="0"/>
              <a:t> al CNP el 15 de </a:t>
            </a:r>
            <a:r>
              <a:rPr dirty="0" err="1"/>
              <a:t>noviembre</a:t>
            </a:r>
            <a:r>
              <a:rPr dirty="0"/>
              <a:t>, </a:t>
            </a:r>
            <a:r>
              <a:rPr dirty="0" err="1"/>
              <a:t>concepto</a:t>
            </a:r>
            <a:r>
              <a:rPr dirty="0"/>
              <a:t> del CNP el 10 de </a:t>
            </a:r>
            <a:r>
              <a:rPr dirty="0" err="1"/>
              <a:t>enero</a:t>
            </a:r>
            <a:r>
              <a:rPr dirty="0"/>
              <a:t>, </a:t>
            </a:r>
            <a:r>
              <a:rPr dirty="0" err="1"/>
              <a:t>radicación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el Congreso el 7 de </a:t>
            </a:r>
            <a:r>
              <a:rPr dirty="0" err="1"/>
              <a:t>febrero</a:t>
            </a:r>
            <a:r>
              <a:rPr dirty="0"/>
              <a:t> y </a:t>
            </a:r>
            <a:r>
              <a:rPr dirty="0" err="1"/>
              <a:t>aprobación</a:t>
            </a:r>
            <a:r>
              <a:rPr dirty="0"/>
              <a:t> el 7 de mayo de 2027. NOTA PARA EL EQUIPO: las </a:t>
            </a:r>
            <a:r>
              <a:rPr dirty="0" err="1"/>
              <a:t>descripciones</a:t>
            </a:r>
            <a:r>
              <a:rPr dirty="0"/>
              <a:t> de </a:t>
            </a:r>
            <a:r>
              <a:rPr dirty="0" err="1"/>
              <a:t>los</a:t>
            </a:r>
            <a:r>
              <a:rPr dirty="0"/>
              <a:t> </a:t>
            </a:r>
            <a:r>
              <a:rPr dirty="0" err="1"/>
              <a:t>principios</a:t>
            </a:r>
            <a:r>
              <a:rPr dirty="0"/>
              <a:t> de </a:t>
            </a:r>
            <a:r>
              <a:rPr dirty="0" err="1"/>
              <a:t>participación</a:t>
            </a:r>
            <a:r>
              <a:rPr dirty="0"/>
              <a:t> digital, </a:t>
            </a:r>
            <a:r>
              <a:rPr dirty="0" err="1"/>
              <a:t>representativa</a:t>
            </a:r>
            <a:r>
              <a:rPr dirty="0"/>
              <a:t> e </a:t>
            </a:r>
            <a:r>
              <a:rPr dirty="0" err="1"/>
              <a:t>inteligencia</a:t>
            </a:r>
            <a:r>
              <a:rPr dirty="0"/>
              <a:t> </a:t>
            </a:r>
            <a:r>
              <a:rPr dirty="0" err="1"/>
              <a:t>colectiva</a:t>
            </a:r>
            <a:r>
              <a:rPr dirty="0"/>
              <a:t> son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redacción</a:t>
            </a:r>
            <a:r>
              <a:rPr dirty="0"/>
              <a:t> </a:t>
            </a:r>
            <a:r>
              <a:rPr dirty="0" err="1"/>
              <a:t>propuesta</a:t>
            </a:r>
            <a:r>
              <a:rPr dirty="0"/>
              <a:t> y </a:t>
            </a:r>
            <a:r>
              <a:rPr dirty="0" err="1"/>
              <a:t>deben</a:t>
            </a:r>
            <a:r>
              <a:rPr dirty="0"/>
              <a:t> </a:t>
            </a:r>
            <a:r>
              <a:rPr dirty="0" err="1"/>
              <a:t>ajustarse</a:t>
            </a:r>
            <a:r>
              <a:rPr dirty="0"/>
              <a:t> al </a:t>
            </a:r>
            <a:r>
              <a:rPr dirty="0" err="1"/>
              <a:t>alcance</a:t>
            </a:r>
            <a:r>
              <a:rPr dirty="0"/>
              <a:t> real de la </a:t>
            </a:r>
            <a:r>
              <a:rPr dirty="0" err="1"/>
              <a:t>estrategia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D27312-AFE3-7AE3-598C-88A31304C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E6BCEE-913C-D2AB-6D96-51371F1031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74759D-EAA7-503F-9062-DEF2D5D5E4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E96AC4-C8AA-84E1-28E7-73DA2D818A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08245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5F4E58-ACDF-981F-49B1-EECBA9C7A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2DDC6B-34A8-A495-608F-0E6F383DB8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E5714D-B4A7-F112-41AE-6363BB6F79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Plan_Intervencion_Transporte_Energia_Fondo_Milagro_DNP_v2.pptx, </a:t>
            </a:r>
            <a:r>
              <a:rPr err="1"/>
              <a:t>láminas</a:t>
            </a:r>
            <a:r>
              <a:t> 4, 5, 24 y 33.</a:t>
            </a:r>
          </a:p>
          <a:p>
            <a:r>
              <a:t>- </a:t>
            </a:r>
            <a:r>
              <a:rPr err="1"/>
              <a:t>Protocolo</a:t>
            </a:r>
            <a:r>
              <a:t> de </a:t>
            </a:r>
            <a:r>
              <a:rPr err="1"/>
              <a:t>logística</a:t>
            </a:r>
            <a:r>
              <a:t> Colombia (2022), pp. 29–32: </a:t>
            </a:r>
            <a:r>
              <a:rPr err="1"/>
              <a:t>categorías</a:t>
            </a:r>
            <a:r>
              <a:t> de </a:t>
            </a:r>
            <a:r>
              <a:rPr err="1"/>
              <a:t>bienes</a:t>
            </a:r>
            <a:r>
              <a:t> </a:t>
            </a:r>
            <a:r>
              <a:rPr err="1"/>
              <a:t>críticos</a:t>
            </a:r>
            <a:r>
              <a:t> y </a:t>
            </a:r>
            <a:r>
              <a:rPr err="1"/>
              <a:t>categoría</a:t>
            </a:r>
            <a:r>
              <a:t> </a:t>
            </a:r>
            <a:r>
              <a:rPr err="1"/>
              <a:t>abierta</a:t>
            </a:r>
            <a:r>
              <a:t> </a:t>
            </a:r>
            <a:r>
              <a:rPr err="1"/>
              <a:t>según</a:t>
            </a:r>
            <a:r>
              <a:t> la </a:t>
            </a:r>
            <a:r>
              <a:rPr err="1"/>
              <a:t>emergencia</a:t>
            </a:r>
            <a:r>
              <a:t>.</a:t>
            </a:r>
          </a:p>
          <a:p>
            <a:r>
              <a:t>- </a:t>
            </a:r>
            <a:r>
              <a:rPr err="1"/>
              <a:t>Estructura</a:t>
            </a:r>
            <a:r>
              <a:t> conceptual </a:t>
            </a:r>
            <a:r>
              <a:rPr err="1"/>
              <a:t>solicitada</a:t>
            </a:r>
            <a:r>
              <a:t> </a:t>
            </a:r>
            <a:r>
              <a:rPr err="1"/>
              <a:t>por</a:t>
            </a:r>
            <a:r>
              <a:t> el </a:t>
            </a:r>
            <a:r>
              <a:rPr err="1"/>
              <a:t>usuario</a:t>
            </a:r>
            <a:r>
              <a:t>; no se </a:t>
            </a:r>
            <a:r>
              <a:rPr err="1"/>
              <a:t>incorporan</a:t>
            </a:r>
            <a:r>
              <a:t> </a:t>
            </a:r>
            <a:r>
              <a:rPr err="1"/>
              <a:t>cifras</a:t>
            </a:r>
            <a:r>
              <a:t> </a:t>
            </a:r>
            <a:r>
              <a:rPr err="1"/>
              <a:t>nuevas</a:t>
            </a:r>
            <a:r>
              <a:t> </a:t>
            </a:r>
            <a:r>
              <a:rPr err="1"/>
              <a:t>en</a:t>
            </a:r>
            <a:r>
              <a:t> </a:t>
            </a:r>
            <a:r>
              <a:rPr err="1"/>
              <a:t>esta</a:t>
            </a:r>
            <a:r>
              <a:t> </a:t>
            </a:r>
            <a:r>
              <a:rPr err="1"/>
              <a:t>lámina</a:t>
            </a:r>
            <a:r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FCFB24-C027-EC86-898B-E8441FC8E53F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08968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97124-4067-16A3-C287-1D7601AB8F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5EE95C-CE25-6ED4-EF56-78D8104A1C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B7DEE9-DF67-6E94-1436-2EE69D8FC5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O"/>
              <a:t>Sin victorias tempranas </a:t>
            </a:r>
            <a:br>
              <a:rPr lang="es-CO"/>
            </a:br>
            <a:r>
              <a:rPr lang="es-CO" err="1"/>
              <a:t>Region</a:t>
            </a:r>
            <a:r>
              <a:rPr lang="es-CO"/>
              <a:t> Departamento / proyecto / costo</a:t>
            </a:r>
          </a:p>
          <a:p>
            <a:endParaRPr lang="es-CO"/>
          </a:p>
          <a:p>
            <a:r>
              <a:t>[Sources]</a:t>
            </a:r>
          </a:p>
          <a:p>
            <a:r>
              <a:t>- Plan_Intervencion_Transporte_Energia_Fondo_Milagro_DNP_v2.pptx, </a:t>
            </a:r>
            <a:r>
              <a:rPr err="1"/>
              <a:t>láminas</a:t>
            </a:r>
            <a:r>
              <a:t> 4, 5, 24 y 33.</a:t>
            </a:r>
          </a:p>
          <a:p>
            <a:r>
              <a:t>- </a:t>
            </a:r>
            <a:r>
              <a:rPr err="1"/>
              <a:t>Protocolo</a:t>
            </a:r>
            <a:r>
              <a:t> de </a:t>
            </a:r>
            <a:r>
              <a:rPr err="1"/>
              <a:t>logística</a:t>
            </a:r>
            <a:r>
              <a:t> Colombia (2022), pp. 29–32: </a:t>
            </a:r>
            <a:r>
              <a:rPr err="1"/>
              <a:t>categorías</a:t>
            </a:r>
            <a:r>
              <a:t> de </a:t>
            </a:r>
            <a:r>
              <a:rPr err="1"/>
              <a:t>bienes</a:t>
            </a:r>
            <a:r>
              <a:t> </a:t>
            </a:r>
            <a:r>
              <a:rPr err="1"/>
              <a:t>críticos</a:t>
            </a:r>
            <a:r>
              <a:t> y </a:t>
            </a:r>
            <a:r>
              <a:rPr err="1"/>
              <a:t>categoría</a:t>
            </a:r>
            <a:r>
              <a:t> </a:t>
            </a:r>
            <a:r>
              <a:rPr err="1"/>
              <a:t>abierta</a:t>
            </a:r>
            <a:r>
              <a:t> </a:t>
            </a:r>
            <a:r>
              <a:rPr err="1"/>
              <a:t>según</a:t>
            </a:r>
            <a:r>
              <a:t> la </a:t>
            </a:r>
            <a:r>
              <a:rPr err="1"/>
              <a:t>emergencia</a:t>
            </a:r>
            <a:r>
              <a:t>.</a:t>
            </a:r>
          </a:p>
          <a:p>
            <a:r>
              <a:t>- </a:t>
            </a:r>
            <a:r>
              <a:rPr err="1"/>
              <a:t>Estructura</a:t>
            </a:r>
            <a:r>
              <a:t> conceptual </a:t>
            </a:r>
            <a:r>
              <a:rPr err="1"/>
              <a:t>solicitada</a:t>
            </a:r>
            <a:r>
              <a:t> </a:t>
            </a:r>
            <a:r>
              <a:rPr err="1"/>
              <a:t>por</a:t>
            </a:r>
            <a:r>
              <a:t> el </a:t>
            </a:r>
            <a:r>
              <a:rPr err="1"/>
              <a:t>usuario</a:t>
            </a:r>
            <a:r>
              <a:t>; no se </a:t>
            </a:r>
            <a:r>
              <a:rPr err="1"/>
              <a:t>incorporan</a:t>
            </a:r>
            <a:r>
              <a:t> </a:t>
            </a:r>
            <a:r>
              <a:rPr err="1"/>
              <a:t>cifras</a:t>
            </a:r>
            <a:r>
              <a:t> </a:t>
            </a:r>
            <a:r>
              <a:rPr err="1"/>
              <a:t>nuevas</a:t>
            </a:r>
            <a:r>
              <a:t> </a:t>
            </a:r>
            <a:r>
              <a:rPr err="1"/>
              <a:t>en</a:t>
            </a:r>
            <a:r>
              <a:t> </a:t>
            </a:r>
            <a:r>
              <a:rPr err="1"/>
              <a:t>esta</a:t>
            </a:r>
            <a:r>
              <a:t> </a:t>
            </a:r>
            <a:r>
              <a:rPr err="1"/>
              <a:t>lámina</a:t>
            </a:r>
            <a:r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FA2927-F7A6-C7D6-F06A-E0AA4F40BEAF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71844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97124-4067-16A3-C287-1D7601AB8F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5EE95C-CE25-6ED4-EF56-78D8104A1C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B7DEE9-DF67-6E94-1436-2EE69D8FC5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O"/>
              <a:t>Sin victorias tempranas </a:t>
            </a:r>
            <a:br>
              <a:rPr lang="es-CO"/>
            </a:br>
            <a:r>
              <a:rPr lang="es-CO" err="1"/>
              <a:t>Region</a:t>
            </a:r>
            <a:r>
              <a:rPr lang="es-CO"/>
              <a:t> Departamento / proyecto / costo</a:t>
            </a:r>
          </a:p>
          <a:p>
            <a:endParaRPr lang="es-CO"/>
          </a:p>
          <a:p>
            <a:r>
              <a:t>[Sources]</a:t>
            </a:r>
          </a:p>
          <a:p>
            <a:r>
              <a:t>- Plan_Intervencion_Transporte_Energia_Fondo_Milagro_DNP_v2.pptx, </a:t>
            </a:r>
            <a:r>
              <a:rPr err="1"/>
              <a:t>láminas</a:t>
            </a:r>
            <a:r>
              <a:t> 4, 5, 24 y 33.</a:t>
            </a:r>
          </a:p>
          <a:p>
            <a:r>
              <a:t>- </a:t>
            </a:r>
            <a:r>
              <a:rPr err="1"/>
              <a:t>Protocolo</a:t>
            </a:r>
            <a:r>
              <a:t> de </a:t>
            </a:r>
            <a:r>
              <a:rPr err="1"/>
              <a:t>logística</a:t>
            </a:r>
            <a:r>
              <a:t> Colombia (2022), pp. 29–32: </a:t>
            </a:r>
            <a:r>
              <a:rPr err="1"/>
              <a:t>categorías</a:t>
            </a:r>
            <a:r>
              <a:t> de </a:t>
            </a:r>
            <a:r>
              <a:rPr err="1"/>
              <a:t>bienes</a:t>
            </a:r>
            <a:r>
              <a:t> </a:t>
            </a:r>
            <a:r>
              <a:rPr err="1"/>
              <a:t>críticos</a:t>
            </a:r>
            <a:r>
              <a:t> y </a:t>
            </a:r>
            <a:r>
              <a:rPr err="1"/>
              <a:t>categoría</a:t>
            </a:r>
            <a:r>
              <a:t> </a:t>
            </a:r>
            <a:r>
              <a:rPr err="1"/>
              <a:t>abierta</a:t>
            </a:r>
            <a:r>
              <a:t> </a:t>
            </a:r>
            <a:r>
              <a:rPr err="1"/>
              <a:t>según</a:t>
            </a:r>
            <a:r>
              <a:t> la </a:t>
            </a:r>
            <a:r>
              <a:rPr err="1"/>
              <a:t>emergencia</a:t>
            </a:r>
            <a:r>
              <a:t>.</a:t>
            </a:r>
          </a:p>
          <a:p>
            <a:r>
              <a:t>- </a:t>
            </a:r>
            <a:r>
              <a:rPr err="1"/>
              <a:t>Estructura</a:t>
            </a:r>
            <a:r>
              <a:t> conceptual </a:t>
            </a:r>
            <a:r>
              <a:rPr err="1"/>
              <a:t>solicitada</a:t>
            </a:r>
            <a:r>
              <a:t> </a:t>
            </a:r>
            <a:r>
              <a:rPr err="1"/>
              <a:t>por</a:t>
            </a:r>
            <a:r>
              <a:t> el </a:t>
            </a:r>
            <a:r>
              <a:rPr err="1"/>
              <a:t>usuario</a:t>
            </a:r>
            <a:r>
              <a:t>; no se </a:t>
            </a:r>
            <a:r>
              <a:rPr err="1"/>
              <a:t>incorporan</a:t>
            </a:r>
            <a:r>
              <a:t> </a:t>
            </a:r>
            <a:r>
              <a:rPr err="1"/>
              <a:t>cifras</a:t>
            </a:r>
            <a:r>
              <a:t> </a:t>
            </a:r>
            <a:r>
              <a:rPr err="1"/>
              <a:t>nuevas</a:t>
            </a:r>
            <a:r>
              <a:t> </a:t>
            </a:r>
            <a:r>
              <a:rPr err="1"/>
              <a:t>en</a:t>
            </a:r>
            <a:r>
              <a:t> </a:t>
            </a:r>
            <a:r>
              <a:rPr err="1"/>
              <a:t>esta</a:t>
            </a:r>
            <a:r>
              <a:t> </a:t>
            </a:r>
            <a:r>
              <a:rPr err="1"/>
              <a:t>lámina</a:t>
            </a:r>
            <a:r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FA2927-F7A6-C7D6-F06A-E0AA4F40BEAF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71844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97124-4067-16A3-C287-1D7601AB8F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5EE95C-CE25-6ED4-EF56-78D8104A1C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B7DEE9-DF67-6E94-1436-2EE69D8FC5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O"/>
              <a:t>Sin victorias tempranas </a:t>
            </a:r>
            <a:br>
              <a:rPr lang="es-CO"/>
            </a:br>
            <a:r>
              <a:rPr lang="es-CO" err="1"/>
              <a:t>Region</a:t>
            </a:r>
            <a:r>
              <a:rPr lang="es-CO"/>
              <a:t> Departamento / proyecto / costo</a:t>
            </a:r>
          </a:p>
          <a:p>
            <a:endParaRPr lang="es-CO"/>
          </a:p>
          <a:p>
            <a:r>
              <a:t>[Sources]</a:t>
            </a:r>
          </a:p>
          <a:p>
            <a:r>
              <a:t>- Plan_Intervencion_Transporte_Energia_Fondo_Milagro_DNP_v2.pptx, </a:t>
            </a:r>
            <a:r>
              <a:rPr err="1"/>
              <a:t>láminas</a:t>
            </a:r>
            <a:r>
              <a:t> 4, 5, 24 y 33.</a:t>
            </a:r>
          </a:p>
          <a:p>
            <a:r>
              <a:t>- </a:t>
            </a:r>
            <a:r>
              <a:rPr err="1"/>
              <a:t>Protocolo</a:t>
            </a:r>
            <a:r>
              <a:t> de </a:t>
            </a:r>
            <a:r>
              <a:rPr err="1"/>
              <a:t>logística</a:t>
            </a:r>
            <a:r>
              <a:t> Colombia (2022), pp. 29–32: </a:t>
            </a:r>
            <a:r>
              <a:rPr err="1"/>
              <a:t>categorías</a:t>
            </a:r>
            <a:r>
              <a:t> de </a:t>
            </a:r>
            <a:r>
              <a:rPr err="1"/>
              <a:t>bienes</a:t>
            </a:r>
            <a:r>
              <a:t> </a:t>
            </a:r>
            <a:r>
              <a:rPr err="1"/>
              <a:t>críticos</a:t>
            </a:r>
            <a:r>
              <a:t> y </a:t>
            </a:r>
            <a:r>
              <a:rPr err="1"/>
              <a:t>categoría</a:t>
            </a:r>
            <a:r>
              <a:t> </a:t>
            </a:r>
            <a:r>
              <a:rPr err="1"/>
              <a:t>abierta</a:t>
            </a:r>
            <a:r>
              <a:t> </a:t>
            </a:r>
            <a:r>
              <a:rPr err="1"/>
              <a:t>según</a:t>
            </a:r>
            <a:r>
              <a:t> la </a:t>
            </a:r>
            <a:r>
              <a:rPr err="1"/>
              <a:t>emergencia</a:t>
            </a:r>
            <a:r>
              <a:t>.</a:t>
            </a:r>
          </a:p>
          <a:p>
            <a:r>
              <a:t>- </a:t>
            </a:r>
            <a:r>
              <a:rPr err="1"/>
              <a:t>Estructura</a:t>
            </a:r>
            <a:r>
              <a:t> conceptual </a:t>
            </a:r>
            <a:r>
              <a:rPr err="1"/>
              <a:t>solicitada</a:t>
            </a:r>
            <a:r>
              <a:t> </a:t>
            </a:r>
            <a:r>
              <a:rPr err="1"/>
              <a:t>por</a:t>
            </a:r>
            <a:r>
              <a:t> el </a:t>
            </a:r>
            <a:r>
              <a:rPr err="1"/>
              <a:t>usuario</a:t>
            </a:r>
            <a:r>
              <a:t>; no se </a:t>
            </a:r>
            <a:r>
              <a:rPr err="1"/>
              <a:t>incorporan</a:t>
            </a:r>
            <a:r>
              <a:t> </a:t>
            </a:r>
            <a:r>
              <a:rPr err="1"/>
              <a:t>cifras</a:t>
            </a:r>
            <a:r>
              <a:t> </a:t>
            </a:r>
            <a:r>
              <a:rPr err="1"/>
              <a:t>nuevas</a:t>
            </a:r>
            <a:r>
              <a:t> </a:t>
            </a:r>
            <a:r>
              <a:rPr err="1"/>
              <a:t>en</a:t>
            </a:r>
            <a:r>
              <a:t> </a:t>
            </a:r>
            <a:r>
              <a:rPr err="1"/>
              <a:t>esta</a:t>
            </a:r>
            <a:r>
              <a:t> </a:t>
            </a:r>
            <a:r>
              <a:rPr err="1"/>
              <a:t>lámina</a:t>
            </a:r>
            <a:r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FA2927-F7A6-C7D6-F06A-E0AA4F40BEAF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71844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792F14-246B-6DC3-14A0-DEB88CD55F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F17C12-CB1E-44BC-F6D5-1F6D17CEBE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350F19E-82C3-675F-C7BD-2AA8D47A9C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O"/>
              <a:t>PLOC</a:t>
            </a:r>
          </a:p>
          <a:p>
            <a:r>
              <a:rPr lang="es-CO"/>
              <a:t>PCH CEERA</a:t>
            </a:r>
          </a:p>
          <a:p>
            <a:endParaRPr lang="es-CO"/>
          </a:p>
          <a:p>
            <a:endParaRPr lang="es-CO"/>
          </a:p>
          <a:p>
            <a:endParaRPr lang="es-CO"/>
          </a:p>
          <a:p>
            <a:r>
              <a:t>[Sources]</a:t>
            </a:r>
          </a:p>
          <a:p>
            <a:r>
              <a:t>- Plan_Intervencion_Transporte_Energia_Fondo_Milagro_DNP_v2.pptx, </a:t>
            </a:r>
            <a:r>
              <a:rPr err="1"/>
              <a:t>láminas</a:t>
            </a:r>
            <a:r>
              <a:t> 4, 5, 24 y 33.</a:t>
            </a:r>
          </a:p>
          <a:p>
            <a:r>
              <a:t>- </a:t>
            </a:r>
            <a:r>
              <a:rPr err="1"/>
              <a:t>Protocolo</a:t>
            </a:r>
            <a:r>
              <a:t> de </a:t>
            </a:r>
            <a:r>
              <a:rPr err="1"/>
              <a:t>logística</a:t>
            </a:r>
            <a:r>
              <a:t> Colombia (2022), pp. 29–32: </a:t>
            </a:r>
            <a:r>
              <a:rPr err="1"/>
              <a:t>categorías</a:t>
            </a:r>
            <a:r>
              <a:t> de </a:t>
            </a:r>
            <a:r>
              <a:rPr err="1"/>
              <a:t>bienes</a:t>
            </a:r>
            <a:r>
              <a:t> </a:t>
            </a:r>
            <a:r>
              <a:rPr err="1"/>
              <a:t>críticos</a:t>
            </a:r>
            <a:r>
              <a:t> y </a:t>
            </a:r>
            <a:r>
              <a:rPr err="1"/>
              <a:t>categoría</a:t>
            </a:r>
            <a:r>
              <a:t> </a:t>
            </a:r>
            <a:r>
              <a:rPr err="1"/>
              <a:t>abierta</a:t>
            </a:r>
            <a:r>
              <a:t> </a:t>
            </a:r>
            <a:r>
              <a:rPr err="1"/>
              <a:t>según</a:t>
            </a:r>
            <a:r>
              <a:t> la </a:t>
            </a:r>
            <a:r>
              <a:rPr err="1"/>
              <a:t>emergencia</a:t>
            </a:r>
            <a:r>
              <a:t>.</a:t>
            </a:r>
          </a:p>
          <a:p>
            <a:r>
              <a:t>- </a:t>
            </a:r>
            <a:r>
              <a:rPr err="1"/>
              <a:t>Estructura</a:t>
            </a:r>
            <a:r>
              <a:t> conceptual </a:t>
            </a:r>
            <a:r>
              <a:rPr err="1"/>
              <a:t>solicitada</a:t>
            </a:r>
            <a:r>
              <a:t> </a:t>
            </a:r>
            <a:r>
              <a:rPr err="1"/>
              <a:t>por</a:t>
            </a:r>
            <a:r>
              <a:t> el </a:t>
            </a:r>
            <a:r>
              <a:rPr err="1"/>
              <a:t>usuario</a:t>
            </a:r>
            <a:r>
              <a:t>; no se </a:t>
            </a:r>
            <a:r>
              <a:rPr err="1"/>
              <a:t>incorporan</a:t>
            </a:r>
            <a:r>
              <a:t> </a:t>
            </a:r>
            <a:r>
              <a:rPr err="1"/>
              <a:t>cifras</a:t>
            </a:r>
            <a:r>
              <a:t> </a:t>
            </a:r>
            <a:r>
              <a:rPr err="1"/>
              <a:t>nuevas</a:t>
            </a:r>
            <a:r>
              <a:t> </a:t>
            </a:r>
            <a:r>
              <a:rPr err="1"/>
              <a:t>en</a:t>
            </a:r>
            <a:r>
              <a:t> </a:t>
            </a:r>
            <a:r>
              <a:rPr err="1"/>
              <a:t>esta</a:t>
            </a:r>
            <a:r>
              <a:t> </a:t>
            </a:r>
            <a:r>
              <a:rPr err="1"/>
              <a:t>lámina</a:t>
            </a:r>
            <a:r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F7CB42-0B6F-09F7-C95D-58ABD8BB0DDA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80509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792F14-246B-6DC3-14A0-DEB88CD55F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F17C12-CB1E-44BC-F6D5-1F6D17CEBE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350F19E-82C3-675F-C7BD-2AA8D47A9C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O"/>
              <a:t>PLOC</a:t>
            </a:r>
          </a:p>
          <a:p>
            <a:r>
              <a:rPr lang="es-CO"/>
              <a:t>PCH CEERA</a:t>
            </a:r>
          </a:p>
          <a:p>
            <a:endParaRPr lang="es-CO"/>
          </a:p>
          <a:p>
            <a:endParaRPr lang="es-CO"/>
          </a:p>
          <a:p>
            <a:endParaRPr lang="es-CO"/>
          </a:p>
          <a:p>
            <a:r>
              <a:t>[Sources]</a:t>
            </a:r>
          </a:p>
          <a:p>
            <a:r>
              <a:t>- Plan_Intervencion_Transporte_Energia_Fondo_Milagro_DNP_v2.pptx, </a:t>
            </a:r>
            <a:r>
              <a:rPr err="1"/>
              <a:t>láminas</a:t>
            </a:r>
            <a:r>
              <a:t> 4, 5, 24 y 33.</a:t>
            </a:r>
          </a:p>
          <a:p>
            <a:r>
              <a:t>- </a:t>
            </a:r>
            <a:r>
              <a:rPr err="1"/>
              <a:t>Protocolo</a:t>
            </a:r>
            <a:r>
              <a:t> de </a:t>
            </a:r>
            <a:r>
              <a:rPr err="1"/>
              <a:t>logística</a:t>
            </a:r>
            <a:r>
              <a:t> Colombia (2022), pp. 29–32: </a:t>
            </a:r>
            <a:r>
              <a:rPr err="1"/>
              <a:t>categorías</a:t>
            </a:r>
            <a:r>
              <a:t> de </a:t>
            </a:r>
            <a:r>
              <a:rPr err="1"/>
              <a:t>bienes</a:t>
            </a:r>
            <a:r>
              <a:t> </a:t>
            </a:r>
            <a:r>
              <a:rPr err="1"/>
              <a:t>críticos</a:t>
            </a:r>
            <a:r>
              <a:t> y </a:t>
            </a:r>
            <a:r>
              <a:rPr err="1"/>
              <a:t>categoría</a:t>
            </a:r>
            <a:r>
              <a:t> </a:t>
            </a:r>
            <a:r>
              <a:rPr err="1"/>
              <a:t>abierta</a:t>
            </a:r>
            <a:r>
              <a:t> </a:t>
            </a:r>
            <a:r>
              <a:rPr err="1"/>
              <a:t>según</a:t>
            </a:r>
            <a:r>
              <a:t> la </a:t>
            </a:r>
            <a:r>
              <a:rPr err="1"/>
              <a:t>emergencia</a:t>
            </a:r>
            <a:r>
              <a:t>.</a:t>
            </a:r>
          </a:p>
          <a:p>
            <a:r>
              <a:t>- </a:t>
            </a:r>
            <a:r>
              <a:rPr err="1"/>
              <a:t>Estructura</a:t>
            </a:r>
            <a:r>
              <a:t> conceptual </a:t>
            </a:r>
            <a:r>
              <a:rPr err="1"/>
              <a:t>solicitada</a:t>
            </a:r>
            <a:r>
              <a:t> </a:t>
            </a:r>
            <a:r>
              <a:rPr err="1"/>
              <a:t>por</a:t>
            </a:r>
            <a:r>
              <a:t> el </a:t>
            </a:r>
            <a:r>
              <a:rPr err="1"/>
              <a:t>usuario</a:t>
            </a:r>
            <a:r>
              <a:t>; no se </a:t>
            </a:r>
            <a:r>
              <a:rPr err="1"/>
              <a:t>incorporan</a:t>
            </a:r>
            <a:r>
              <a:t> </a:t>
            </a:r>
            <a:r>
              <a:rPr err="1"/>
              <a:t>cifras</a:t>
            </a:r>
            <a:r>
              <a:t> </a:t>
            </a:r>
            <a:r>
              <a:rPr err="1"/>
              <a:t>nuevas</a:t>
            </a:r>
            <a:r>
              <a:t> </a:t>
            </a:r>
            <a:r>
              <a:rPr err="1"/>
              <a:t>en</a:t>
            </a:r>
            <a:r>
              <a:t> </a:t>
            </a:r>
            <a:r>
              <a:rPr err="1"/>
              <a:t>esta</a:t>
            </a:r>
            <a:r>
              <a:t> </a:t>
            </a:r>
            <a:r>
              <a:rPr err="1"/>
              <a:t>lámina</a:t>
            </a:r>
            <a:r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F7CB42-0B6F-09F7-C95D-58ABD8BB0DDA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80509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016719-49D2-752B-D82E-D6627DECB9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D49252-0EFD-846C-722C-985459EA28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624FB2-D258-CEEB-F14B-065DAF79C9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Plan_Intervencion_Transporte_Energia_Fondo_Milagro_DNP_v2.pptx, </a:t>
            </a:r>
            <a:r>
              <a:rPr err="1"/>
              <a:t>láminas</a:t>
            </a:r>
            <a:r>
              <a:t> 4, 5, 24 y 33.</a:t>
            </a:r>
          </a:p>
          <a:p>
            <a:r>
              <a:t>- </a:t>
            </a:r>
            <a:r>
              <a:rPr err="1"/>
              <a:t>Protocolo</a:t>
            </a:r>
            <a:r>
              <a:t> de </a:t>
            </a:r>
            <a:r>
              <a:rPr err="1"/>
              <a:t>logística</a:t>
            </a:r>
            <a:r>
              <a:t> Colombia (2022), pp. 29–32: </a:t>
            </a:r>
            <a:r>
              <a:rPr err="1"/>
              <a:t>categorías</a:t>
            </a:r>
            <a:r>
              <a:t> de </a:t>
            </a:r>
            <a:r>
              <a:rPr err="1"/>
              <a:t>bienes</a:t>
            </a:r>
            <a:r>
              <a:t> </a:t>
            </a:r>
            <a:r>
              <a:rPr err="1"/>
              <a:t>críticos</a:t>
            </a:r>
            <a:r>
              <a:t> y </a:t>
            </a:r>
            <a:r>
              <a:rPr err="1"/>
              <a:t>categoría</a:t>
            </a:r>
            <a:r>
              <a:t> </a:t>
            </a:r>
            <a:r>
              <a:rPr err="1"/>
              <a:t>abierta</a:t>
            </a:r>
            <a:r>
              <a:t> </a:t>
            </a:r>
            <a:r>
              <a:rPr err="1"/>
              <a:t>según</a:t>
            </a:r>
            <a:r>
              <a:t> la </a:t>
            </a:r>
            <a:r>
              <a:rPr err="1"/>
              <a:t>emergencia</a:t>
            </a:r>
            <a:r>
              <a:t>.</a:t>
            </a:r>
          </a:p>
          <a:p>
            <a:r>
              <a:t>- </a:t>
            </a:r>
            <a:r>
              <a:rPr err="1"/>
              <a:t>Estructura</a:t>
            </a:r>
            <a:r>
              <a:t> conceptual </a:t>
            </a:r>
            <a:r>
              <a:rPr err="1"/>
              <a:t>solicitada</a:t>
            </a:r>
            <a:r>
              <a:t> </a:t>
            </a:r>
            <a:r>
              <a:rPr err="1"/>
              <a:t>por</a:t>
            </a:r>
            <a:r>
              <a:t> el </a:t>
            </a:r>
            <a:r>
              <a:rPr err="1"/>
              <a:t>usuario</a:t>
            </a:r>
            <a:r>
              <a:t>; no se </a:t>
            </a:r>
            <a:r>
              <a:rPr err="1"/>
              <a:t>incorporan</a:t>
            </a:r>
            <a:r>
              <a:t> </a:t>
            </a:r>
            <a:r>
              <a:rPr err="1"/>
              <a:t>cifras</a:t>
            </a:r>
            <a:r>
              <a:t> </a:t>
            </a:r>
            <a:r>
              <a:rPr err="1"/>
              <a:t>nuevas</a:t>
            </a:r>
            <a:r>
              <a:t> </a:t>
            </a:r>
            <a:r>
              <a:rPr err="1"/>
              <a:t>en</a:t>
            </a:r>
            <a:r>
              <a:t> </a:t>
            </a:r>
            <a:r>
              <a:rPr err="1"/>
              <a:t>esta</a:t>
            </a:r>
            <a:r>
              <a:t> </a:t>
            </a:r>
            <a:r>
              <a:rPr err="1"/>
              <a:t>lámina</a:t>
            </a:r>
            <a:r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09134A-3DD9-B4AA-45EC-56E3AFCC4375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65748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016719-49D2-752B-D82E-D6627DECB9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D49252-0EFD-846C-722C-985459EA28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624FB2-D258-CEEB-F14B-065DAF79C9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Plan_Intervencion_Transporte_Energia_Fondo_Milagro_DNP_v2.pptx, </a:t>
            </a:r>
            <a:r>
              <a:rPr err="1"/>
              <a:t>láminas</a:t>
            </a:r>
            <a:r>
              <a:t> 4, 5, 24 y 33.</a:t>
            </a:r>
          </a:p>
          <a:p>
            <a:r>
              <a:t>- </a:t>
            </a:r>
            <a:r>
              <a:rPr err="1"/>
              <a:t>Protocolo</a:t>
            </a:r>
            <a:r>
              <a:t> de </a:t>
            </a:r>
            <a:r>
              <a:rPr err="1"/>
              <a:t>logística</a:t>
            </a:r>
            <a:r>
              <a:t> Colombia (2022), pp. 29–32: </a:t>
            </a:r>
            <a:r>
              <a:rPr err="1"/>
              <a:t>categorías</a:t>
            </a:r>
            <a:r>
              <a:t> de </a:t>
            </a:r>
            <a:r>
              <a:rPr err="1"/>
              <a:t>bienes</a:t>
            </a:r>
            <a:r>
              <a:t> </a:t>
            </a:r>
            <a:r>
              <a:rPr err="1"/>
              <a:t>críticos</a:t>
            </a:r>
            <a:r>
              <a:t> y </a:t>
            </a:r>
            <a:r>
              <a:rPr err="1"/>
              <a:t>categoría</a:t>
            </a:r>
            <a:r>
              <a:t> </a:t>
            </a:r>
            <a:r>
              <a:rPr err="1"/>
              <a:t>abierta</a:t>
            </a:r>
            <a:r>
              <a:t> </a:t>
            </a:r>
            <a:r>
              <a:rPr err="1"/>
              <a:t>según</a:t>
            </a:r>
            <a:r>
              <a:t> la </a:t>
            </a:r>
            <a:r>
              <a:rPr err="1"/>
              <a:t>emergencia</a:t>
            </a:r>
            <a:r>
              <a:t>.</a:t>
            </a:r>
          </a:p>
          <a:p>
            <a:r>
              <a:t>- </a:t>
            </a:r>
            <a:r>
              <a:rPr err="1"/>
              <a:t>Estructura</a:t>
            </a:r>
            <a:r>
              <a:t> conceptual </a:t>
            </a:r>
            <a:r>
              <a:rPr err="1"/>
              <a:t>solicitada</a:t>
            </a:r>
            <a:r>
              <a:t> </a:t>
            </a:r>
            <a:r>
              <a:rPr err="1"/>
              <a:t>por</a:t>
            </a:r>
            <a:r>
              <a:t> el </a:t>
            </a:r>
            <a:r>
              <a:rPr err="1"/>
              <a:t>usuario</a:t>
            </a:r>
            <a:r>
              <a:t>; no se </a:t>
            </a:r>
            <a:r>
              <a:rPr err="1"/>
              <a:t>incorporan</a:t>
            </a:r>
            <a:r>
              <a:t> </a:t>
            </a:r>
            <a:r>
              <a:rPr err="1"/>
              <a:t>cifras</a:t>
            </a:r>
            <a:r>
              <a:t> </a:t>
            </a:r>
            <a:r>
              <a:rPr err="1"/>
              <a:t>nuevas</a:t>
            </a:r>
            <a:r>
              <a:t> </a:t>
            </a:r>
            <a:r>
              <a:rPr err="1"/>
              <a:t>en</a:t>
            </a:r>
            <a:r>
              <a:t> </a:t>
            </a:r>
            <a:r>
              <a:rPr err="1"/>
              <a:t>esta</a:t>
            </a:r>
            <a:r>
              <a:t> </a:t>
            </a:r>
            <a:r>
              <a:rPr err="1"/>
              <a:t>lámina</a:t>
            </a:r>
            <a:r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09134A-3DD9-B4AA-45EC-56E3AFCC4375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6574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9A7F0A-C808-12E8-D98C-39B1F15DC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ED8025E-4358-AB4D-E518-1419945253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A384330-9D79-0D5A-E82F-BAE0CD14B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D01F6-7FE8-E143-B75C-60CBD7B1A197}" type="datetimeFigureOut">
              <a:rPr lang="es-CO" smtClean="0"/>
              <a:t>21/09/26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D5B1FD6-592E-26A3-5B2D-A530C7BD6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9D8C7D2-D103-0C4C-BE79-2E5580C0E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8717E-061E-4F49-BC68-1A7E85B5026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69039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9">
            <a:extLst>
              <a:ext uri="{FF2B5EF4-FFF2-40B4-BE49-F238E27FC236}">
                <a16:creationId xmlns:a16="http://schemas.microsoft.com/office/drawing/2014/main" id="{622544DB-DDE3-D5F7-3292-ECF32B4076F4}"/>
              </a:ext>
            </a:extLst>
          </p:cNvPr>
          <p:cNvSpPr/>
          <p:nvPr userDrawn="1"/>
        </p:nvSpPr>
        <p:spPr>
          <a:xfrm>
            <a:off x="1" y="0"/>
            <a:ext cx="604298" cy="6858000"/>
          </a:xfrm>
          <a:prstGeom prst="rect">
            <a:avLst/>
          </a:prstGeom>
          <a:solidFill>
            <a:srgbClr val="2E266C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s-CO">
              <a:latin typeface="Montserrat" panose="00000500000000000000" pitchFamily="2" charset="0"/>
              <a:ea typeface="Verdana" panose="020B0604030504040204" pitchFamily="34" charset="0"/>
            </a:endParaRPr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8A6C98DA-C16C-781B-0BAF-D08EC887B97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1642" y="270510"/>
            <a:ext cx="319001" cy="472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688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1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5.svg"/><Relationship Id="rId5" Type="http://schemas.openxmlformats.org/officeDocument/2006/relationships/image" Target="../media/image5.png"/><Relationship Id="rId10" Type="http://schemas.openxmlformats.org/officeDocument/2006/relationships/image" Target="../media/image14.svg"/><Relationship Id="rId4" Type="http://schemas.openxmlformats.org/officeDocument/2006/relationships/image" Target="../media/image9.png"/><Relationship Id="rId9" Type="http://schemas.openxmlformats.org/officeDocument/2006/relationships/image" Target="../media/image13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image" Target="../media/image5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jpeg"/><Relationship Id="rId10" Type="http://schemas.openxmlformats.org/officeDocument/2006/relationships/image" Target="../media/image23.png"/><Relationship Id="rId4" Type="http://schemas.openxmlformats.org/officeDocument/2006/relationships/image" Target="../media/image6.png"/><Relationship Id="rId9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7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5.png"/><Relationship Id="rId4" Type="http://schemas.openxmlformats.org/officeDocument/2006/relationships/image" Target="../media/image6.png"/><Relationship Id="rId9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156C215E-0060-DF4E-9339-1174125EE7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2989" y="-46494"/>
            <a:ext cx="12426197" cy="6989736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943B24F7-5992-674C-847B-A52FD313C52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01405" y="548661"/>
            <a:ext cx="1009392" cy="1009392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277755A8-9F4E-F946-AF36-47C7D70A1BED}"/>
              </a:ext>
            </a:extLst>
          </p:cNvPr>
          <p:cNvSpPr txBox="1"/>
          <p:nvPr/>
        </p:nvSpPr>
        <p:spPr>
          <a:xfrm>
            <a:off x="6061887" y="4555069"/>
            <a:ext cx="58632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4800" b="1" dirty="0">
                <a:solidFill>
                  <a:schemeClr val="bg1"/>
                </a:solidFill>
              </a:rPr>
              <a:t>BASES PND 2026-2030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B9F4670-11CF-DC4B-945A-FF10B430812B}"/>
              </a:ext>
            </a:extLst>
          </p:cNvPr>
          <p:cNvSpPr txBox="1"/>
          <p:nvPr/>
        </p:nvSpPr>
        <p:spPr>
          <a:xfrm>
            <a:off x="6096000" y="5302194"/>
            <a:ext cx="39792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800" b="1" dirty="0">
                <a:solidFill>
                  <a:schemeClr val="bg1"/>
                </a:solidFill>
                <a:ea typeface="Poppins" pitchFamily="34" charset="-122"/>
                <a:cs typeface="Poppins" pitchFamily="34" charset="-120"/>
              </a:rPr>
              <a:t>INICIATIVAS SECTORIALES</a:t>
            </a:r>
            <a:endParaRPr lang="es-ES_tradnl" sz="2800" b="1" dirty="0">
              <a:solidFill>
                <a:schemeClr val="bg1"/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B17A628-383A-AA45-BC05-65FD434A4021}"/>
              </a:ext>
            </a:extLst>
          </p:cNvPr>
          <p:cNvSpPr txBox="1"/>
          <p:nvPr/>
        </p:nvSpPr>
        <p:spPr>
          <a:xfrm>
            <a:off x="6096000" y="6373251"/>
            <a:ext cx="21600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1400" b="1" spc="300" dirty="0">
                <a:solidFill>
                  <a:schemeClr val="bg1"/>
                </a:solidFill>
              </a:rPr>
              <a:t>Dirección General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8536A55-4F18-5D4F-A582-2D8623785EEA}"/>
              </a:ext>
            </a:extLst>
          </p:cNvPr>
          <p:cNvSpPr txBox="1"/>
          <p:nvPr/>
        </p:nvSpPr>
        <p:spPr>
          <a:xfrm>
            <a:off x="6096000" y="5980069"/>
            <a:ext cx="27078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1400" spc="300" dirty="0">
                <a:solidFill>
                  <a:schemeClr val="bg1"/>
                </a:solidFill>
              </a:rPr>
              <a:t>21 / Septiembre / 2026</a:t>
            </a:r>
          </a:p>
        </p:txBody>
      </p:sp>
    </p:spTree>
    <p:extLst>
      <p:ext uri="{BB962C8B-B14F-4D97-AF65-F5344CB8AC3E}">
        <p14:creationId xmlns:p14="http://schemas.microsoft.com/office/powerpoint/2010/main" val="8807353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Imagen 169">
            <a:extLst>
              <a:ext uri="{FF2B5EF4-FFF2-40B4-BE49-F238E27FC236}">
                <a16:creationId xmlns:a16="http://schemas.microsoft.com/office/drawing/2014/main" id="{5509FC67-C8CF-BD46-9116-13F73C6143E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9363" y="6055993"/>
            <a:ext cx="7917930" cy="571876"/>
          </a:xfrm>
          <a:prstGeom prst="rect">
            <a:avLst/>
          </a:prstGeom>
        </p:spPr>
      </p:pic>
      <p:sp>
        <p:nvSpPr>
          <p:cNvPr id="161" name="Google Shape;131;p14">
            <a:extLst>
              <a:ext uri="{FF2B5EF4-FFF2-40B4-BE49-F238E27FC236}">
                <a16:creationId xmlns:a16="http://schemas.microsoft.com/office/drawing/2014/main" id="{3A235BD0-D8E6-6F4E-9FD6-1643374C148F}"/>
              </a:ext>
            </a:extLst>
          </p:cNvPr>
          <p:cNvSpPr/>
          <p:nvPr/>
        </p:nvSpPr>
        <p:spPr>
          <a:xfrm>
            <a:off x="7288821" y="1510639"/>
            <a:ext cx="5723793" cy="5374520"/>
          </a:xfrm>
          <a:prstGeom prst="roundRect">
            <a:avLst>
              <a:gd name="adj" fmla="val 11248"/>
            </a:avLst>
          </a:prstGeom>
          <a:solidFill>
            <a:srgbClr val="F7F3F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s-ES_tradnl" dirty="0"/>
          </a:p>
        </p:txBody>
      </p:sp>
      <p:sp>
        <p:nvSpPr>
          <p:cNvPr id="9" name="Text 6"/>
          <p:cNvSpPr/>
          <p:nvPr/>
        </p:nvSpPr>
        <p:spPr>
          <a:xfrm>
            <a:off x="-23817" y="1619250"/>
            <a:ext cx="1511300" cy="14952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r">
              <a:lnSpc>
                <a:spcPts val="977"/>
              </a:lnSpc>
              <a:buNone/>
            </a:pPr>
            <a:r>
              <a:rPr lang="es-ES_tradnl" sz="1000" b="1" dirty="0">
                <a:solidFill>
                  <a:srgbClr val="3A3A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Inteligencia</a:t>
            </a:r>
            <a:endParaRPr lang="es-ES_tradnl" sz="1000" b="1" dirty="0"/>
          </a:p>
        </p:txBody>
      </p:sp>
      <p:sp>
        <p:nvSpPr>
          <p:cNvPr id="10" name="Shape 7"/>
          <p:cNvSpPr/>
          <p:nvPr/>
        </p:nvSpPr>
        <p:spPr>
          <a:xfrm>
            <a:off x="1563683" y="1614170"/>
            <a:ext cx="711200" cy="133350"/>
          </a:xfrm>
          <a:prstGeom prst="rect">
            <a:avLst/>
          </a:prstGeom>
          <a:solidFill>
            <a:srgbClr val="27B0A5"/>
          </a:solidFill>
          <a:ln/>
        </p:spPr>
        <p:txBody>
          <a:bodyPr/>
          <a:lstStyle/>
          <a:p>
            <a:endParaRPr lang="es-ES_tradnl" sz="1000" dirty="0"/>
          </a:p>
        </p:txBody>
      </p:sp>
      <p:sp>
        <p:nvSpPr>
          <p:cNvPr id="11" name="Text 8"/>
          <p:cNvSpPr/>
          <p:nvPr/>
        </p:nvSpPr>
        <p:spPr>
          <a:xfrm>
            <a:off x="2336800" y="1617980"/>
            <a:ext cx="127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000"/>
              </a:lnSpc>
              <a:buNone/>
            </a:pPr>
            <a:r>
              <a:rPr lang="es-ES_tradnl" sz="1000" b="1" dirty="0">
                <a:solidFill>
                  <a:srgbClr val="2D2E5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</a:t>
            </a:r>
            <a:endParaRPr lang="es-ES_tradnl" sz="1000" dirty="0"/>
          </a:p>
        </p:txBody>
      </p:sp>
      <p:sp>
        <p:nvSpPr>
          <p:cNvPr id="12" name="Text 9"/>
          <p:cNvSpPr/>
          <p:nvPr/>
        </p:nvSpPr>
        <p:spPr>
          <a:xfrm>
            <a:off x="-23817" y="1816100"/>
            <a:ext cx="1511300" cy="14952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r">
              <a:lnSpc>
                <a:spcPts val="977"/>
              </a:lnSpc>
              <a:buNone/>
            </a:pPr>
            <a:r>
              <a:rPr lang="es-ES_tradnl" sz="1000" b="1" dirty="0">
                <a:solidFill>
                  <a:srgbClr val="3A3A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Función Pública</a:t>
            </a:r>
            <a:endParaRPr lang="es-ES_tradnl" sz="1000" b="1" dirty="0"/>
          </a:p>
        </p:txBody>
      </p:sp>
      <p:sp>
        <p:nvSpPr>
          <p:cNvPr id="13" name="Shape 10"/>
          <p:cNvSpPr/>
          <p:nvPr/>
        </p:nvSpPr>
        <p:spPr>
          <a:xfrm>
            <a:off x="1563683" y="1811020"/>
            <a:ext cx="1244600" cy="133350"/>
          </a:xfrm>
          <a:prstGeom prst="rect">
            <a:avLst/>
          </a:prstGeom>
          <a:solidFill>
            <a:srgbClr val="27B0A5"/>
          </a:solidFill>
          <a:ln/>
        </p:spPr>
        <p:txBody>
          <a:bodyPr/>
          <a:lstStyle/>
          <a:p>
            <a:endParaRPr lang="es-ES_tradnl" sz="1000" dirty="0"/>
          </a:p>
        </p:txBody>
      </p:sp>
      <p:sp>
        <p:nvSpPr>
          <p:cNvPr id="14" name="Text 11"/>
          <p:cNvSpPr/>
          <p:nvPr/>
        </p:nvSpPr>
        <p:spPr>
          <a:xfrm>
            <a:off x="2870200" y="1814830"/>
            <a:ext cx="127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000"/>
              </a:lnSpc>
              <a:buNone/>
            </a:pPr>
            <a:r>
              <a:rPr lang="es-ES_tradnl" sz="1000" b="1" dirty="0">
                <a:solidFill>
                  <a:srgbClr val="2D2E5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7</a:t>
            </a:r>
            <a:endParaRPr lang="es-ES_tradnl" sz="1000" dirty="0"/>
          </a:p>
        </p:txBody>
      </p:sp>
      <p:sp>
        <p:nvSpPr>
          <p:cNvPr id="15" name="Text 12"/>
          <p:cNvSpPr/>
          <p:nvPr/>
        </p:nvSpPr>
        <p:spPr>
          <a:xfrm>
            <a:off x="-23817" y="2012950"/>
            <a:ext cx="1511300" cy="14952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r">
              <a:lnSpc>
                <a:spcPts val="977"/>
              </a:lnSpc>
              <a:buNone/>
            </a:pPr>
            <a:r>
              <a:rPr lang="es-ES_tradnl" sz="1000" b="1" dirty="0">
                <a:solidFill>
                  <a:srgbClr val="3A3A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Comercio</a:t>
            </a:r>
            <a:endParaRPr lang="es-ES_tradnl" sz="1000" b="1" dirty="0"/>
          </a:p>
        </p:txBody>
      </p:sp>
      <p:sp>
        <p:nvSpPr>
          <p:cNvPr id="16" name="Shape 13"/>
          <p:cNvSpPr/>
          <p:nvPr/>
        </p:nvSpPr>
        <p:spPr>
          <a:xfrm>
            <a:off x="1563683" y="2007870"/>
            <a:ext cx="1422400" cy="133350"/>
          </a:xfrm>
          <a:prstGeom prst="rect">
            <a:avLst/>
          </a:prstGeom>
          <a:solidFill>
            <a:srgbClr val="27B0A5"/>
          </a:solidFill>
          <a:ln/>
        </p:spPr>
        <p:txBody>
          <a:bodyPr/>
          <a:lstStyle/>
          <a:p>
            <a:endParaRPr lang="es-ES_tradnl" sz="1000" dirty="0"/>
          </a:p>
        </p:txBody>
      </p:sp>
      <p:sp>
        <p:nvSpPr>
          <p:cNvPr id="17" name="Text 14"/>
          <p:cNvSpPr/>
          <p:nvPr/>
        </p:nvSpPr>
        <p:spPr>
          <a:xfrm>
            <a:off x="3048000" y="2011680"/>
            <a:ext cx="127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000"/>
              </a:lnSpc>
              <a:buNone/>
            </a:pPr>
            <a:r>
              <a:rPr lang="es-ES_tradnl" sz="1000" b="1" dirty="0">
                <a:solidFill>
                  <a:srgbClr val="2D2E5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8</a:t>
            </a:r>
            <a:endParaRPr lang="es-ES_tradnl" sz="1000" dirty="0"/>
          </a:p>
        </p:txBody>
      </p:sp>
      <p:sp>
        <p:nvSpPr>
          <p:cNvPr id="18" name="Text 15"/>
          <p:cNvSpPr/>
          <p:nvPr/>
        </p:nvSpPr>
        <p:spPr>
          <a:xfrm>
            <a:off x="-23817" y="2209800"/>
            <a:ext cx="1511300" cy="14952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r">
              <a:lnSpc>
                <a:spcPts val="977"/>
              </a:lnSpc>
              <a:buNone/>
            </a:pPr>
            <a:r>
              <a:rPr lang="es-ES_tradnl" sz="1000" b="1" dirty="0">
                <a:solidFill>
                  <a:srgbClr val="3A3A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Ciencia y Tecnología</a:t>
            </a:r>
            <a:endParaRPr lang="es-ES_tradnl" sz="1000" b="1" dirty="0"/>
          </a:p>
        </p:txBody>
      </p:sp>
      <p:sp>
        <p:nvSpPr>
          <p:cNvPr id="19" name="Shape 16"/>
          <p:cNvSpPr/>
          <p:nvPr/>
        </p:nvSpPr>
        <p:spPr>
          <a:xfrm>
            <a:off x="1563683" y="2204720"/>
            <a:ext cx="1600200" cy="133350"/>
          </a:xfrm>
          <a:prstGeom prst="rect">
            <a:avLst/>
          </a:prstGeom>
          <a:solidFill>
            <a:srgbClr val="27B0A5"/>
          </a:solidFill>
          <a:ln/>
        </p:spPr>
        <p:txBody>
          <a:bodyPr/>
          <a:lstStyle/>
          <a:p>
            <a:endParaRPr lang="es-ES_tradnl" dirty="0"/>
          </a:p>
        </p:txBody>
      </p:sp>
      <p:sp>
        <p:nvSpPr>
          <p:cNvPr id="20" name="Text 17"/>
          <p:cNvSpPr/>
          <p:nvPr/>
        </p:nvSpPr>
        <p:spPr>
          <a:xfrm>
            <a:off x="3225800" y="2208530"/>
            <a:ext cx="127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000"/>
              </a:lnSpc>
              <a:buNone/>
            </a:pPr>
            <a:r>
              <a:rPr lang="es-ES_tradnl" sz="1000" b="1" dirty="0">
                <a:solidFill>
                  <a:srgbClr val="2D2E5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9</a:t>
            </a:r>
            <a:endParaRPr lang="es-ES_tradnl" sz="1000" dirty="0"/>
          </a:p>
        </p:txBody>
      </p:sp>
      <p:sp>
        <p:nvSpPr>
          <p:cNvPr id="21" name="Text 18"/>
          <p:cNvSpPr/>
          <p:nvPr/>
        </p:nvSpPr>
        <p:spPr>
          <a:xfrm>
            <a:off x="-23817" y="2406650"/>
            <a:ext cx="1511300" cy="14952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r">
              <a:lnSpc>
                <a:spcPts val="977"/>
              </a:lnSpc>
              <a:buNone/>
            </a:pPr>
            <a:r>
              <a:rPr lang="es-ES_tradnl" sz="1000" b="1" dirty="0">
                <a:solidFill>
                  <a:srgbClr val="3A3A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TIC</a:t>
            </a:r>
            <a:endParaRPr lang="es-ES_tradnl" sz="1000" b="1" dirty="0"/>
          </a:p>
        </p:txBody>
      </p:sp>
      <p:sp>
        <p:nvSpPr>
          <p:cNvPr id="22" name="Shape 19"/>
          <p:cNvSpPr/>
          <p:nvPr/>
        </p:nvSpPr>
        <p:spPr>
          <a:xfrm>
            <a:off x="1563683" y="2401570"/>
            <a:ext cx="1778000" cy="133350"/>
          </a:xfrm>
          <a:prstGeom prst="rect">
            <a:avLst/>
          </a:prstGeom>
          <a:solidFill>
            <a:srgbClr val="27B0A5"/>
          </a:solidFill>
          <a:ln/>
        </p:spPr>
        <p:txBody>
          <a:bodyPr/>
          <a:lstStyle/>
          <a:p>
            <a:endParaRPr lang="es-ES_tradnl" sz="1000" dirty="0"/>
          </a:p>
        </p:txBody>
      </p:sp>
      <p:sp>
        <p:nvSpPr>
          <p:cNvPr id="23" name="Text 20"/>
          <p:cNvSpPr/>
          <p:nvPr/>
        </p:nvSpPr>
        <p:spPr>
          <a:xfrm>
            <a:off x="3403600" y="2405380"/>
            <a:ext cx="2032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000"/>
              </a:lnSpc>
              <a:buNone/>
            </a:pPr>
            <a:r>
              <a:rPr lang="es-ES_tradnl" sz="1000" b="1" dirty="0">
                <a:solidFill>
                  <a:srgbClr val="2D2E5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10</a:t>
            </a:r>
            <a:endParaRPr lang="es-ES_tradnl" sz="1000" dirty="0"/>
          </a:p>
        </p:txBody>
      </p:sp>
      <p:sp>
        <p:nvSpPr>
          <p:cNvPr id="24" name="Text 21"/>
          <p:cNvSpPr/>
          <p:nvPr/>
        </p:nvSpPr>
        <p:spPr>
          <a:xfrm>
            <a:off x="-23817" y="2603500"/>
            <a:ext cx="1511300" cy="14952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r">
              <a:lnSpc>
                <a:spcPts val="977"/>
              </a:lnSpc>
              <a:buNone/>
            </a:pPr>
            <a:r>
              <a:rPr lang="es-ES_tradnl" sz="1000" b="1" dirty="0">
                <a:solidFill>
                  <a:srgbClr val="3A3A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Educación</a:t>
            </a:r>
            <a:endParaRPr lang="es-ES_tradnl" sz="1000" b="1" dirty="0"/>
          </a:p>
        </p:txBody>
      </p:sp>
      <p:sp>
        <p:nvSpPr>
          <p:cNvPr id="25" name="Shape 22"/>
          <p:cNvSpPr/>
          <p:nvPr/>
        </p:nvSpPr>
        <p:spPr>
          <a:xfrm>
            <a:off x="1563683" y="2598420"/>
            <a:ext cx="2133600" cy="133350"/>
          </a:xfrm>
          <a:prstGeom prst="rect">
            <a:avLst/>
          </a:prstGeom>
          <a:solidFill>
            <a:srgbClr val="27B0A5"/>
          </a:solidFill>
          <a:ln/>
        </p:spPr>
        <p:txBody>
          <a:bodyPr/>
          <a:lstStyle/>
          <a:p>
            <a:endParaRPr lang="es-ES_tradnl" sz="1000" dirty="0"/>
          </a:p>
        </p:txBody>
      </p:sp>
      <p:sp>
        <p:nvSpPr>
          <p:cNvPr id="26" name="Text 23"/>
          <p:cNvSpPr/>
          <p:nvPr/>
        </p:nvSpPr>
        <p:spPr>
          <a:xfrm>
            <a:off x="3759200" y="2602230"/>
            <a:ext cx="2032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000"/>
              </a:lnSpc>
              <a:buNone/>
            </a:pPr>
            <a:r>
              <a:rPr lang="es-ES_tradnl" sz="1000" b="1" dirty="0">
                <a:solidFill>
                  <a:srgbClr val="2D2E5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12</a:t>
            </a:r>
            <a:endParaRPr lang="es-ES_tradnl" sz="1000" dirty="0"/>
          </a:p>
        </p:txBody>
      </p:sp>
      <p:sp>
        <p:nvSpPr>
          <p:cNvPr id="27" name="Text 24"/>
          <p:cNvSpPr/>
          <p:nvPr/>
        </p:nvSpPr>
        <p:spPr>
          <a:xfrm>
            <a:off x="-23817" y="2800350"/>
            <a:ext cx="1511300" cy="14952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r">
              <a:lnSpc>
                <a:spcPts val="977"/>
              </a:lnSpc>
              <a:buNone/>
            </a:pPr>
            <a:r>
              <a:rPr lang="es-ES_tradnl" sz="1000" b="1" dirty="0">
                <a:solidFill>
                  <a:srgbClr val="3A3A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Salud</a:t>
            </a:r>
            <a:endParaRPr lang="es-ES_tradnl" sz="1000" b="1" dirty="0"/>
          </a:p>
        </p:txBody>
      </p:sp>
      <p:sp>
        <p:nvSpPr>
          <p:cNvPr id="28" name="Shape 25"/>
          <p:cNvSpPr/>
          <p:nvPr/>
        </p:nvSpPr>
        <p:spPr>
          <a:xfrm>
            <a:off x="1563683" y="2795270"/>
            <a:ext cx="2133600" cy="133350"/>
          </a:xfrm>
          <a:prstGeom prst="rect">
            <a:avLst/>
          </a:prstGeom>
          <a:solidFill>
            <a:srgbClr val="27B0A5"/>
          </a:solidFill>
          <a:ln/>
        </p:spPr>
        <p:txBody>
          <a:bodyPr/>
          <a:lstStyle/>
          <a:p>
            <a:endParaRPr lang="es-ES_tradnl" sz="1000" dirty="0"/>
          </a:p>
        </p:txBody>
      </p:sp>
      <p:sp>
        <p:nvSpPr>
          <p:cNvPr id="29" name="Text 26"/>
          <p:cNvSpPr/>
          <p:nvPr/>
        </p:nvSpPr>
        <p:spPr>
          <a:xfrm>
            <a:off x="3759200" y="2799080"/>
            <a:ext cx="2032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000"/>
              </a:lnSpc>
              <a:buNone/>
            </a:pPr>
            <a:r>
              <a:rPr lang="es-ES_tradnl" sz="1000" b="1" dirty="0">
                <a:solidFill>
                  <a:srgbClr val="2D2E5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12</a:t>
            </a:r>
            <a:endParaRPr lang="es-ES_tradnl" sz="1000" dirty="0"/>
          </a:p>
        </p:txBody>
      </p:sp>
      <p:sp>
        <p:nvSpPr>
          <p:cNvPr id="30" name="Text 27"/>
          <p:cNvSpPr/>
          <p:nvPr/>
        </p:nvSpPr>
        <p:spPr>
          <a:xfrm>
            <a:off x="-23817" y="2997200"/>
            <a:ext cx="1511300" cy="14952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r">
              <a:lnSpc>
                <a:spcPts val="977"/>
              </a:lnSpc>
              <a:buNone/>
            </a:pPr>
            <a:r>
              <a:rPr lang="es-ES_tradnl" sz="1000" b="1" dirty="0">
                <a:solidFill>
                  <a:srgbClr val="3A3A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Trabajo</a:t>
            </a:r>
            <a:endParaRPr lang="es-ES_tradnl" sz="1000" b="1" dirty="0"/>
          </a:p>
        </p:txBody>
      </p:sp>
      <p:sp>
        <p:nvSpPr>
          <p:cNvPr id="31" name="Shape 28"/>
          <p:cNvSpPr/>
          <p:nvPr/>
        </p:nvSpPr>
        <p:spPr>
          <a:xfrm>
            <a:off x="1563683" y="2992120"/>
            <a:ext cx="2311400" cy="133350"/>
          </a:xfrm>
          <a:prstGeom prst="rect">
            <a:avLst/>
          </a:prstGeom>
          <a:solidFill>
            <a:srgbClr val="27B0A5"/>
          </a:solidFill>
          <a:ln/>
        </p:spPr>
        <p:txBody>
          <a:bodyPr/>
          <a:lstStyle/>
          <a:p>
            <a:endParaRPr lang="es-ES_tradnl" sz="1000" dirty="0"/>
          </a:p>
        </p:txBody>
      </p:sp>
      <p:sp>
        <p:nvSpPr>
          <p:cNvPr id="32" name="Text 29"/>
          <p:cNvSpPr/>
          <p:nvPr/>
        </p:nvSpPr>
        <p:spPr>
          <a:xfrm>
            <a:off x="3937000" y="2995930"/>
            <a:ext cx="2032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000"/>
              </a:lnSpc>
              <a:buNone/>
            </a:pPr>
            <a:r>
              <a:rPr lang="es-ES_tradnl" sz="1000" b="1" dirty="0">
                <a:solidFill>
                  <a:srgbClr val="2D2E5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13</a:t>
            </a:r>
            <a:endParaRPr lang="es-ES_tradnl" sz="1000" dirty="0"/>
          </a:p>
        </p:txBody>
      </p:sp>
      <p:sp>
        <p:nvSpPr>
          <p:cNvPr id="33" name="Text 30"/>
          <p:cNvSpPr/>
          <p:nvPr/>
        </p:nvSpPr>
        <p:spPr>
          <a:xfrm>
            <a:off x="-23817" y="3194050"/>
            <a:ext cx="1511300" cy="14952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r">
              <a:lnSpc>
                <a:spcPts val="977"/>
              </a:lnSpc>
              <a:buNone/>
            </a:pPr>
            <a:r>
              <a:rPr lang="es-ES_tradnl" sz="1000" b="1" dirty="0">
                <a:solidFill>
                  <a:srgbClr val="3A3A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Ambiente</a:t>
            </a:r>
            <a:endParaRPr lang="es-ES_tradnl" sz="1000" b="1" dirty="0"/>
          </a:p>
        </p:txBody>
      </p:sp>
      <p:sp>
        <p:nvSpPr>
          <p:cNvPr id="34" name="Shape 31"/>
          <p:cNvSpPr/>
          <p:nvPr/>
        </p:nvSpPr>
        <p:spPr>
          <a:xfrm>
            <a:off x="1563683" y="3188970"/>
            <a:ext cx="2489200" cy="133350"/>
          </a:xfrm>
          <a:prstGeom prst="rect">
            <a:avLst/>
          </a:prstGeom>
          <a:solidFill>
            <a:srgbClr val="27B0A5"/>
          </a:solidFill>
          <a:ln/>
        </p:spPr>
        <p:txBody>
          <a:bodyPr/>
          <a:lstStyle/>
          <a:p>
            <a:endParaRPr lang="es-ES_tradnl" sz="1000" dirty="0"/>
          </a:p>
        </p:txBody>
      </p:sp>
      <p:sp>
        <p:nvSpPr>
          <p:cNvPr id="35" name="Text 32"/>
          <p:cNvSpPr/>
          <p:nvPr/>
        </p:nvSpPr>
        <p:spPr>
          <a:xfrm>
            <a:off x="4114800" y="3192780"/>
            <a:ext cx="2032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000"/>
              </a:lnSpc>
              <a:buNone/>
            </a:pPr>
            <a:r>
              <a:rPr lang="es-ES_tradnl" sz="1000" b="1" dirty="0">
                <a:solidFill>
                  <a:srgbClr val="2D2E5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14</a:t>
            </a:r>
            <a:endParaRPr lang="es-ES_tradnl" sz="1000" dirty="0"/>
          </a:p>
        </p:txBody>
      </p:sp>
      <p:sp>
        <p:nvSpPr>
          <p:cNvPr id="36" name="Text 33"/>
          <p:cNvSpPr/>
          <p:nvPr/>
        </p:nvSpPr>
        <p:spPr>
          <a:xfrm>
            <a:off x="-23817" y="3390900"/>
            <a:ext cx="1511300" cy="14952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r">
              <a:lnSpc>
                <a:spcPts val="977"/>
              </a:lnSpc>
              <a:buNone/>
            </a:pPr>
            <a:r>
              <a:rPr lang="es-ES_tradnl" sz="1000" b="1" dirty="0">
                <a:solidFill>
                  <a:srgbClr val="3A3A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Estadística</a:t>
            </a:r>
            <a:endParaRPr lang="es-ES_tradnl" sz="1000" b="1" dirty="0"/>
          </a:p>
        </p:txBody>
      </p:sp>
      <p:sp>
        <p:nvSpPr>
          <p:cNvPr id="37" name="Shape 34"/>
          <p:cNvSpPr/>
          <p:nvPr/>
        </p:nvSpPr>
        <p:spPr>
          <a:xfrm>
            <a:off x="1563683" y="3385820"/>
            <a:ext cx="2489200" cy="133350"/>
          </a:xfrm>
          <a:prstGeom prst="rect">
            <a:avLst/>
          </a:prstGeom>
          <a:solidFill>
            <a:srgbClr val="27B0A5"/>
          </a:solidFill>
          <a:ln/>
        </p:spPr>
        <p:txBody>
          <a:bodyPr/>
          <a:lstStyle/>
          <a:p>
            <a:endParaRPr lang="es-ES_tradnl" dirty="0"/>
          </a:p>
        </p:txBody>
      </p:sp>
      <p:sp>
        <p:nvSpPr>
          <p:cNvPr id="38" name="Text 35"/>
          <p:cNvSpPr/>
          <p:nvPr/>
        </p:nvSpPr>
        <p:spPr>
          <a:xfrm>
            <a:off x="4114800" y="3389630"/>
            <a:ext cx="2032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000"/>
              </a:lnSpc>
              <a:buNone/>
            </a:pPr>
            <a:r>
              <a:rPr lang="es-ES_tradnl" sz="1000" b="1" dirty="0">
                <a:solidFill>
                  <a:srgbClr val="2D2E5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14</a:t>
            </a:r>
            <a:endParaRPr lang="es-ES_tradnl" sz="1000" dirty="0"/>
          </a:p>
        </p:txBody>
      </p:sp>
      <p:sp>
        <p:nvSpPr>
          <p:cNvPr id="39" name="Text 36"/>
          <p:cNvSpPr/>
          <p:nvPr/>
        </p:nvSpPr>
        <p:spPr>
          <a:xfrm>
            <a:off x="-23817" y="3587750"/>
            <a:ext cx="1511300" cy="14952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r">
              <a:lnSpc>
                <a:spcPts val="977"/>
              </a:lnSpc>
              <a:buNone/>
            </a:pPr>
            <a:r>
              <a:rPr lang="es-ES_tradnl" sz="1000" b="1" dirty="0">
                <a:solidFill>
                  <a:srgbClr val="3A3A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Hacienda</a:t>
            </a:r>
            <a:endParaRPr lang="es-ES_tradnl" sz="1000" b="1" dirty="0"/>
          </a:p>
        </p:txBody>
      </p:sp>
      <p:sp>
        <p:nvSpPr>
          <p:cNvPr id="40" name="Shape 37"/>
          <p:cNvSpPr/>
          <p:nvPr/>
        </p:nvSpPr>
        <p:spPr>
          <a:xfrm>
            <a:off x="1563683" y="3582670"/>
            <a:ext cx="2489200" cy="133350"/>
          </a:xfrm>
          <a:prstGeom prst="rect">
            <a:avLst/>
          </a:prstGeom>
          <a:solidFill>
            <a:srgbClr val="27B0A5"/>
          </a:solidFill>
          <a:ln/>
        </p:spPr>
        <p:txBody>
          <a:bodyPr/>
          <a:lstStyle/>
          <a:p>
            <a:endParaRPr lang="es-ES_tradnl" sz="1000" dirty="0"/>
          </a:p>
        </p:txBody>
      </p:sp>
      <p:sp>
        <p:nvSpPr>
          <p:cNvPr id="41" name="Text 38"/>
          <p:cNvSpPr/>
          <p:nvPr/>
        </p:nvSpPr>
        <p:spPr>
          <a:xfrm>
            <a:off x="4114800" y="3586480"/>
            <a:ext cx="2032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000"/>
              </a:lnSpc>
              <a:buNone/>
            </a:pPr>
            <a:r>
              <a:rPr lang="es-ES_tradnl" sz="1000" b="1" dirty="0">
                <a:solidFill>
                  <a:srgbClr val="2D2E5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14</a:t>
            </a:r>
            <a:endParaRPr lang="es-ES_tradnl" sz="1000" dirty="0"/>
          </a:p>
        </p:txBody>
      </p:sp>
      <p:sp>
        <p:nvSpPr>
          <p:cNvPr id="42" name="Text 39"/>
          <p:cNvSpPr/>
          <p:nvPr/>
        </p:nvSpPr>
        <p:spPr>
          <a:xfrm>
            <a:off x="-23817" y="3961130"/>
            <a:ext cx="1511300" cy="14952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r">
              <a:lnSpc>
                <a:spcPts val="977"/>
              </a:lnSpc>
              <a:buNone/>
            </a:pPr>
            <a:r>
              <a:rPr lang="es-ES_tradnl" sz="1000" b="1" dirty="0">
                <a:solidFill>
                  <a:srgbClr val="3A3A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Cultura</a:t>
            </a:r>
            <a:endParaRPr lang="es-ES_tradnl" sz="1000" b="1" dirty="0"/>
          </a:p>
        </p:txBody>
      </p:sp>
      <p:sp>
        <p:nvSpPr>
          <p:cNvPr id="43" name="Shape 40"/>
          <p:cNvSpPr/>
          <p:nvPr/>
        </p:nvSpPr>
        <p:spPr>
          <a:xfrm>
            <a:off x="1563683" y="3956050"/>
            <a:ext cx="2667000" cy="133350"/>
          </a:xfrm>
          <a:prstGeom prst="rect">
            <a:avLst/>
          </a:prstGeom>
          <a:solidFill>
            <a:srgbClr val="27B0A5"/>
          </a:solidFill>
          <a:ln/>
        </p:spPr>
        <p:txBody>
          <a:bodyPr/>
          <a:lstStyle/>
          <a:p>
            <a:endParaRPr lang="es-ES_tradnl" dirty="0"/>
          </a:p>
        </p:txBody>
      </p:sp>
      <p:sp>
        <p:nvSpPr>
          <p:cNvPr id="44" name="Text 41"/>
          <p:cNvSpPr/>
          <p:nvPr/>
        </p:nvSpPr>
        <p:spPr>
          <a:xfrm>
            <a:off x="4292600" y="3959860"/>
            <a:ext cx="2032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000"/>
              </a:lnSpc>
              <a:buNone/>
            </a:pPr>
            <a:r>
              <a:rPr lang="es-ES_tradnl" sz="1000" b="1" dirty="0">
                <a:solidFill>
                  <a:srgbClr val="2D2E5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15</a:t>
            </a:r>
            <a:endParaRPr lang="es-ES_tradnl" sz="1000" dirty="0"/>
          </a:p>
        </p:txBody>
      </p:sp>
      <p:sp>
        <p:nvSpPr>
          <p:cNvPr id="45" name="Text 42"/>
          <p:cNvSpPr/>
          <p:nvPr/>
        </p:nvSpPr>
        <p:spPr>
          <a:xfrm>
            <a:off x="-23817" y="4157980"/>
            <a:ext cx="1511300" cy="14952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r">
              <a:lnSpc>
                <a:spcPts val="977"/>
              </a:lnSpc>
              <a:buNone/>
            </a:pPr>
            <a:r>
              <a:rPr lang="es-ES_tradnl" sz="1000" b="1" dirty="0">
                <a:solidFill>
                  <a:srgbClr val="3A3A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Deporte</a:t>
            </a:r>
            <a:endParaRPr lang="es-ES_tradnl" sz="1000" b="1" dirty="0"/>
          </a:p>
        </p:txBody>
      </p:sp>
      <p:sp>
        <p:nvSpPr>
          <p:cNvPr id="46" name="Shape 43"/>
          <p:cNvSpPr/>
          <p:nvPr/>
        </p:nvSpPr>
        <p:spPr>
          <a:xfrm>
            <a:off x="1563683" y="4152900"/>
            <a:ext cx="2667000" cy="133350"/>
          </a:xfrm>
          <a:prstGeom prst="rect">
            <a:avLst/>
          </a:prstGeom>
          <a:solidFill>
            <a:srgbClr val="27B0A5"/>
          </a:solidFill>
          <a:ln/>
        </p:spPr>
        <p:txBody>
          <a:bodyPr/>
          <a:lstStyle/>
          <a:p>
            <a:endParaRPr lang="es-ES_tradnl" sz="1000" dirty="0"/>
          </a:p>
        </p:txBody>
      </p:sp>
      <p:sp>
        <p:nvSpPr>
          <p:cNvPr id="47" name="Text 44"/>
          <p:cNvSpPr/>
          <p:nvPr/>
        </p:nvSpPr>
        <p:spPr>
          <a:xfrm>
            <a:off x="4292600" y="4156710"/>
            <a:ext cx="2032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000"/>
              </a:lnSpc>
              <a:buNone/>
            </a:pPr>
            <a:r>
              <a:rPr lang="es-ES_tradnl" sz="1000" b="1" dirty="0">
                <a:solidFill>
                  <a:srgbClr val="2D2E5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15</a:t>
            </a:r>
            <a:endParaRPr lang="es-ES_tradnl" sz="1000" dirty="0"/>
          </a:p>
        </p:txBody>
      </p:sp>
      <p:sp>
        <p:nvSpPr>
          <p:cNvPr id="48" name="Text 45"/>
          <p:cNvSpPr/>
          <p:nvPr/>
        </p:nvSpPr>
        <p:spPr>
          <a:xfrm>
            <a:off x="-23817" y="4354830"/>
            <a:ext cx="1511300" cy="14952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r">
              <a:lnSpc>
                <a:spcPts val="977"/>
              </a:lnSpc>
              <a:buNone/>
            </a:pPr>
            <a:r>
              <a:rPr lang="es-ES_tradnl" sz="1000" b="1" dirty="0">
                <a:solidFill>
                  <a:srgbClr val="3A3A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Justicia</a:t>
            </a:r>
            <a:endParaRPr lang="es-ES_tradnl" sz="1000" b="1" dirty="0"/>
          </a:p>
        </p:txBody>
      </p:sp>
      <p:sp>
        <p:nvSpPr>
          <p:cNvPr id="49" name="Shape 46"/>
          <p:cNvSpPr/>
          <p:nvPr/>
        </p:nvSpPr>
        <p:spPr>
          <a:xfrm>
            <a:off x="1563683" y="4349750"/>
            <a:ext cx="2667000" cy="133350"/>
          </a:xfrm>
          <a:prstGeom prst="rect">
            <a:avLst/>
          </a:prstGeom>
          <a:solidFill>
            <a:srgbClr val="27B0A5"/>
          </a:solidFill>
          <a:ln/>
        </p:spPr>
        <p:txBody>
          <a:bodyPr/>
          <a:lstStyle/>
          <a:p>
            <a:endParaRPr lang="es-ES_tradnl" sz="1000" dirty="0"/>
          </a:p>
        </p:txBody>
      </p:sp>
      <p:sp>
        <p:nvSpPr>
          <p:cNvPr id="50" name="Text 47"/>
          <p:cNvSpPr/>
          <p:nvPr/>
        </p:nvSpPr>
        <p:spPr>
          <a:xfrm>
            <a:off x="4292600" y="4353560"/>
            <a:ext cx="2032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000"/>
              </a:lnSpc>
              <a:buNone/>
            </a:pPr>
            <a:r>
              <a:rPr lang="es-ES_tradnl" sz="1000" b="1" dirty="0">
                <a:solidFill>
                  <a:srgbClr val="2D2E5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15</a:t>
            </a:r>
            <a:endParaRPr lang="es-ES_tradnl" sz="1000" dirty="0"/>
          </a:p>
        </p:txBody>
      </p:sp>
      <p:sp>
        <p:nvSpPr>
          <p:cNvPr id="51" name="Text 48"/>
          <p:cNvSpPr/>
          <p:nvPr/>
        </p:nvSpPr>
        <p:spPr>
          <a:xfrm>
            <a:off x="-23817" y="4551680"/>
            <a:ext cx="1511300" cy="14952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r">
              <a:lnSpc>
                <a:spcPts val="977"/>
              </a:lnSpc>
              <a:buNone/>
            </a:pPr>
            <a:r>
              <a:rPr lang="es-ES_tradnl" sz="1000" b="1" dirty="0">
                <a:solidFill>
                  <a:srgbClr val="3A3A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Vivienda</a:t>
            </a:r>
            <a:endParaRPr lang="es-ES_tradnl" sz="1000" b="1" dirty="0"/>
          </a:p>
        </p:txBody>
      </p:sp>
      <p:sp>
        <p:nvSpPr>
          <p:cNvPr id="52" name="Shape 49"/>
          <p:cNvSpPr/>
          <p:nvPr/>
        </p:nvSpPr>
        <p:spPr>
          <a:xfrm>
            <a:off x="1563683" y="4546600"/>
            <a:ext cx="2667000" cy="133350"/>
          </a:xfrm>
          <a:prstGeom prst="rect">
            <a:avLst/>
          </a:prstGeom>
          <a:solidFill>
            <a:srgbClr val="27B0A5"/>
          </a:solidFill>
          <a:ln/>
        </p:spPr>
        <p:txBody>
          <a:bodyPr/>
          <a:lstStyle/>
          <a:p>
            <a:endParaRPr lang="es-ES_tradnl" sz="1000" dirty="0"/>
          </a:p>
        </p:txBody>
      </p:sp>
      <p:sp>
        <p:nvSpPr>
          <p:cNvPr id="53" name="Text 50"/>
          <p:cNvSpPr/>
          <p:nvPr/>
        </p:nvSpPr>
        <p:spPr>
          <a:xfrm>
            <a:off x="4292600" y="4550410"/>
            <a:ext cx="2032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000"/>
              </a:lnSpc>
              <a:buNone/>
            </a:pPr>
            <a:r>
              <a:rPr lang="es-ES_tradnl" sz="1000" b="1" dirty="0">
                <a:solidFill>
                  <a:srgbClr val="2D2E5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15</a:t>
            </a:r>
            <a:endParaRPr lang="es-ES_tradnl" sz="1000" dirty="0"/>
          </a:p>
        </p:txBody>
      </p:sp>
      <p:sp>
        <p:nvSpPr>
          <p:cNvPr id="54" name="Text 51"/>
          <p:cNvSpPr/>
          <p:nvPr/>
        </p:nvSpPr>
        <p:spPr>
          <a:xfrm>
            <a:off x="-23817" y="4748530"/>
            <a:ext cx="1511300" cy="14952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r">
              <a:lnSpc>
                <a:spcPts val="977"/>
              </a:lnSpc>
              <a:buNone/>
            </a:pPr>
            <a:r>
              <a:rPr lang="es-ES_tradnl" sz="1000" b="1" dirty="0">
                <a:solidFill>
                  <a:srgbClr val="3A3A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Agricultura</a:t>
            </a:r>
            <a:endParaRPr lang="es-ES_tradnl" sz="1000" b="1" dirty="0"/>
          </a:p>
        </p:txBody>
      </p:sp>
      <p:sp>
        <p:nvSpPr>
          <p:cNvPr id="55" name="Shape 52"/>
          <p:cNvSpPr/>
          <p:nvPr/>
        </p:nvSpPr>
        <p:spPr>
          <a:xfrm>
            <a:off x="1563683" y="4743450"/>
            <a:ext cx="2667000" cy="133350"/>
          </a:xfrm>
          <a:prstGeom prst="rect">
            <a:avLst/>
          </a:prstGeom>
          <a:solidFill>
            <a:srgbClr val="27B0A5"/>
          </a:solidFill>
          <a:ln/>
        </p:spPr>
        <p:txBody>
          <a:bodyPr/>
          <a:lstStyle/>
          <a:p>
            <a:endParaRPr lang="es-ES_tradnl" sz="1000" dirty="0"/>
          </a:p>
        </p:txBody>
      </p:sp>
      <p:sp>
        <p:nvSpPr>
          <p:cNvPr id="56" name="Text 53"/>
          <p:cNvSpPr/>
          <p:nvPr/>
        </p:nvSpPr>
        <p:spPr>
          <a:xfrm>
            <a:off x="4292600" y="4747260"/>
            <a:ext cx="2032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000"/>
              </a:lnSpc>
              <a:buNone/>
            </a:pPr>
            <a:r>
              <a:rPr lang="es-ES_tradnl" sz="1000" b="1" dirty="0">
                <a:solidFill>
                  <a:srgbClr val="2D2E5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15</a:t>
            </a:r>
            <a:endParaRPr lang="es-ES_tradnl" sz="1000" dirty="0"/>
          </a:p>
        </p:txBody>
      </p:sp>
      <p:sp>
        <p:nvSpPr>
          <p:cNvPr id="57" name="Text 54"/>
          <p:cNvSpPr/>
          <p:nvPr/>
        </p:nvSpPr>
        <p:spPr>
          <a:xfrm>
            <a:off x="-23817" y="4945380"/>
            <a:ext cx="1511300" cy="14952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r">
              <a:lnSpc>
                <a:spcPts val="977"/>
              </a:lnSpc>
              <a:buNone/>
            </a:pPr>
            <a:r>
              <a:rPr lang="es-ES_tradnl" sz="1000" b="1" dirty="0">
                <a:solidFill>
                  <a:srgbClr val="3A3A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Interior</a:t>
            </a:r>
            <a:endParaRPr lang="es-ES_tradnl" sz="1000" b="1" dirty="0"/>
          </a:p>
        </p:txBody>
      </p:sp>
      <p:sp>
        <p:nvSpPr>
          <p:cNvPr id="58" name="Shape 55"/>
          <p:cNvSpPr/>
          <p:nvPr/>
        </p:nvSpPr>
        <p:spPr>
          <a:xfrm>
            <a:off x="1563683" y="4940300"/>
            <a:ext cx="2667000" cy="133350"/>
          </a:xfrm>
          <a:prstGeom prst="rect">
            <a:avLst/>
          </a:prstGeom>
          <a:solidFill>
            <a:srgbClr val="27B0A5"/>
          </a:solidFill>
          <a:ln/>
        </p:spPr>
        <p:txBody>
          <a:bodyPr/>
          <a:lstStyle/>
          <a:p>
            <a:endParaRPr lang="es-ES_tradnl" sz="1000" dirty="0"/>
          </a:p>
        </p:txBody>
      </p:sp>
      <p:sp>
        <p:nvSpPr>
          <p:cNvPr id="59" name="Text 56"/>
          <p:cNvSpPr/>
          <p:nvPr/>
        </p:nvSpPr>
        <p:spPr>
          <a:xfrm>
            <a:off x="4292600" y="4944110"/>
            <a:ext cx="2032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000"/>
              </a:lnSpc>
              <a:buNone/>
            </a:pPr>
            <a:r>
              <a:rPr lang="es-ES_tradnl" sz="1000" b="1" dirty="0">
                <a:solidFill>
                  <a:srgbClr val="2D2E5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15</a:t>
            </a:r>
            <a:endParaRPr lang="es-ES_tradnl" sz="1000" dirty="0"/>
          </a:p>
        </p:txBody>
      </p:sp>
      <p:sp>
        <p:nvSpPr>
          <p:cNvPr id="60" name="Text 57"/>
          <p:cNvSpPr/>
          <p:nvPr/>
        </p:nvSpPr>
        <p:spPr>
          <a:xfrm>
            <a:off x="-23817" y="5142230"/>
            <a:ext cx="1511300" cy="14952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r">
              <a:lnSpc>
                <a:spcPts val="977"/>
              </a:lnSpc>
              <a:buNone/>
            </a:pPr>
            <a:r>
              <a:rPr lang="es-ES_tradnl" sz="1000" b="1" dirty="0">
                <a:solidFill>
                  <a:srgbClr val="3A3A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Planeación</a:t>
            </a:r>
            <a:endParaRPr lang="es-ES_tradnl" sz="1000" b="1" dirty="0"/>
          </a:p>
        </p:txBody>
      </p:sp>
      <p:sp>
        <p:nvSpPr>
          <p:cNvPr id="63" name="Text 60"/>
          <p:cNvSpPr/>
          <p:nvPr/>
        </p:nvSpPr>
        <p:spPr>
          <a:xfrm>
            <a:off x="-23817" y="5339080"/>
            <a:ext cx="1511300" cy="14952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r">
              <a:lnSpc>
                <a:spcPts val="977"/>
              </a:lnSpc>
              <a:buNone/>
            </a:pPr>
            <a:r>
              <a:rPr lang="es-ES_tradnl" sz="1000" b="1" dirty="0">
                <a:solidFill>
                  <a:srgbClr val="3A3A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Inclusión Social</a:t>
            </a:r>
            <a:endParaRPr lang="es-ES_tradnl" sz="1000" b="1" dirty="0"/>
          </a:p>
        </p:txBody>
      </p:sp>
      <p:sp>
        <p:nvSpPr>
          <p:cNvPr id="64" name="Shape 61"/>
          <p:cNvSpPr/>
          <p:nvPr/>
        </p:nvSpPr>
        <p:spPr>
          <a:xfrm>
            <a:off x="1563683" y="5334000"/>
            <a:ext cx="2844800" cy="133350"/>
          </a:xfrm>
          <a:prstGeom prst="rect">
            <a:avLst/>
          </a:prstGeom>
          <a:solidFill>
            <a:schemeClr val="accent1">
              <a:lumMod val="50000"/>
            </a:schemeClr>
          </a:solidFill>
          <a:ln/>
        </p:spPr>
        <p:txBody>
          <a:bodyPr/>
          <a:lstStyle/>
          <a:p>
            <a:endParaRPr lang="es-ES_tradnl" sz="1000" dirty="0"/>
          </a:p>
        </p:txBody>
      </p:sp>
      <p:sp>
        <p:nvSpPr>
          <p:cNvPr id="65" name="Text 62"/>
          <p:cNvSpPr/>
          <p:nvPr/>
        </p:nvSpPr>
        <p:spPr>
          <a:xfrm>
            <a:off x="4470400" y="5337810"/>
            <a:ext cx="2032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000"/>
              </a:lnSpc>
              <a:buNone/>
            </a:pPr>
            <a:r>
              <a:rPr lang="es-ES_tradnl" sz="1000" b="1" dirty="0">
                <a:solidFill>
                  <a:srgbClr val="2D2E5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16</a:t>
            </a:r>
            <a:endParaRPr lang="es-ES_tradnl" sz="1000" dirty="0"/>
          </a:p>
        </p:txBody>
      </p:sp>
      <p:sp>
        <p:nvSpPr>
          <p:cNvPr id="66" name="Text 63"/>
          <p:cNvSpPr/>
          <p:nvPr/>
        </p:nvSpPr>
        <p:spPr>
          <a:xfrm>
            <a:off x="-23817" y="5535930"/>
            <a:ext cx="1511300" cy="14952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r">
              <a:lnSpc>
                <a:spcPts val="977"/>
              </a:lnSpc>
              <a:buNone/>
            </a:pPr>
            <a:r>
              <a:rPr lang="es-ES_tradnl" sz="1000" b="1" dirty="0">
                <a:solidFill>
                  <a:srgbClr val="3A3A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Defensa</a:t>
            </a:r>
            <a:endParaRPr lang="es-ES_tradnl" sz="1000" b="1" dirty="0"/>
          </a:p>
        </p:txBody>
      </p:sp>
      <p:sp>
        <p:nvSpPr>
          <p:cNvPr id="67" name="Shape 64"/>
          <p:cNvSpPr/>
          <p:nvPr/>
        </p:nvSpPr>
        <p:spPr>
          <a:xfrm>
            <a:off x="1563683" y="5530850"/>
            <a:ext cx="3200400" cy="133350"/>
          </a:xfrm>
          <a:prstGeom prst="rect">
            <a:avLst/>
          </a:prstGeom>
          <a:solidFill>
            <a:schemeClr val="accent1">
              <a:lumMod val="50000"/>
            </a:schemeClr>
          </a:solidFill>
          <a:ln/>
        </p:spPr>
        <p:txBody>
          <a:bodyPr/>
          <a:lstStyle/>
          <a:p>
            <a:endParaRPr lang="es-ES_tradnl" sz="1000" dirty="0"/>
          </a:p>
        </p:txBody>
      </p:sp>
      <p:sp>
        <p:nvSpPr>
          <p:cNvPr id="68" name="Text 65"/>
          <p:cNvSpPr/>
          <p:nvPr/>
        </p:nvSpPr>
        <p:spPr>
          <a:xfrm>
            <a:off x="4826000" y="5534660"/>
            <a:ext cx="2032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000"/>
              </a:lnSpc>
              <a:buNone/>
            </a:pPr>
            <a:r>
              <a:rPr lang="es-ES_tradnl" sz="1000" b="1" dirty="0">
                <a:solidFill>
                  <a:srgbClr val="2D2E5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18</a:t>
            </a:r>
            <a:endParaRPr lang="es-ES_tradnl" sz="1000" dirty="0"/>
          </a:p>
        </p:txBody>
      </p:sp>
      <p:sp>
        <p:nvSpPr>
          <p:cNvPr id="69" name="Text 66"/>
          <p:cNvSpPr/>
          <p:nvPr/>
        </p:nvSpPr>
        <p:spPr>
          <a:xfrm>
            <a:off x="-23817" y="5732780"/>
            <a:ext cx="1511300" cy="14952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r">
              <a:lnSpc>
                <a:spcPts val="977"/>
              </a:lnSpc>
              <a:buNone/>
            </a:pPr>
            <a:r>
              <a:rPr lang="es-ES_tradnl" sz="1000" b="1" dirty="0">
                <a:solidFill>
                  <a:srgbClr val="3A3A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Transporte</a:t>
            </a:r>
            <a:endParaRPr lang="es-ES_tradnl" sz="1000" b="1" dirty="0"/>
          </a:p>
        </p:txBody>
      </p:sp>
      <p:sp>
        <p:nvSpPr>
          <p:cNvPr id="70" name="Shape 67"/>
          <p:cNvSpPr/>
          <p:nvPr/>
        </p:nvSpPr>
        <p:spPr>
          <a:xfrm>
            <a:off x="1563683" y="5727700"/>
            <a:ext cx="3378200" cy="133350"/>
          </a:xfrm>
          <a:prstGeom prst="rect">
            <a:avLst/>
          </a:prstGeom>
          <a:solidFill>
            <a:schemeClr val="accent1">
              <a:lumMod val="50000"/>
            </a:schemeClr>
          </a:solidFill>
          <a:ln/>
        </p:spPr>
        <p:txBody>
          <a:bodyPr/>
          <a:lstStyle/>
          <a:p>
            <a:endParaRPr lang="es-ES_tradnl" sz="1000" dirty="0"/>
          </a:p>
        </p:txBody>
      </p:sp>
      <p:sp>
        <p:nvSpPr>
          <p:cNvPr id="71" name="Text 68"/>
          <p:cNvSpPr/>
          <p:nvPr/>
        </p:nvSpPr>
        <p:spPr>
          <a:xfrm>
            <a:off x="5003800" y="5731510"/>
            <a:ext cx="2032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000"/>
              </a:lnSpc>
              <a:buNone/>
            </a:pPr>
            <a:r>
              <a:rPr lang="es-ES_tradnl" sz="1000" b="1" dirty="0">
                <a:solidFill>
                  <a:srgbClr val="2D2E5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19</a:t>
            </a:r>
            <a:endParaRPr lang="es-ES_tradnl" sz="1000" dirty="0"/>
          </a:p>
        </p:txBody>
      </p:sp>
      <p:sp>
        <p:nvSpPr>
          <p:cNvPr id="72" name="Text 69"/>
          <p:cNvSpPr/>
          <p:nvPr/>
        </p:nvSpPr>
        <p:spPr>
          <a:xfrm>
            <a:off x="-23817" y="5929630"/>
            <a:ext cx="1511300" cy="14952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r">
              <a:lnSpc>
                <a:spcPts val="977"/>
              </a:lnSpc>
              <a:buNone/>
            </a:pPr>
            <a:r>
              <a:rPr lang="es-ES_tradnl" sz="1000" b="1" dirty="0">
                <a:solidFill>
                  <a:srgbClr val="3A3A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Minas y Energía</a:t>
            </a:r>
            <a:endParaRPr lang="es-ES_tradnl" sz="1000" b="1" dirty="0"/>
          </a:p>
        </p:txBody>
      </p:sp>
      <p:sp>
        <p:nvSpPr>
          <p:cNvPr id="73" name="Shape 70"/>
          <p:cNvSpPr/>
          <p:nvPr/>
        </p:nvSpPr>
        <p:spPr>
          <a:xfrm>
            <a:off x="1563683" y="5924550"/>
            <a:ext cx="3556000" cy="133350"/>
          </a:xfrm>
          <a:prstGeom prst="rect">
            <a:avLst/>
          </a:prstGeom>
          <a:solidFill>
            <a:schemeClr val="accent1">
              <a:lumMod val="50000"/>
            </a:schemeClr>
          </a:solidFill>
          <a:ln/>
        </p:spPr>
        <p:txBody>
          <a:bodyPr/>
          <a:lstStyle/>
          <a:p>
            <a:endParaRPr lang="es-ES_tradnl" sz="1000" dirty="0"/>
          </a:p>
        </p:txBody>
      </p:sp>
      <p:sp>
        <p:nvSpPr>
          <p:cNvPr id="74" name="Text 71"/>
          <p:cNvSpPr/>
          <p:nvPr/>
        </p:nvSpPr>
        <p:spPr>
          <a:xfrm>
            <a:off x="5181600" y="5928360"/>
            <a:ext cx="2032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000"/>
              </a:lnSpc>
              <a:buNone/>
            </a:pPr>
            <a:r>
              <a:rPr lang="es-ES_tradnl" sz="1000" b="1" dirty="0">
                <a:solidFill>
                  <a:srgbClr val="2D2E5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20</a:t>
            </a:r>
            <a:endParaRPr lang="es-ES_tradnl" sz="1000" dirty="0"/>
          </a:p>
        </p:txBody>
      </p:sp>
      <p:sp>
        <p:nvSpPr>
          <p:cNvPr id="75" name="Text 72"/>
          <p:cNvSpPr/>
          <p:nvPr/>
        </p:nvSpPr>
        <p:spPr>
          <a:xfrm>
            <a:off x="-23817" y="6126480"/>
            <a:ext cx="1511300" cy="14952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r">
              <a:lnSpc>
                <a:spcPts val="977"/>
              </a:lnSpc>
              <a:buNone/>
            </a:pPr>
            <a:r>
              <a:rPr lang="es-ES_tradnl" sz="1000" b="1" dirty="0">
                <a:solidFill>
                  <a:srgbClr val="3A3A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Presidencia</a:t>
            </a:r>
            <a:endParaRPr lang="es-ES_tradnl" sz="1000" b="1" dirty="0"/>
          </a:p>
        </p:txBody>
      </p:sp>
      <p:sp>
        <p:nvSpPr>
          <p:cNvPr id="76" name="Shape 73"/>
          <p:cNvSpPr/>
          <p:nvPr/>
        </p:nvSpPr>
        <p:spPr>
          <a:xfrm>
            <a:off x="1563683" y="6121400"/>
            <a:ext cx="3911600" cy="133350"/>
          </a:xfrm>
          <a:prstGeom prst="rect">
            <a:avLst/>
          </a:prstGeom>
          <a:solidFill>
            <a:schemeClr val="accent1">
              <a:lumMod val="50000"/>
            </a:schemeClr>
          </a:solidFill>
          <a:ln/>
        </p:spPr>
        <p:txBody>
          <a:bodyPr/>
          <a:lstStyle/>
          <a:p>
            <a:endParaRPr lang="es-ES_tradnl" sz="1000" dirty="0"/>
          </a:p>
        </p:txBody>
      </p:sp>
      <p:sp>
        <p:nvSpPr>
          <p:cNvPr id="77" name="Text 74"/>
          <p:cNvSpPr/>
          <p:nvPr/>
        </p:nvSpPr>
        <p:spPr>
          <a:xfrm>
            <a:off x="5537200" y="6125210"/>
            <a:ext cx="2032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000"/>
              </a:lnSpc>
              <a:buNone/>
            </a:pPr>
            <a:r>
              <a:rPr lang="es-ES_tradnl" sz="1000" b="1" dirty="0">
                <a:solidFill>
                  <a:srgbClr val="2D2E5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22</a:t>
            </a:r>
            <a:endParaRPr lang="es-ES_tradnl" sz="1000" dirty="0"/>
          </a:p>
        </p:txBody>
      </p:sp>
      <p:sp>
        <p:nvSpPr>
          <p:cNvPr id="78" name="Text 75"/>
          <p:cNvSpPr/>
          <p:nvPr/>
        </p:nvSpPr>
        <p:spPr>
          <a:xfrm>
            <a:off x="-35771" y="3756660"/>
            <a:ext cx="1511300" cy="14952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r">
              <a:lnSpc>
                <a:spcPts val="977"/>
              </a:lnSpc>
              <a:buNone/>
            </a:pPr>
            <a:r>
              <a:rPr lang="es-ES_tradnl" sz="1000" b="1" dirty="0">
                <a:solidFill>
                  <a:srgbClr val="3A3A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Relaciones Exteriores</a:t>
            </a:r>
            <a:endParaRPr lang="es-ES_tradnl" sz="1000" b="1" dirty="0"/>
          </a:p>
        </p:txBody>
      </p:sp>
      <p:sp>
        <p:nvSpPr>
          <p:cNvPr id="95" name="Text 92"/>
          <p:cNvSpPr/>
          <p:nvPr/>
        </p:nvSpPr>
        <p:spPr>
          <a:xfrm>
            <a:off x="198095" y="6653649"/>
            <a:ext cx="4578350" cy="1853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260"/>
              </a:lnSpc>
              <a:buNone/>
            </a:pPr>
            <a:r>
              <a:rPr lang="es-ES_tradnl" sz="900" dirty="0">
                <a:solidFill>
                  <a:srgbClr val="7A809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Fuente: DNP</a:t>
            </a:r>
            <a:endParaRPr lang="es-ES_tradnl" sz="900" dirty="0"/>
          </a:p>
        </p:txBody>
      </p:sp>
      <p:sp>
        <p:nvSpPr>
          <p:cNvPr id="96" name="CuadroTexto 95">
            <a:extLst>
              <a:ext uri="{FF2B5EF4-FFF2-40B4-BE49-F238E27FC236}">
                <a16:creationId xmlns:a16="http://schemas.microsoft.com/office/drawing/2014/main" id="{466F1A82-372B-D149-BB1A-9BECDC71A031}"/>
              </a:ext>
            </a:extLst>
          </p:cNvPr>
          <p:cNvSpPr txBox="1"/>
          <p:nvPr/>
        </p:nvSpPr>
        <p:spPr>
          <a:xfrm>
            <a:off x="638080" y="516069"/>
            <a:ext cx="9945351" cy="4116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2200"/>
              </a:lnSpc>
            </a:pPr>
            <a:r>
              <a:rPr lang="es-ES_tradnl" sz="2800" b="1" dirty="0">
                <a:solidFill>
                  <a:srgbClr val="2D2E5A"/>
                </a:solidFill>
                <a:latin typeface="Poppins Medium" pitchFamily="2" charset="77"/>
                <a:ea typeface="Poppins" pitchFamily="34" charset="-122"/>
                <a:cs typeface="Poppins Medium" pitchFamily="2" charset="77"/>
              </a:rPr>
              <a:t>Balance de las iniciativas remitidas por los sectores</a:t>
            </a:r>
            <a:endParaRPr lang="es-ES_tradnl" sz="2800" dirty="0"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97" name="CuadroTexto 96">
            <a:extLst>
              <a:ext uri="{FF2B5EF4-FFF2-40B4-BE49-F238E27FC236}">
                <a16:creationId xmlns:a16="http://schemas.microsoft.com/office/drawing/2014/main" id="{0FEC634F-3CE4-9242-963F-0E58D50E372F}"/>
              </a:ext>
            </a:extLst>
          </p:cNvPr>
          <p:cNvSpPr txBox="1"/>
          <p:nvPr/>
        </p:nvSpPr>
        <p:spPr>
          <a:xfrm>
            <a:off x="653993" y="871751"/>
            <a:ext cx="6423553" cy="2718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403"/>
              </a:lnSpc>
            </a:pPr>
            <a:r>
              <a:rPr lang="es-ES_tradnl" sz="1200" dirty="0">
                <a:solidFill>
                  <a:schemeClr val="accent1">
                    <a:lumMod val="75000"/>
                  </a:schemeClr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Resultado del instrumento de captura enviado a los 24 sectores administrativos.</a:t>
            </a:r>
            <a:endParaRPr lang="es-ES_tradnl" sz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98" name="Imagen 97">
            <a:extLst>
              <a:ext uri="{FF2B5EF4-FFF2-40B4-BE49-F238E27FC236}">
                <a16:creationId xmlns:a16="http://schemas.microsoft.com/office/drawing/2014/main" id="{2D6D130D-0AD1-D440-842A-6F1E5339E95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5702" t="16637" r="36606" b="15791"/>
          <a:stretch>
            <a:fillRect/>
          </a:stretch>
        </p:blipFill>
        <p:spPr>
          <a:xfrm>
            <a:off x="11289991" y="436553"/>
            <a:ext cx="500147" cy="686477"/>
          </a:xfrm>
          <a:prstGeom prst="rect">
            <a:avLst/>
          </a:prstGeom>
        </p:spPr>
      </p:pic>
      <p:pic>
        <p:nvPicPr>
          <p:cNvPr id="99" name="Imagen 98">
            <a:extLst>
              <a:ext uri="{FF2B5EF4-FFF2-40B4-BE49-F238E27FC236}">
                <a16:creationId xmlns:a16="http://schemas.microsoft.com/office/drawing/2014/main" id="{C93A9078-4B93-8341-9FC0-735D89D378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8862" y="1143620"/>
            <a:ext cx="1201108" cy="142688"/>
          </a:xfrm>
          <a:prstGeom prst="rect">
            <a:avLst/>
          </a:prstGeom>
        </p:spPr>
      </p:pic>
      <p:sp>
        <p:nvSpPr>
          <p:cNvPr id="100" name="Text 3">
            <a:extLst>
              <a:ext uri="{FF2B5EF4-FFF2-40B4-BE49-F238E27FC236}">
                <a16:creationId xmlns:a16="http://schemas.microsoft.com/office/drawing/2014/main" id="{6FAD609E-38AF-B34D-B353-80FA21853465}"/>
              </a:ext>
            </a:extLst>
          </p:cNvPr>
          <p:cNvSpPr/>
          <p:nvPr/>
        </p:nvSpPr>
        <p:spPr>
          <a:xfrm>
            <a:off x="168275" y="106418"/>
            <a:ext cx="5886450" cy="220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s-ES_tradnl" sz="1100" b="1" dirty="0">
                <a:solidFill>
                  <a:schemeClr val="accent1">
                    <a:lumMod val="75000"/>
                  </a:schemeClr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Bases</a:t>
            </a:r>
            <a:r>
              <a:rPr lang="es-ES_tradnl" sz="1100" dirty="0">
                <a:solidFill>
                  <a:srgbClr val="7A809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– iniciativas sectoriales</a:t>
            </a:r>
            <a:endParaRPr lang="es-ES_tradnl" sz="1100" dirty="0"/>
          </a:p>
        </p:txBody>
      </p:sp>
      <p:sp>
        <p:nvSpPr>
          <p:cNvPr id="102" name="CuadroTexto 101">
            <a:extLst>
              <a:ext uri="{FF2B5EF4-FFF2-40B4-BE49-F238E27FC236}">
                <a16:creationId xmlns:a16="http://schemas.microsoft.com/office/drawing/2014/main" id="{7DD7FA26-6805-3647-9FB4-80200C34E02A}"/>
              </a:ext>
            </a:extLst>
          </p:cNvPr>
          <p:cNvSpPr txBox="1"/>
          <p:nvPr/>
        </p:nvSpPr>
        <p:spPr>
          <a:xfrm>
            <a:off x="8638722" y="1944732"/>
            <a:ext cx="296153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400" b="1" i="0" u="none" strike="noStrike" kern="1200" cap="none" spc="0" normalizeH="0" baseline="0" noProof="0" dirty="0">
                <a:ln>
                  <a:noFill/>
                </a:ln>
                <a:solidFill>
                  <a:srgbClr val="2975C6"/>
                </a:solidFill>
                <a:effectLst/>
                <a:uLnTx/>
                <a:uFillTx/>
                <a:latin typeface="Poppins" panose="00000500000000000000" pitchFamily="2" charset="0"/>
                <a:ea typeface="Verdana" panose="020B0604030504040204" pitchFamily="34" charset="0"/>
                <a:cs typeface="Poppins" panose="00000500000000000000" pitchFamily="2" charset="0"/>
              </a:rPr>
              <a:t>331</a:t>
            </a:r>
            <a:r>
              <a:rPr kumimoji="0" lang="es-ES_tradnl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Light" panose="00000400000000000000" pitchFamily="2" charset="0"/>
                <a:ea typeface="Verdana" panose="020B0604030504040204" pitchFamily="34" charset="0"/>
                <a:cs typeface="Poppins Light" panose="00000400000000000000" pitchFamily="2" charset="0"/>
              </a:rPr>
              <a:t> </a:t>
            </a:r>
            <a:r>
              <a:rPr lang="es-ES_tradnl" sz="1400" b="1" dirty="0">
                <a:solidFill>
                  <a:srgbClr val="2975C6"/>
                </a:solidFill>
                <a:latin typeface="Poppins Light" panose="00000400000000000000" pitchFamily="2" charset="0"/>
                <a:ea typeface="Verdana" panose="020B0604030504040204" pitchFamily="34" charset="0"/>
                <a:cs typeface="Poppins Light" panose="00000400000000000000" pitchFamily="2" charset="0"/>
              </a:rPr>
              <a:t>I</a:t>
            </a:r>
            <a:r>
              <a:rPr kumimoji="0" lang="es-ES_tradnl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2975C6"/>
                </a:solidFill>
                <a:effectLst/>
                <a:uLnTx/>
                <a:uFillTx/>
                <a:latin typeface="Poppins Light" panose="00000400000000000000" pitchFamily="2" charset="0"/>
                <a:ea typeface="Verdana" panose="020B0604030504040204" pitchFamily="34" charset="0"/>
                <a:cs typeface="Poppins Light" panose="00000400000000000000" pitchFamily="2" charset="0"/>
              </a:rPr>
              <a:t>niciativas</a:t>
            </a:r>
            <a:r>
              <a:rPr kumimoji="0" lang="es-ES_tradnl" sz="1400" b="1" i="0" u="none" strike="noStrike" kern="1200" cap="none" spc="0" normalizeH="0" baseline="0" noProof="0" dirty="0">
                <a:ln>
                  <a:noFill/>
                </a:ln>
                <a:solidFill>
                  <a:srgbClr val="2975C6"/>
                </a:solidFill>
                <a:effectLst/>
                <a:uLnTx/>
                <a:uFillTx/>
                <a:latin typeface="Poppins Light" panose="00000400000000000000" pitchFamily="2" charset="0"/>
                <a:ea typeface="Verdana" panose="020B0604030504040204" pitchFamily="34" charset="0"/>
                <a:cs typeface="Poppins Light" panose="00000400000000000000" pitchFamily="2" charset="0"/>
              </a:rPr>
              <a:t> Remitidas</a:t>
            </a:r>
            <a:endParaRPr kumimoji="0" lang="es-ES_tradnl" sz="1600" b="0" i="0" u="none" strike="noStrike" kern="1200" cap="none" spc="0" normalizeH="0" baseline="0" noProof="0" dirty="0">
              <a:ln>
                <a:noFill/>
              </a:ln>
              <a:solidFill>
                <a:srgbClr val="2975C6"/>
              </a:solidFill>
              <a:effectLst/>
              <a:uLnTx/>
              <a:uFillTx/>
              <a:latin typeface="Poppins Light" panose="00000400000000000000" pitchFamily="2" charset="0"/>
              <a:ea typeface="Verdana" panose="020B0604030504040204" pitchFamily="34" charset="0"/>
              <a:cs typeface="Poppins Light" panose="00000400000000000000" pitchFamily="2" charset="0"/>
            </a:endParaRPr>
          </a:p>
        </p:txBody>
      </p:sp>
      <p:cxnSp>
        <p:nvCxnSpPr>
          <p:cNvPr id="129" name="Conector recto 128">
            <a:extLst>
              <a:ext uri="{FF2B5EF4-FFF2-40B4-BE49-F238E27FC236}">
                <a16:creationId xmlns:a16="http://schemas.microsoft.com/office/drawing/2014/main" id="{D68C2E5B-B867-5049-BB48-D7998577B592}"/>
              </a:ext>
            </a:extLst>
          </p:cNvPr>
          <p:cNvCxnSpPr>
            <a:cxnSpLocks/>
          </p:cNvCxnSpPr>
          <p:nvPr/>
        </p:nvCxnSpPr>
        <p:spPr>
          <a:xfrm flipH="1">
            <a:off x="7503036" y="3171064"/>
            <a:ext cx="4039031" cy="0"/>
          </a:xfrm>
          <a:prstGeom prst="line">
            <a:avLst/>
          </a:prstGeom>
          <a:ln>
            <a:solidFill>
              <a:srgbClr val="3772DB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5" name="Elipse 134">
            <a:extLst>
              <a:ext uri="{FF2B5EF4-FFF2-40B4-BE49-F238E27FC236}">
                <a16:creationId xmlns:a16="http://schemas.microsoft.com/office/drawing/2014/main" id="{3133F650-A830-2440-8868-5D34C8E158C3}"/>
              </a:ext>
            </a:extLst>
          </p:cNvPr>
          <p:cNvSpPr/>
          <p:nvPr/>
        </p:nvSpPr>
        <p:spPr>
          <a:xfrm>
            <a:off x="8422635" y="2056438"/>
            <a:ext cx="174451" cy="174451"/>
          </a:xfrm>
          <a:prstGeom prst="ellipse">
            <a:avLst/>
          </a:prstGeom>
          <a:solidFill>
            <a:srgbClr val="2571BC"/>
          </a:solidFill>
          <a:ln>
            <a:solidFill>
              <a:srgbClr val="F7F5F5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6" name="CuadroTexto 135">
            <a:extLst>
              <a:ext uri="{FF2B5EF4-FFF2-40B4-BE49-F238E27FC236}">
                <a16:creationId xmlns:a16="http://schemas.microsoft.com/office/drawing/2014/main" id="{78DCE62B-50DD-F94B-AA96-8218348CE05A}"/>
              </a:ext>
            </a:extLst>
          </p:cNvPr>
          <p:cNvSpPr txBox="1"/>
          <p:nvPr/>
        </p:nvSpPr>
        <p:spPr>
          <a:xfrm>
            <a:off x="8638722" y="2553743"/>
            <a:ext cx="296153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2400" b="1" dirty="0">
                <a:solidFill>
                  <a:srgbClr val="2975C6"/>
                </a:solidFill>
                <a:latin typeface="Poppins" panose="00000500000000000000" pitchFamily="2" charset="0"/>
                <a:ea typeface="Verdana" panose="020B0604030504040204" pitchFamily="34" charset="0"/>
                <a:cs typeface="Poppins" panose="00000500000000000000" pitchFamily="2" charset="0"/>
              </a:rPr>
              <a:t>24</a:t>
            </a:r>
            <a:r>
              <a:rPr kumimoji="0" lang="es-ES_tradnl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Light" panose="00000400000000000000" pitchFamily="2" charset="0"/>
                <a:ea typeface="Verdana" panose="020B0604030504040204" pitchFamily="34" charset="0"/>
                <a:cs typeface="Poppins Light" panose="00000400000000000000" pitchFamily="2" charset="0"/>
              </a:rPr>
              <a:t> </a:t>
            </a:r>
            <a:r>
              <a:rPr lang="es-ES_tradnl" sz="1400" b="1" dirty="0">
                <a:solidFill>
                  <a:srgbClr val="2975C6"/>
                </a:solidFill>
                <a:latin typeface="Poppins Light" panose="00000400000000000000" pitchFamily="2" charset="0"/>
                <a:ea typeface="Verdana" panose="020B0604030504040204" pitchFamily="34" charset="0"/>
                <a:cs typeface="Poppins Light" panose="00000400000000000000" pitchFamily="2" charset="0"/>
              </a:rPr>
              <a:t>Sectores Administrativos</a:t>
            </a:r>
            <a:endParaRPr kumimoji="0" lang="es-ES_tradnl" sz="1600" b="0" i="0" u="none" strike="noStrike" kern="1200" cap="none" spc="0" normalizeH="0" baseline="0" noProof="0" dirty="0">
              <a:ln>
                <a:noFill/>
              </a:ln>
              <a:solidFill>
                <a:srgbClr val="2975C6"/>
              </a:solidFill>
              <a:effectLst/>
              <a:uLnTx/>
              <a:uFillTx/>
              <a:latin typeface="Poppins Light" panose="00000400000000000000" pitchFamily="2" charset="0"/>
              <a:ea typeface="Verdana" panose="020B0604030504040204" pitchFamily="34" charset="0"/>
              <a:cs typeface="Poppins Light" panose="00000400000000000000" pitchFamily="2" charset="0"/>
            </a:endParaRPr>
          </a:p>
        </p:txBody>
      </p:sp>
      <p:sp>
        <p:nvSpPr>
          <p:cNvPr id="137" name="Elipse 136">
            <a:extLst>
              <a:ext uri="{FF2B5EF4-FFF2-40B4-BE49-F238E27FC236}">
                <a16:creationId xmlns:a16="http://schemas.microsoft.com/office/drawing/2014/main" id="{52B88DFE-D4E6-EF4D-8359-E72242E2AF53}"/>
              </a:ext>
            </a:extLst>
          </p:cNvPr>
          <p:cNvSpPr/>
          <p:nvPr/>
        </p:nvSpPr>
        <p:spPr>
          <a:xfrm>
            <a:off x="8422636" y="2692536"/>
            <a:ext cx="174451" cy="174451"/>
          </a:xfrm>
          <a:prstGeom prst="ellipse">
            <a:avLst/>
          </a:prstGeom>
          <a:solidFill>
            <a:srgbClr val="2571BC"/>
          </a:solidFill>
          <a:ln>
            <a:solidFill>
              <a:srgbClr val="F7F5F5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1" name="CuadroTexto 140">
            <a:extLst>
              <a:ext uri="{FF2B5EF4-FFF2-40B4-BE49-F238E27FC236}">
                <a16:creationId xmlns:a16="http://schemas.microsoft.com/office/drawing/2014/main" id="{B1EDC562-5FA5-CC49-BFB8-9AA6CCD34D41}"/>
              </a:ext>
            </a:extLst>
          </p:cNvPr>
          <p:cNvSpPr txBox="1"/>
          <p:nvPr/>
        </p:nvSpPr>
        <p:spPr>
          <a:xfrm>
            <a:off x="8067244" y="3745513"/>
            <a:ext cx="352864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s-ES_tradnl" sz="1200" b="1" dirty="0">
                <a:latin typeface="Poppins" pitchFamily="2" charset="77"/>
                <a:cs typeface="Poppins" pitchFamily="2" charset="77"/>
              </a:rPr>
              <a:t>Los sectores precisaron el eje, si la intervención es nacional o territorial</a:t>
            </a:r>
            <a:r>
              <a:rPr lang="es-ES_tradnl" sz="1200" dirty="0">
                <a:latin typeface="Poppins" pitchFamily="2" charset="77"/>
                <a:cs typeface="Poppins" pitchFamily="2" charset="77"/>
              </a:rPr>
              <a:t>, el instrumento para implementarla y si requiere recursos del PPI o artículo en la ley.</a:t>
            </a:r>
          </a:p>
        </p:txBody>
      </p:sp>
      <p:sp>
        <p:nvSpPr>
          <p:cNvPr id="145" name="CuadroTexto 144">
            <a:extLst>
              <a:ext uri="{FF2B5EF4-FFF2-40B4-BE49-F238E27FC236}">
                <a16:creationId xmlns:a16="http://schemas.microsoft.com/office/drawing/2014/main" id="{DCE43D11-A35C-3944-8DEF-169F126DF0C8}"/>
              </a:ext>
            </a:extLst>
          </p:cNvPr>
          <p:cNvSpPr txBox="1"/>
          <p:nvPr/>
        </p:nvSpPr>
        <p:spPr>
          <a:xfrm>
            <a:off x="8055683" y="4731008"/>
            <a:ext cx="352864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s-ES_tradnl" sz="1200" b="1" dirty="0">
                <a:latin typeface="Poppins" pitchFamily="2" charset="77"/>
                <a:cs typeface="Poppins" pitchFamily="2" charset="77"/>
              </a:rPr>
              <a:t>El 87 % de las acciones tienen alcance multisectorial.</a:t>
            </a:r>
            <a:r>
              <a:rPr lang="es-ES_tradnl" sz="1200" dirty="0">
                <a:latin typeface="Poppins" pitchFamily="2" charset="77"/>
                <a:cs typeface="Poppins" pitchFamily="2" charset="77"/>
              </a:rPr>
              <a:t> Son </a:t>
            </a:r>
            <a:r>
              <a:rPr lang="es-ES_tradnl" sz="1200" b="1" dirty="0">
                <a:latin typeface="Poppins" pitchFamily="2" charset="77"/>
                <a:cs typeface="Poppins" pitchFamily="2" charset="77"/>
              </a:rPr>
              <a:t>289</a:t>
            </a:r>
            <a:r>
              <a:rPr lang="es-ES_tradnl" sz="1200" dirty="0">
                <a:latin typeface="Poppins" pitchFamily="2" charset="77"/>
                <a:cs typeface="Poppins" pitchFamily="2" charset="77"/>
              </a:rPr>
              <a:t> de las </a:t>
            </a:r>
            <a:r>
              <a:rPr lang="es-ES_tradnl" sz="1200" b="1" dirty="0">
                <a:latin typeface="Poppins" pitchFamily="2" charset="77"/>
                <a:cs typeface="Poppins" pitchFamily="2" charset="77"/>
              </a:rPr>
              <a:t>331 </a:t>
            </a:r>
            <a:r>
              <a:rPr lang="es-ES_tradnl" sz="1200" dirty="0">
                <a:latin typeface="Poppins" pitchFamily="2" charset="77"/>
                <a:cs typeface="Poppins" pitchFamily="2" charset="77"/>
              </a:rPr>
              <a:t>iniciativas depuradas las que identifican al menos otra entidad corresponsable. </a:t>
            </a:r>
          </a:p>
        </p:txBody>
      </p:sp>
      <p:sp>
        <p:nvSpPr>
          <p:cNvPr id="157" name="Elipse 156">
            <a:extLst>
              <a:ext uri="{FF2B5EF4-FFF2-40B4-BE49-F238E27FC236}">
                <a16:creationId xmlns:a16="http://schemas.microsoft.com/office/drawing/2014/main" id="{29953268-E7CD-6141-9422-14A95914A835}"/>
              </a:ext>
            </a:extLst>
          </p:cNvPr>
          <p:cNvSpPr/>
          <p:nvPr/>
        </p:nvSpPr>
        <p:spPr>
          <a:xfrm>
            <a:off x="7825690" y="3990359"/>
            <a:ext cx="174451" cy="174451"/>
          </a:xfrm>
          <a:prstGeom prst="ellipse">
            <a:avLst/>
          </a:prstGeom>
          <a:solidFill>
            <a:srgbClr val="2571BC"/>
          </a:solidFill>
          <a:ln>
            <a:solidFill>
              <a:srgbClr val="F7F5F5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</a:p>
        </p:txBody>
      </p:sp>
      <p:sp>
        <p:nvSpPr>
          <p:cNvPr id="158" name="Elipse 157">
            <a:extLst>
              <a:ext uri="{FF2B5EF4-FFF2-40B4-BE49-F238E27FC236}">
                <a16:creationId xmlns:a16="http://schemas.microsoft.com/office/drawing/2014/main" id="{720BBF4B-15D3-E148-BBD0-1CDAC785FEAB}"/>
              </a:ext>
            </a:extLst>
          </p:cNvPr>
          <p:cNvSpPr/>
          <p:nvPr/>
        </p:nvSpPr>
        <p:spPr>
          <a:xfrm>
            <a:off x="7825689" y="5035461"/>
            <a:ext cx="174451" cy="174451"/>
          </a:xfrm>
          <a:prstGeom prst="ellipse">
            <a:avLst/>
          </a:prstGeom>
          <a:solidFill>
            <a:srgbClr val="2571BC"/>
          </a:solidFill>
          <a:ln>
            <a:solidFill>
              <a:srgbClr val="F7F5F5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</a:p>
        </p:txBody>
      </p:sp>
      <p:sp>
        <p:nvSpPr>
          <p:cNvPr id="159" name="Elipse 158">
            <a:extLst>
              <a:ext uri="{FF2B5EF4-FFF2-40B4-BE49-F238E27FC236}">
                <a16:creationId xmlns:a16="http://schemas.microsoft.com/office/drawing/2014/main" id="{ACE18A99-CB4B-3E40-BA3F-821EC1E4F98E}"/>
              </a:ext>
            </a:extLst>
          </p:cNvPr>
          <p:cNvSpPr/>
          <p:nvPr/>
        </p:nvSpPr>
        <p:spPr>
          <a:xfrm>
            <a:off x="7833954" y="5815057"/>
            <a:ext cx="174451" cy="174451"/>
          </a:xfrm>
          <a:prstGeom prst="ellipse">
            <a:avLst/>
          </a:prstGeom>
          <a:solidFill>
            <a:srgbClr val="2571BC"/>
          </a:solidFill>
          <a:ln>
            <a:solidFill>
              <a:srgbClr val="F7F5F5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</a:p>
        </p:txBody>
      </p:sp>
      <p:pic>
        <p:nvPicPr>
          <p:cNvPr id="162" name="Gráfico 161">
            <a:extLst>
              <a:ext uri="{FF2B5EF4-FFF2-40B4-BE49-F238E27FC236}">
                <a16:creationId xmlns:a16="http://schemas.microsoft.com/office/drawing/2014/main" id="{430EEEF1-7B4C-6F4E-8438-3AC6D24FA5A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57616" y="1972234"/>
            <a:ext cx="299022" cy="412935"/>
          </a:xfrm>
          <a:prstGeom prst="rect">
            <a:avLst/>
          </a:prstGeom>
        </p:spPr>
      </p:pic>
      <p:pic>
        <p:nvPicPr>
          <p:cNvPr id="163" name="Gráfico 162">
            <a:extLst>
              <a:ext uri="{FF2B5EF4-FFF2-40B4-BE49-F238E27FC236}">
                <a16:creationId xmlns:a16="http://schemas.microsoft.com/office/drawing/2014/main" id="{91BE1AD4-2094-6F42-9B9D-B50328D208A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729072" y="2632917"/>
            <a:ext cx="362753" cy="337735"/>
          </a:xfrm>
          <a:prstGeom prst="rect">
            <a:avLst/>
          </a:prstGeom>
        </p:spPr>
      </p:pic>
      <p:sp>
        <p:nvSpPr>
          <p:cNvPr id="166" name="TextBox 32">
            <a:extLst>
              <a:ext uri="{FF2B5EF4-FFF2-40B4-BE49-F238E27FC236}">
                <a16:creationId xmlns:a16="http://schemas.microsoft.com/office/drawing/2014/main" id="{8833B06F-EF75-A441-9100-DE9F4A413FE0}"/>
              </a:ext>
            </a:extLst>
          </p:cNvPr>
          <p:cNvSpPr txBox="1"/>
          <p:nvPr/>
        </p:nvSpPr>
        <p:spPr>
          <a:xfrm>
            <a:off x="8615187" y="3405363"/>
            <a:ext cx="1584177" cy="1962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1275" b="1" i="0" u="none" strike="noStrike" kern="1200" cap="none" spc="0" normalizeH="0" baseline="0" noProof="0" dirty="0">
                <a:ln>
                  <a:noFill/>
                </a:ln>
                <a:solidFill>
                  <a:srgbClr val="005DA2"/>
                </a:solidFill>
                <a:effectLst/>
                <a:uLnTx/>
                <a:uFillTx/>
                <a:latin typeface="Poppins Medium" panose="00000600000000000000" pitchFamily="50" charset="0"/>
                <a:ea typeface="+mn-ea"/>
                <a:cs typeface="Poppins Medium" panose="00000600000000000000" pitchFamily="50" charset="0"/>
              </a:rPr>
              <a:t>Lo que muestra</a:t>
            </a:r>
            <a:endParaRPr kumimoji="0" lang="es-ES_tradnl" sz="1400" b="1" i="0" u="none" strike="noStrike" kern="1200" cap="none" spc="0" normalizeH="0" baseline="0" noProof="0" dirty="0">
              <a:ln>
                <a:noFill/>
              </a:ln>
              <a:solidFill>
                <a:srgbClr val="005DA2"/>
              </a:solidFill>
              <a:effectLst/>
              <a:uLnTx/>
              <a:uFillTx/>
              <a:latin typeface="Poppins" panose="00000500000000000000" pitchFamily="50" charset="0"/>
              <a:ea typeface="+mn-ea"/>
              <a:cs typeface="Poppins" panose="00000500000000000000" pitchFamily="50" charset="0"/>
            </a:endParaRPr>
          </a:p>
        </p:txBody>
      </p:sp>
      <p:grpSp>
        <p:nvGrpSpPr>
          <p:cNvPr id="167" name="Grupo 166">
            <a:extLst>
              <a:ext uri="{FF2B5EF4-FFF2-40B4-BE49-F238E27FC236}">
                <a16:creationId xmlns:a16="http://schemas.microsoft.com/office/drawing/2014/main" id="{DD982094-FB73-7947-92FB-2F51F0517D87}"/>
              </a:ext>
            </a:extLst>
          </p:cNvPr>
          <p:cNvGrpSpPr/>
          <p:nvPr/>
        </p:nvGrpSpPr>
        <p:grpSpPr>
          <a:xfrm>
            <a:off x="9925462" y="3251315"/>
            <a:ext cx="72608" cy="484883"/>
            <a:chOff x="4806232" y="409998"/>
            <a:chExt cx="133637" cy="892442"/>
          </a:xfrm>
        </p:grpSpPr>
        <p:cxnSp>
          <p:nvCxnSpPr>
            <p:cNvPr id="168" name="Conector recto 167">
              <a:extLst>
                <a:ext uri="{FF2B5EF4-FFF2-40B4-BE49-F238E27FC236}">
                  <a16:creationId xmlns:a16="http://schemas.microsoft.com/office/drawing/2014/main" id="{BA8D9694-596E-EA4B-A78C-F5479A6E883E}"/>
                </a:ext>
              </a:extLst>
            </p:cNvPr>
            <p:cNvCxnSpPr>
              <a:cxnSpLocks/>
            </p:cNvCxnSpPr>
            <p:nvPr/>
          </p:nvCxnSpPr>
          <p:spPr>
            <a:xfrm>
              <a:off x="4811448" y="409998"/>
              <a:ext cx="0" cy="892442"/>
            </a:xfrm>
            <a:prstGeom prst="line">
              <a:avLst/>
            </a:prstGeom>
            <a:ln>
              <a:solidFill>
                <a:srgbClr val="3772DB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9" name="Triángulo isósceles 171">
              <a:extLst>
                <a:ext uri="{FF2B5EF4-FFF2-40B4-BE49-F238E27FC236}">
                  <a16:creationId xmlns:a16="http://schemas.microsoft.com/office/drawing/2014/main" id="{19294B41-FE12-824B-BCFF-4571B1754DCE}"/>
                </a:ext>
              </a:extLst>
            </p:cNvPr>
            <p:cNvSpPr/>
            <p:nvPr/>
          </p:nvSpPr>
          <p:spPr>
            <a:xfrm rot="5400000">
              <a:off x="4729447" y="789400"/>
              <a:ext cx="287207" cy="133637"/>
            </a:xfrm>
            <a:prstGeom prst="triangle">
              <a:avLst/>
            </a:prstGeom>
            <a:solidFill>
              <a:srgbClr val="3772D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39B371B0-0568-950B-984E-BA93BF4A6010}"/>
              </a:ext>
            </a:extLst>
          </p:cNvPr>
          <p:cNvSpPr txBox="1"/>
          <p:nvPr/>
        </p:nvSpPr>
        <p:spPr>
          <a:xfrm>
            <a:off x="8071726" y="5637382"/>
            <a:ext cx="352864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s-ES_tradnl" sz="1200" dirty="0">
                <a:latin typeface="Poppins" pitchFamily="2" charset="77"/>
                <a:cs typeface="Poppins" pitchFamily="2" charset="77"/>
              </a:rPr>
              <a:t>La concertación intersectorial será fundamental para definir el alcance de las inciativas estratégicas que quedarán en el PND. </a:t>
            </a:r>
            <a:r>
              <a:rPr lang="es-ES_tradnl" sz="1200" b="1" dirty="0">
                <a:latin typeface="Poppins" pitchFamily="2" charset="77"/>
                <a:cs typeface="Poppins" pitchFamily="2" charset="77"/>
              </a:rPr>
              <a:t>(Todos los sectores del Gobierno nacional registraron iniciativas). 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920A65F-5795-F8CB-EA13-E5DFCE1D6F35}"/>
              </a:ext>
            </a:extLst>
          </p:cNvPr>
          <p:cNvSpPr txBox="1"/>
          <p:nvPr/>
        </p:nvSpPr>
        <p:spPr>
          <a:xfrm>
            <a:off x="996090" y="6572326"/>
            <a:ext cx="57237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200" b="1" dirty="0">
                <a:latin typeface="Poppins" pitchFamily="2" charset="77"/>
                <a:cs typeface="Poppins" pitchFamily="2" charset="77"/>
              </a:rPr>
              <a:t>Nota: </a:t>
            </a:r>
            <a:r>
              <a:rPr lang="es-ES_tradnl" sz="1200" dirty="0">
                <a:latin typeface="Poppins" pitchFamily="2" charset="77"/>
                <a:cs typeface="Poppins" pitchFamily="2" charset="77"/>
              </a:rPr>
              <a:t>Información  preliminar sujeta a validación y ajustes. </a:t>
            </a:r>
          </a:p>
        </p:txBody>
      </p:sp>
      <p:sp>
        <p:nvSpPr>
          <p:cNvPr id="4" name="Shape 55">
            <a:extLst>
              <a:ext uri="{FF2B5EF4-FFF2-40B4-BE49-F238E27FC236}">
                <a16:creationId xmlns:a16="http://schemas.microsoft.com/office/drawing/2014/main" id="{DEC56FA4-25B9-F610-92BE-24FB5DFC830E}"/>
              </a:ext>
            </a:extLst>
          </p:cNvPr>
          <p:cNvSpPr/>
          <p:nvPr/>
        </p:nvSpPr>
        <p:spPr>
          <a:xfrm>
            <a:off x="1566613" y="5137150"/>
            <a:ext cx="2667000" cy="133350"/>
          </a:xfrm>
          <a:prstGeom prst="rect">
            <a:avLst/>
          </a:prstGeom>
          <a:solidFill>
            <a:srgbClr val="27B0A5"/>
          </a:solidFill>
          <a:ln/>
        </p:spPr>
        <p:txBody>
          <a:bodyPr/>
          <a:lstStyle/>
          <a:p>
            <a:endParaRPr lang="es-ES_tradnl" sz="1000" dirty="0"/>
          </a:p>
        </p:txBody>
      </p:sp>
      <p:sp>
        <p:nvSpPr>
          <p:cNvPr id="5" name="Text 56">
            <a:extLst>
              <a:ext uri="{FF2B5EF4-FFF2-40B4-BE49-F238E27FC236}">
                <a16:creationId xmlns:a16="http://schemas.microsoft.com/office/drawing/2014/main" id="{D1E9F0AE-B140-C0D9-0B42-F9AFBC7B7B9A}"/>
              </a:ext>
            </a:extLst>
          </p:cNvPr>
          <p:cNvSpPr/>
          <p:nvPr/>
        </p:nvSpPr>
        <p:spPr>
          <a:xfrm>
            <a:off x="4292600" y="5140960"/>
            <a:ext cx="2032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000"/>
              </a:lnSpc>
              <a:buNone/>
            </a:pPr>
            <a:r>
              <a:rPr lang="es-ES_tradnl" sz="1000" b="1" dirty="0">
                <a:solidFill>
                  <a:srgbClr val="2D2E5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15</a:t>
            </a:r>
            <a:endParaRPr lang="es-ES_tradnl" sz="1000" dirty="0"/>
          </a:p>
        </p:txBody>
      </p:sp>
      <p:sp>
        <p:nvSpPr>
          <p:cNvPr id="7" name="Shape 37">
            <a:extLst>
              <a:ext uri="{FF2B5EF4-FFF2-40B4-BE49-F238E27FC236}">
                <a16:creationId xmlns:a16="http://schemas.microsoft.com/office/drawing/2014/main" id="{42661AA2-4037-9656-61C8-B607C34A5033}"/>
              </a:ext>
            </a:extLst>
          </p:cNvPr>
          <p:cNvSpPr/>
          <p:nvPr/>
        </p:nvSpPr>
        <p:spPr>
          <a:xfrm>
            <a:off x="1561845" y="3751580"/>
            <a:ext cx="2489200" cy="133350"/>
          </a:xfrm>
          <a:prstGeom prst="rect">
            <a:avLst/>
          </a:prstGeom>
          <a:solidFill>
            <a:srgbClr val="27B0A5"/>
          </a:solidFill>
          <a:ln/>
        </p:spPr>
        <p:txBody>
          <a:bodyPr/>
          <a:lstStyle/>
          <a:p>
            <a:endParaRPr lang="es-ES_tradnl" sz="1000" dirty="0"/>
          </a:p>
        </p:txBody>
      </p:sp>
      <p:sp>
        <p:nvSpPr>
          <p:cNvPr id="8" name="Text 38">
            <a:extLst>
              <a:ext uri="{FF2B5EF4-FFF2-40B4-BE49-F238E27FC236}">
                <a16:creationId xmlns:a16="http://schemas.microsoft.com/office/drawing/2014/main" id="{DAF36255-6D83-3929-BF28-C7322DA32C68}"/>
              </a:ext>
            </a:extLst>
          </p:cNvPr>
          <p:cNvSpPr/>
          <p:nvPr/>
        </p:nvSpPr>
        <p:spPr>
          <a:xfrm>
            <a:off x="4114800" y="3755390"/>
            <a:ext cx="2032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000"/>
              </a:lnSpc>
              <a:buNone/>
            </a:pPr>
            <a:r>
              <a:rPr lang="es-ES_tradnl" sz="1000" b="1" dirty="0">
                <a:solidFill>
                  <a:srgbClr val="2D2E5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14</a:t>
            </a:r>
            <a:endParaRPr lang="es-ES_tradnl" sz="1000" dirty="0"/>
          </a:p>
        </p:txBody>
      </p:sp>
    </p:spTree>
    <p:extLst>
      <p:ext uri="{BB962C8B-B14F-4D97-AF65-F5344CB8AC3E}">
        <p14:creationId xmlns:p14="http://schemas.microsoft.com/office/powerpoint/2010/main" val="26112677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7"/>
          <p:cNvSpPr/>
          <p:nvPr/>
        </p:nvSpPr>
        <p:spPr>
          <a:xfrm>
            <a:off x="342900" y="2368846"/>
            <a:ext cx="2681605" cy="18603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r">
              <a:lnSpc>
                <a:spcPts val="1265"/>
              </a:lnSpc>
              <a:buNone/>
            </a:pPr>
            <a:r>
              <a:rPr lang="es-ES_tradnl" sz="1200" b="1" dirty="0">
                <a:solidFill>
                  <a:srgbClr val="3A3A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5. Colombia de las regiones</a:t>
            </a:r>
            <a:endParaRPr lang="es-ES_tradnl" sz="1200" b="1" dirty="0"/>
          </a:p>
        </p:txBody>
      </p:sp>
      <p:sp>
        <p:nvSpPr>
          <p:cNvPr id="12" name="Shape 8"/>
          <p:cNvSpPr/>
          <p:nvPr/>
        </p:nvSpPr>
        <p:spPr>
          <a:xfrm>
            <a:off x="3100705" y="2255489"/>
            <a:ext cx="161803" cy="387350"/>
          </a:xfrm>
          <a:prstGeom prst="rect">
            <a:avLst/>
          </a:prstGeom>
          <a:solidFill>
            <a:srgbClr val="27B0A5"/>
          </a:solidFill>
          <a:ln/>
        </p:spPr>
        <p:txBody>
          <a:bodyPr/>
          <a:lstStyle/>
          <a:p>
            <a:endParaRPr lang="es-ES_tradnl" dirty="0"/>
          </a:p>
        </p:txBody>
      </p:sp>
      <p:sp>
        <p:nvSpPr>
          <p:cNvPr id="13" name="Text 9"/>
          <p:cNvSpPr/>
          <p:nvPr/>
        </p:nvSpPr>
        <p:spPr>
          <a:xfrm>
            <a:off x="3313943" y="2385664"/>
            <a:ext cx="2032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000"/>
              </a:lnSpc>
              <a:buNone/>
            </a:pPr>
            <a:r>
              <a:rPr lang="es-ES_tradnl" sz="1100" b="1" dirty="0">
                <a:solidFill>
                  <a:srgbClr val="2D2E5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5</a:t>
            </a:r>
            <a:endParaRPr lang="es-ES_tradnl" sz="1100" dirty="0"/>
          </a:p>
        </p:txBody>
      </p:sp>
      <p:sp>
        <p:nvSpPr>
          <p:cNvPr id="14" name="Text 10"/>
          <p:cNvSpPr/>
          <p:nvPr/>
        </p:nvSpPr>
        <p:spPr>
          <a:xfrm>
            <a:off x="342900" y="2933996"/>
            <a:ext cx="2681605" cy="18603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r">
              <a:lnSpc>
                <a:spcPts val="1265"/>
              </a:lnSpc>
              <a:buNone/>
            </a:pPr>
            <a:r>
              <a:rPr lang="es-ES_tradnl" sz="1200" b="1" dirty="0">
                <a:solidFill>
                  <a:srgbClr val="3A3A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1. Reconstrucción y resiliencia</a:t>
            </a:r>
            <a:endParaRPr lang="es-ES_tradnl" sz="1200" b="1" dirty="0"/>
          </a:p>
        </p:txBody>
      </p:sp>
      <p:sp>
        <p:nvSpPr>
          <p:cNvPr id="15" name="Shape 11"/>
          <p:cNvSpPr/>
          <p:nvPr/>
        </p:nvSpPr>
        <p:spPr>
          <a:xfrm>
            <a:off x="3100705" y="2820639"/>
            <a:ext cx="809014" cy="387350"/>
          </a:xfrm>
          <a:prstGeom prst="rect">
            <a:avLst/>
          </a:prstGeom>
          <a:solidFill>
            <a:srgbClr val="2D2E5A"/>
          </a:solidFill>
          <a:ln/>
        </p:spPr>
        <p:txBody>
          <a:bodyPr/>
          <a:lstStyle/>
          <a:p>
            <a:endParaRPr lang="es-ES_tradnl" dirty="0"/>
          </a:p>
        </p:txBody>
      </p:sp>
      <p:sp>
        <p:nvSpPr>
          <p:cNvPr id="16" name="Text 12"/>
          <p:cNvSpPr/>
          <p:nvPr/>
        </p:nvSpPr>
        <p:spPr>
          <a:xfrm>
            <a:off x="3961154" y="2950814"/>
            <a:ext cx="2032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000"/>
              </a:lnSpc>
              <a:buNone/>
            </a:pPr>
            <a:r>
              <a:rPr lang="es-ES_tradnl" sz="1100" b="1" dirty="0">
                <a:solidFill>
                  <a:srgbClr val="2D2E5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25</a:t>
            </a:r>
            <a:endParaRPr lang="es-ES_tradnl" sz="1100" dirty="0"/>
          </a:p>
        </p:txBody>
      </p:sp>
      <p:sp>
        <p:nvSpPr>
          <p:cNvPr id="17" name="Text 13"/>
          <p:cNvSpPr/>
          <p:nvPr/>
        </p:nvSpPr>
        <p:spPr>
          <a:xfrm>
            <a:off x="342900" y="3499146"/>
            <a:ext cx="2681605" cy="18603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r">
              <a:lnSpc>
                <a:spcPts val="1265"/>
              </a:lnSpc>
              <a:buNone/>
            </a:pPr>
            <a:r>
              <a:rPr lang="es-ES_tradnl" sz="1200" b="1" dirty="0">
                <a:solidFill>
                  <a:srgbClr val="3A3A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2. Patriotismo constitucional</a:t>
            </a:r>
            <a:endParaRPr lang="es-ES_tradnl" sz="1200" b="1" dirty="0"/>
          </a:p>
        </p:txBody>
      </p:sp>
      <p:sp>
        <p:nvSpPr>
          <p:cNvPr id="18" name="Shape 14"/>
          <p:cNvSpPr/>
          <p:nvPr/>
        </p:nvSpPr>
        <p:spPr>
          <a:xfrm>
            <a:off x="3100705" y="3385789"/>
            <a:ext cx="1650389" cy="387350"/>
          </a:xfrm>
          <a:prstGeom prst="rect">
            <a:avLst/>
          </a:prstGeom>
          <a:solidFill>
            <a:srgbClr val="2D2E5A"/>
          </a:solidFill>
          <a:ln/>
        </p:spPr>
        <p:txBody>
          <a:bodyPr/>
          <a:lstStyle/>
          <a:p>
            <a:endParaRPr lang="es-ES_tradnl" dirty="0"/>
          </a:p>
        </p:txBody>
      </p:sp>
      <p:sp>
        <p:nvSpPr>
          <p:cNvPr id="19" name="Text 15"/>
          <p:cNvSpPr/>
          <p:nvPr/>
        </p:nvSpPr>
        <p:spPr>
          <a:xfrm>
            <a:off x="4802529" y="3515964"/>
            <a:ext cx="2032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000"/>
              </a:lnSpc>
              <a:buNone/>
            </a:pPr>
            <a:r>
              <a:rPr lang="es-ES_tradnl" sz="1100" b="1" dirty="0">
                <a:solidFill>
                  <a:srgbClr val="2D2E5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51</a:t>
            </a:r>
            <a:endParaRPr lang="es-ES_tradnl" sz="1100" dirty="0"/>
          </a:p>
        </p:txBody>
      </p:sp>
      <p:sp>
        <p:nvSpPr>
          <p:cNvPr id="20" name="Text 16"/>
          <p:cNvSpPr/>
          <p:nvPr/>
        </p:nvSpPr>
        <p:spPr>
          <a:xfrm>
            <a:off x="342900" y="4064296"/>
            <a:ext cx="2681605" cy="18603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r">
              <a:lnSpc>
                <a:spcPts val="1265"/>
              </a:lnSpc>
              <a:buNone/>
            </a:pPr>
            <a:r>
              <a:rPr lang="es-ES_tradnl" sz="1200" b="1" dirty="0">
                <a:solidFill>
                  <a:srgbClr val="3A3A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3. Milagro social</a:t>
            </a:r>
            <a:endParaRPr lang="es-ES_tradnl" sz="1200" b="1" dirty="0"/>
          </a:p>
        </p:txBody>
      </p:sp>
      <p:sp>
        <p:nvSpPr>
          <p:cNvPr id="21" name="Shape 17"/>
          <p:cNvSpPr/>
          <p:nvPr/>
        </p:nvSpPr>
        <p:spPr>
          <a:xfrm>
            <a:off x="3100705" y="3950939"/>
            <a:ext cx="2168159" cy="387350"/>
          </a:xfrm>
          <a:prstGeom prst="rect">
            <a:avLst/>
          </a:prstGeom>
          <a:solidFill>
            <a:srgbClr val="2D2E5A"/>
          </a:solidFill>
          <a:ln/>
        </p:spPr>
        <p:txBody>
          <a:bodyPr/>
          <a:lstStyle/>
          <a:p>
            <a:endParaRPr lang="es-ES_tradnl" dirty="0"/>
          </a:p>
        </p:txBody>
      </p:sp>
      <p:sp>
        <p:nvSpPr>
          <p:cNvPr id="22" name="Text 18"/>
          <p:cNvSpPr/>
          <p:nvPr/>
        </p:nvSpPr>
        <p:spPr>
          <a:xfrm>
            <a:off x="5320299" y="4081114"/>
            <a:ext cx="2032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000"/>
              </a:lnSpc>
              <a:buNone/>
            </a:pPr>
            <a:r>
              <a:rPr lang="es-ES_tradnl" sz="1100" b="1" dirty="0">
                <a:solidFill>
                  <a:srgbClr val="2D2E5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67</a:t>
            </a:r>
            <a:endParaRPr lang="es-ES_tradnl" sz="1100" dirty="0"/>
          </a:p>
        </p:txBody>
      </p:sp>
      <p:sp>
        <p:nvSpPr>
          <p:cNvPr id="23" name="Text 19"/>
          <p:cNvSpPr/>
          <p:nvPr/>
        </p:nvSpPr>
        <p:spPr>
          <a:xfrm>
            <a:off x="342900" y="4629446"/>
            <a:ext cx="2681605" cy="18603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r">
              <a:lnSpc>
                <a:spcPts val="1265"/>
              </a:lnSpc>
              <a:buNone/>
            </a:pPr>
            <a:r>
              <a:rPr lang="es-ES_tradnl" sz="1200" b="1" dirty="0">
                <a:solidFill>
                  <a:srgbClr val="3A3A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6. Transformación del Estado</a:t>
            </a:r>
            <a:endParaRPr lang="es-ES_tradnl" sz="1200" b="1" dirty="0"/>
          </a:p>
        </p:txBody>
      </p:sp>
      <p:sp>
        <p:nvSpPr>
          <p:cNvPr id="24" name="Shape 20"/>
          <p:cNvSpPr/>
          <p:nvPr/>
        </p:nvSpPr>
        <p:spPr>
          <a:xfrm>
            <a:off x="3100705" y="4516089"/>
            <a:ext cx="2556486" cy="387350"/>
          </a:xfrm>
          <a:prstGeom prst="rect">
            <a:avLst/>
          </a:prstGeom>
          <a:solidFill>
            <a:srgbClr val="2D2E5A"/>
          </a:solidFill>
          <a:ln/>
        </p:spPr>
        <p:txBody>
          <a:bodyPr/>
          <a:lstStyle/>
          <a:p>
            <a:endParaRPr lang="es-ES_tradnl" dirty="0"/>
          </a:p>
        </p:txBody>
      </p:sp>
      <p:sp>
        <p:nvSpPr>
          <p:cNvPr id="25" name="Text 21"/>
          <p:cNvSpPr/>
          <p:nvPr/>
        </p:nvSpPr>
        <p:spPr>
          <a:xfrm>
            <a:off x="5708626" y="4646264"/>
            <a:ext cx="2032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000"/>
              </a:lnSpc>
              <a:buNone/>
            </a:pPr>
            <a:r>
              <a:rPr lang="es-ES_tradnl" sz="1100" b="1" dirty="0">
                <a:solidFill>
                  <a:srgbClr val="2D2E5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79</a:t>
            </a:r>
            <a:endParaRPr lang="es-ES_tradnl" sz="1100" dirty="0"/>
          </a:p>
        </p:txBody>
      </p:sp>
      <p:sp>
        <p:nvSpPr>
          <p:cNvPr id="26" name="Text 22"/>
          <p:cNvSpPr/>
          <p:nvPr/>
        </p:nvSpPr>
        <p:spPr>
          <a:xfrm>
            <a:off x="342900" y="5194596"/>
            <a:ext cx="2681605" cy="18603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r">
              <a:lnSpc>
                <a:spcPts val="1265"/>
              </a:lnSpc>
              <a:buNone/>
            </a:pPr>
            <a:r>
              <a:rPr lang="es-ES_tradnl" sz="1200" b="1" dirty="0">
                <a:solidFill>
                  <a:srgbClr val="3A3A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4. Milagro económico</a:t>
            </a:r>
            <a:endParaRPr lang="es-ES_tradnl" sz="1200" b="1" dirty="0"/>
          </a:p>
        </p:txBody>
      </p:sp>
      <p:sp>
        <p:nvSpPr>
          <p:cNvPr id="27" name="Shape 23"/>
          <p:cNvSpPr/>
          <p:nvPr/>
        </p:nvSpPr>
        <p:spPr>
          <a:xfrm>
            <a:off x="3100705" y="5081239"/>
            <a:ext cx="3365500" cy="387350"/>
          </a:xfrm>
          <a:prstGeom prst="rect">
            <a:avLst/>
          </a:prstGeom>
          <a:solidFill>
            <a:srgbClr val="2D2E5A"/>
          </a:solidFill>
          <a:ln/>
        </p:spPr>
        <p:txBody>
          <a:bodyPr/>
          <a:lstStyle/>
          <a:p>
            <a:endParaRPr lang="es-ES_tradnl" dirty="0"/>
          </a:p>
        </p:txBody>
      </p:sp>
      <p:sp>
        <p:nvSpPr>
          <p:cNvPr id="28" name="Text 24"/>
          <p:cNvSpPr/>
          <p:nvPr/>
        </p:nvSpPr>
        <p:spPr>
          <a:xfrm>
            <a:off x="6517640" y="5211414"/>
            <a:ext cx="2794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000"/>
              </a:lnSpc>
              <a:buNone/>
            </a:pPr>
            <a:r>
              <a:rPr lang="es-ES_tradnl" sz="1100" b="1" dirty="0">
                <a:solidFill>
                  <a:srgbClr val="2D2E5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104</a:t>
            </a:r>
            <a:endParaRPr lang="es-ES_tradnl" sz="1100" dirty="0"/>
          </a:p>
        </p:txBody>
      </p:sp>
      <p:sp>
        <p:nvSpPr>
          <p:cNvPr id="29" name="Text 25"/>
          <p:cNvSpPr/>
          <p:nvPr/>
        </p:nvSpPr>
        <p:spPr>
          <a:xfrm>
            <a:off x="967379" y="6026063"/>
            <a:ext cx="5848386" cy="3752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r>
              <a:rPr lang="es-ES_tradnl" sz="1100" dirty="0">
                <a:solidFill>
                  <a:srgbClr val="2571B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</a:t>
            </a:r>
            <a:r>
              <a:rPr lang="es-ES_tradnl" sz="1100" dirty="0">
                <a:solidFill>
                  <a:srgbClr val="2571BC"/>
                </a:solidFill>
                <a:latin typeface="Poppins" pitchFamily="34" charset="0"/>
                <a:cs typeface="Poppins" pitchFamily="34" charset="-120"/>
              </a:rPr>
              <a:t>Resultado preliminar. La selección final de iniciativas se definirá en las mesas técnicas sectoriales</a:t>
            </a:r>
            <a:r>
              <a:rPr lang="es-ES_tradnl" sz="1100" dirty="0"/>
              <a:t>. </a:t>
            </a:r>
            <a:endParaRPr lang="es-ES_tradnl" sz="1100" dirty="0">
              <a:solidFill>
                <a:srgbClr val="2571BC"/>
              </a:solidFill>
            </a:endParaRP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B814028A-ACDB-6647-9174-3573AC931B80}"/>
              </a:ext>
            </a:extLst>
          </p:cNvPr>
          <p:cNvSpPr txBox="1"/>
          <p:nvPr/>
        </p:nvSpPr>
        <p:spPr>
          <a:xfrm>
            <a:off x="638080" y="516069"/>
            <a:ext cx="7664278" cy="4116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2200"/>
              </a:lnSpc>
            </a:pPr>
            <a:r>
              <a:rPr lang="es-ES_tradnl" sz="2800" b="1" dirty="0">
                <a:solidFill>
                  <a:srgbClr val="2D2E5A"/>
                </a:solidFill>
                <a:latin typeface="Poppins Medium" pitchFamily="2" charset="77"/>
                <a:ea typeface="Poppins" pitchFamily="34" charset="-122"/>
                <a:cs typeface="Poppins Medium" pitchFamily="2" charset="77"/>
              </a:rPr>
              <a:t>Distribución por eje estratégico del Plan</a:t>
            </a:r>
            <a:endParaRPr lang="es-ES_tradnl" sz="2800" b="1" dirty="0"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D9F4E0D6-D7D0-C340-A9EB-C7DA2B6D9972}"/>
              </a:ext>
            </a:extLst>
          </p:cNvPr>
          <p:cNvSpPr txBox="1"/>
          <p:nvPr/>
        </p:nvSpPr>
        <p:spPr>
          <a:xfrm>
            <a:off x="653993" y="871751"/>
            <a:ext cx="7204216" cy="2718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403"/>
              </a:lnSpc>
            </a:pPr>
            <a:r>
              <a:rPr lang="es-ES_tradnl" sz="1200" dirty="0">
                <a:solidFill>
                  <a:schemeClr val="accent1">
                    <a:lumMod val="75000"/>
                  </a:schemeClr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Clasificación que cada sector asignó a sus iniciativas dentro de los seis ejes programático.</a:t>
            </a:r>
            <a:endParaRPr lang="es-ES_tradnl" sz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6" name="Imagen 45">
            <a:extLst>
              <a:ext uri="{FF2B5EF4-FFF2-40B4-BE49-F238E27FC236}">
                <a16:creationId xmlns:a16="http://schemas.microsoft.com/office/drawing/2014/main" id="{FFB8D4CC-5EBE-6D43-995B-E51AC94B6D9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5702" t="16637" r="36606" b="15791"/>
          <a:stretch>
            <a:fillRect/>
          </a:stretch>
        </p:blipFill>
        <p:spPr>
          <a:xfrm>
            <a:off x="11289991" y="436553"/>
            <a:ext cx="500147" cy="686477"/>
          </a:xfrm>
          <a:prstGeom prst="rect">
            <a:avLst/>
          </a:prstGeom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01E69254-4B12-D745-A1AE-A04DD5DEEC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862" y="1143620"/>
            <a:ext cx="1201108" cy="142688"/>
          </a:xfrm>
          <a:prstGeom prst="rect">
            <a:avLst/>
          </a:prstGeom>
        </p:spPr>
      </p:pic>
      <p:sp>
        <p:nvSpPr>
          <p:cNvPr id="48" name="Text 3">
            <a:extLst>
              <a:ext uri="{FF2B5EF4-FFF2-40B4-BE49-F238E27FC236}">
                <a16:creationId xmlns:a16="http://schemas.microsoft.com/office/drawing/2014/main" id="{AAD79597-1357-B544-9BF5-84189201DC06}"/>
              </a:ext>
            </a:extLst>
          </p:cNvPr>
          <p:cNvSpPr/>
          <p:nvPr/>
        </p:nvSpPr>
        <p:spPr>
          <a:xfrm>
            <a:off x="188872" y="97112"/>
            <a:ext cx="5886450" cy="220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s-ES_tradnl" sz="1100" b="1" dirty="0">
                <a:solidFill>
                  <a:schemeClr val="accent1">
                    <a:lumMod val="75000"/>
                  </a:schemeClr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Bases</a:t>
            </a:r>
            <a:r>
              <a:rPr lang="es-ES_tradnl" sz="1100" dirty="0">
                <a:solidFill>
                  <a:srgbClr val="7A809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– iniciativas sectoriales</a:t>
            </a:r>
            <a:endParaRPr lang="es-ES_tradnl" sz="1100" dirty="0"/>
          </a:p>
        </p:txBody>
      </p:sp>
      <p:sp>
        <p:nvSpPr>
          <p:cNvPr id="49" name="CuadroTexto 48">
            <a:extLst>
              <a:ext uri="{FF2B5EF4-FFF2-40B4-BE49-F238E27FC236}">
                <a16:creationId xmlns:a16="http://schemas.microsoft.com/office/drawing/2014/main" id="{498FDFAA-FB99-7F4E-B765-37BCCA58D4DA}"/>
              </a:ext>
            </a:extLst>
          </p:cNvPr>
          <p:cNvSpPr txBox="1"/>
          <p:nvPr/>
        </p:nvSpPr>
        <p:spPr>
          <a:xfrm>
            <a:off x="967379" y="1658921"/>
            <a:ext cx="3975620" cy="2941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380"/>
              </a:lnSpc>
            </a:pPr>
            <a:r>
              <a:rPr lang="es-ES_tradnl" b="1" dirty="0">
                <a:solidFill>
                  <a:srgbClr val="2D2E5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Iniciativas por eje programático</a:t>
            </a:r>
            <a:endParaRPr lang="es-ES_tradnl" b="1" dirty="0"/>
          </a:p>
        </p:txBody>
      </p:sp>
      <p:grpSp>
        <p:nvGrpSpPr>
          <p:cNvPr id="50" name="Grupo 49">
            <a:extLst>
              <a:ext uri="{FF2B5EF4-FFF2-40B4-BE49-F238E27FC236}">
                <a16:creationId xmlns:a16="http://schemas.microsoft.com/office/drawing/2014/main" id="{2B9C5495-EACA-6741-A739-583F7410A3FC}"/>
              </a:ext>
            </a:extLst>
          </p:cNvPr>
          <p:cNvGrpSpPr/>
          <p:nvPr/>
        </p:nvGrpSpPr>
        <p:grpSpPr>
          <a:xfrm>
            <a:off x="766903" y="2366490"/>
            <a:ext cx="47919" cy="3243158"/>
            <a:chOff x="8836539" y="2309816"/>
            <a:chExt cx="47919" cy="3243158"/>
          </a:xfrm>
        </p:grpSpPr>
        <p:cxnSp>
          <p:nvCxnSpPr>
            <p:cNvPr id="51" name="Straight Connector 19">
              <a:extLst>
                <a:ext uri="{FF2B5EF4-FFF2-40B4-BE49-F238E27FC236}">
                  <a16:creationId xmlns:a16="http://schemas.microsoft.com/office/drawing/2014/main" id="{49CE9699-4E83-834B-848D-6F5F7B48F243}"/>
                </a:ext>
              </a:extLst>
            </p:cNvPr>
            <p:cNvCxnSpPr>
              <a:cxnSpLocks/>
            </p:cNvCxnSpPr>
            <p:nvPr/>
          </p:nvCxnSpPr>
          <p:spPr>
            <a:xfrm>
              <a:off x="8836539" y="2309817"/>
              <a:ext cx="0" cy="324315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Rectangle 46">
              <a:extLst>
                <a:ext uri="{FF2B5EF4-FFF2-40B4-BE49-F238E27FC236}">
                  <a16:creationId xmlns:a16="http://schemas.microsoft.com/office/drawing/2014/main" id="{28D935C4-448D-0946-97DC-23DCD0BF5676}"/>
                </a:ext>
              </a:extLst>
            </p:cNvPr>
            <p:cNvSpPr/>
            <p:nvPr/>
          </p:nvSpPr>
          <p:spPr>
            <a:xfrm>
              <a:off x="8836541" y="2309816"/>
              <a:ext cx="47917" cy="192744"/>
            </a:xfrm>
            <a:prstGeom prst="rect">
              <a:avLst/>
            </a:prstGeom>
            <a:solidFill>
              <a:srgbClr val="3772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53" name="Elipse 52">
            <a:extLst>
              <a:ext uri="{FF2B5EF4-FFF2-40B4-BE49-F238E27FC236}">
                <a16:creationId xmlns:a16="http://schemas.microsoft.com/office/drawing/2014/main" id="{C50BCDDA-67BC-EB48-93CE-92B952EB8D8F}"/>
              </a:ext>
            </a:extLst>
          </p:cNvPr>
          <p:cNvSpPr/>
          <p:nvPr/>
        </p:nvSpPr>
        <p:spPr>
          <a:xfrm>
            <a:off x="751293" y="1660697"/>
            <a:ext cx="174451" cy="174451"/>
          </a:xfrm>
          <a:prstGeom prst="ellipse">
            <a:avLst/>
          </a:prstGeom>
          <a:solidFill>
            <a:srgbClr val="2571BC"/>
          </a:solidFill>
          <a:ln>
            <a:solidFill>
              <a:srgbClr val="F7F5F5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5" name="Imagen 54">
            <a:extLst>
              <a:ext uri="{FF2B5EF4-FFF2-40B4-BE49-F238E27FC236}">
                <a16:creationId xmlns:a16="http://schemas.microsoft.com/office/drawing/2014/main" id="{637470C9-B715-C643-AF8B-B3250FC71EE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60000"/>
          </a:blip>
          <a:stretch>
            <a:fillRect/>
          </a:stretch>
        </p:blipFill>
        <p:spPr>
          <a:xfrm rot="5400000">
            <a:off x="3267289" y="2799604"/>
            <a:ext cx="967322" cy="6370310"/>
          </a:xfrm>
          <a:prstGeom prst="rect">
            <a:avLst/>
          </a:prstGeom>
        </p:spPr>
      </p:pic>
      <p:sp>
        <p:nvSpPr>
          <p:cNvPr id="56" name="Google Shape;131;p14">
            <a:extLst>
              <a:ext uri="{FF2B5EF4-FFF2-40B4-BE49-F238E27FC236}">
                <a16:creationId xmlns:a16="http://schemas.microsoft.com/office/drawing/2014/main" id="{66D950A9-9753-FB49-8EED-519182AC6097}"/>
              </a:ext>
            </a:extLst>
          </p:cNvPr>
          <p:cNvSpPr/>
          <p:nvPr/>
        </p:nvSpPr>
        <p:spPr>
          <a:xfrm>
            <a:off x="7288821" y="1498340"/>
            <a:ext cx="5723793" cy="5374520"/>
          </a:xfrm>
          <a:prstGeom prst="roundRect">
            <a:avLst>
              <a:gd name="adj" fmla="val 11248"/>
            </a:avLst>
          </a:prstGeom>
          <a:solidFill>
            <a:srgbClr val="F7F3F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s-ES_tradnl" dirty="0"/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id="{E1E7397B-7595-874A-BDC4-2A169A0CB8D4}"/>
              </a:ext>
            </a:extLst>
          </p:cNvPr>
          <p:cNvSpPr txBox="1"/>
          <p:nvPr/>
        </p:nvSpPr>
        <p:spPr>
          <a:xfrm>
            <a:off x="8653302" y="1953104"/>
            <a:ext cx="2961534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s-ES_tradnl" sz="2400" b="1" dirty="0">
                <a:solidFill>
                  <a:srgbClr val="2975C6"/>
                </a:solidFill>
                <a:latin typeface="Poppins" panose="00000500000000000000" pitchFamily="2" charset="0"/>
                <a:ea typeface="Verdana" panose="020B0604030504040204" pitchFamily="34" charset="0"/>
                <a:cs typeface="Poppins" panose="00000500000000000000" pitchFamily="2" charset="0"/>
              </a:rPr>
              <a:t>104</a:t>
            </a:r>
            <a:r>
              <a:rPr kumimoji="0" lang="es-ES_tradnl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Light" panose="00000400000000000000" pitchFamily="2" charset="0"/>
                <a:ea typeface="Verdana" panose="020B0604030504040204" pitchFamily="34" charset="0"/>
                <a:cs typeface="Poppins Light" panose="00000400000000000000" pitchFamily="2" charset="0"/>
              </a:rPr>
              <a:t> </a:t>
            </a:r>
            <a:r>
              <a:rPr lang="es-ES_tradnl" sz="1400" dirty="0">
                <a:solidFill>
                  <a:srgbClr val="2571B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iniciativas en el eje de Milagro económico, el 31 % del total</a:t>
            </a:r>
            <a:endParaRPr lang="es-ES_tradnl" sz="1400" dirty="0">
              <a:solidFill>
                <a:srgbClr val="2571BC"/>
              </a:solidFill>
            </a:endParaRPr>
          </a:p>
        </p:txBody>
      </p:sp>
      <p:sp>
        <p:nvSpPr>
          <p:cNvPr id="59" name="TextBox 32">
            <a:extLst>
              <a:ext uri="{FF2B5EF4-FFF2-40B4-BE49-F238E27FC236}">
                <a16:creationId xmlns:a16="http://schemas.microsoft.com/office/drawing/2014/main" id="{35B3BD59-CC6D-494A-90DC-4813A4E1A87A}"/>
              </a:ext>
            </a:extLst>
          </p:cNvPr>
          <p:cNvSpPr txBox="1"/>
          <p:nvPr/>
        </p:nvSpPr>
        <p:spPr>
          <a:xfrm>
            <a:off x="8422147" y="3425683"/>
            <a:ext cx="1584177" cy="1962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1275" b="1" i="0" u="none" strike="noStrike" kern="1200" cap="none" spc="0" normalizeH="0" baseline="0" noProof="0" dirty="0">
                <a:ln>
                  <a:noFill/>
                </a:ln>
                <a:solidFill>
                  <a:srgbClr val="005DA2"/>
                </a:solidFill>
                <a:effectLst/>
                <a:uLnTx/>
                <a:uFillTx/>
                <a:latin typeface="Poppins Medium" panose="00000600000000000000" pitchFamily="50" charset="0"/>
                <a:ea typeface="+mn-ea"/>
                <a:cs typeface="Poppins Medium" panose="00000600000000000000" pitchFamily="50" charset="0"/>
              </a:rPr>
              <a:t>Lo que muestra</a:t>
            </a:r>
            <a:endParaRPr kumimoji="0" lang="es-ES_tradnl" sz="1400" b="1" i="0" u="none" strike="noStrike" kern="1200" cap="none" spc="0" normalizeH="0" baseline="0" noProof="0" dirty="0">
              <a:ln>
                <a:noFill/>
              </a:ln>
              <a:solidFill>
                <a:srgbClr val="005DA2"/>
              </a:solidFill>
              <a:effectLst/>
              <a:uLnTx/>
              <a:uFillTx/>
              <a:latin typeface="Poppins" panose="00000500000000000000" pitchFamily="50" charset="0"/>
              <a:ea typeface="+mn-ea"/>
              <a:cs typeface="Poppins" panose="00000500000000000000" pitchFamily="50" charset="0"/>
            </a:endParaRPr>
          </a:p>
        </p:txBody>
      </p:sp>
      <p:grpSp>
        <p:nvGrpSpPr>
          <p:cNvPr id="60" name="Grupo 59">
            <a:extLst>
              <a:ext uri="{FF2B5EF4-FFF2-40B4-BE49-F238E27FC236}">
                <a16:creationId xmlns:a16="http://schemas.microsoft.com/office/drawing/2014/main" id="{C926FE30-BF3E-0D4C-9AD4-E3381737C346}"/>
              </a:ext>
            </a:extLst>
          </p:cNvPr>
          <p:cNvGrpSpPr/>
          <p:nvPr/>
        </p:nvGrpSpPr>
        <p:grpSpPr>
          <a:xfrm>
            <a:off x="9925462" y="3251315"/>
            <a:ext cx="72608" cy="484883"/>
            <a:chOff x="4806232" y="409998"/>
            <a:chExt cx="133637" cy="892442"/>
          </a:xfrm>
        </p:grpSpPr>
        <p:cxnSp>
          <p:nvCxnSpPr>
            <p:cNvPr id="61" name="Conector recto 60">
              <a:extLst>
                <a:ext uri="{FF2B5EF4-FFF2-40B4-BE49-F238E27FC236}">
                  <a16:creationId xmlns:a16="http://schemas.microsoft.com/office/drawing/2014/main" id="{88FE537F-CC66-D34E-BE66-279A1DB48F9F}"/>
                </a:ext>
              </a:extLst>
            </p:cNvPr>
            <p:cNvCxnSpPr>
              <a:cxnSpLocks/>
            </p:cNvCxnSpPr>
            <p:nvPr/>
          </p:nvCxnSpPr>
          <p:spPr>
            <a:xfrm>
              <a:off x="4811448" y="409998"/>
              <a:ext cx="0" cy="892442"/>
            </a:xfrm>
            <a:prstGeom prst="line">
              <a:avLst/>
            </a:prstGeom>
            <a:ln>
              <a:solidFill>
                <a:srgbClr val="3772DB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Triángulo isósceles 171">
              <a:extLst>
                <a:ext uri="{FF2B5EF4-FFF2-40B4-BE49-F238E27FC236}">
                  <a16:creationId xmlns:a16="http://schemas.microsoft.com/office/drawing/2014/main" id="{C5532800-A242-3049-8145-613BE49AE062}"/>
                </a:ext>
              </a:extLst>
            </p:cNvPr>
            <p:cNvSpPr/>
            <p:nvPr/>
          </p:nvSpPr>
          <p:spPr>
            <a:xfrm rot="5400000">
              <a:off x="4729447" y="789400"/>
              <a:ext cx="287207" cy="133637"/>
            </a:xfrm>
            <a:prstGeom prst="triangle">
              <a:avLst/>
            </a:prstGeom>
            <a:solidFill>
              <a:srgbClr val="3772D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cxnSp>
        <p:nvCxnSpPr>
          <p:cNvPr id="63" name="Conector recto 62">
            <a:extLst>
              <a:ext uri="{FF2B5EF4-FFF2-40B4-BE49-F238E27FC236}">
                <a16:creationId xmlns:a16="http://schemas.microsoft.com/office/drawing/2014/main" id="{F1B175B3-2623-D24D-A6B2-5F8DE69D3D23}"/>
              </a:ext>
            </a:extLst>
          </p:cNvPr>
          <p:cNvCxnSpPr>
            <a:cxnSpLocks/>
          </p:cNvCxnSpPr>
          <p:nvPr/>
        </p:nvCxnSpPr>
        <p:spPr>
          <a:xfrm flipH="1">
            <a:off x="7503036" y="3171064"/>
            <a:ext cx="4039031" cy="0"/>
          </a:xfrm>
          <a:prstGeom prst="line">
            <a:avLst/>
          </a:prstGeom>
          <a:ln>
            <a:solidFill>
              <a:srgbClr val="3772DB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Elipse 63">
            <a:extLst>
              <a:ext uri="{FF2B5EF4-FFF2-40B4-BE49-F238E27FC236}">
                <a16:creationId xmlns:a16="http://schemas.microsoft.com/office/drawing/2014/main" id="{55906B3C-C7C6-EA44-B147-F5076AAA41FE}"/>
              </a:ext>
            </a:extLst>
          </p:cNvPr>
          <p:cNvSpPr/>
          <p:nvPr/>
        </p:nvSpPr>
        <p:spPr>
          <a:xfrm>
            <a:off x="8422635" y="2056438"/>
            <a:ext cx="174451" cy="174451"/>
          </a:xfrm>
          <a:prstGeom prst="ellipse">
            <a:avLst/>
          </a:prstGeom>
          <a:solidFill>
            <a:srgbClr val="2571BC"/>
          </a:solidFill>
          <a:ln>
            <a:solidFill>
              <a:srgbClr val="F7F5F5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5" name="Elipse 64">
            <a:extLst>
              <a:ext uri="{FF2B5EF4-FFF2-40B4-BE49-F238E27FC236}">
                <a16:creationId xmlns:a16="http://schemas.microsoft.com/office/drawing/2014/main" id="{C7997400-E558-1848-B38D-912B99358201}"/>
              </a:ext>
            </a:extLst>
          </p:cNvPr>
          <p:cNvSpPr/>
          <p:nvPr/>
        </p:nvSpPr>
        <p:spPr>
          <a:xfrm>
            <a:off x="7825690" y="3990359"/>
            <a:ext cx="174451" cy="174451"/>
          </a:xfrm>
          <a:prstGeom prst="ellipse">
            <a:avLst/>
          </a:prstGeom>
          <a:solidFill>
            <a:srgbClr val="2571BC"/>
          </a:solidFill>
          <a:ln>
            <a:solidFill>
              <a:srgbClr val="F7F5F5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</a:p>
        </p:txBody>
      </p:sp>
      <p:sp>
        <p:nvSpPr>
          <p:cNvPr id="70" name="Elipse 69">
            <a:extLst>
              <a:ext uri="{FF2B5EF4-FFF2-40B4-BE49-F238E27FC236}">
                <a16:creationId xmlns:a16="http://schemas.microsoft.com/office/drawing/2014/main" id="{AA2B7D7C-BA3F-AC41-BE51-1934C1F32EA8}"/>
              </a:ext>
            </a:extLst>
          </p:cNvPr>
          <p:cNvSpPr/>
          <p:nvPr/>
        </p:nvSpPr>
        <p:spPr>
          <a:xfrm>
            <a:off x="7785585" y="5073785"/>
            <a:ext cx="174451" cy="174451"/>
          </a:xfrm>
          <a:prstGeom prst="ellipse">
            <a:avLst/>
          </a:prstGeom>
          <a:solidFill>
            <a:srgbClr val="2571BC"/>
          </a:solidFill>
          <a:ln>
            <a:solidFill>
              <a:srgbClr val="F7F5F5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</a:p>
        </p:txBody>
      </p:sp>
      <p:sp>
        <p:nvSpPr>
          <p:cNvPr id="72" name="Elipse 71">
            <a:extLst>
              <a:ext uri="{FF2B5EF4-FFF2-40B4-BE49-F238E27FC236}">
                <a16:creationId xmlns:a16="http://schemas.microsoft.com/office/drawing/2014/main" id="{165C5FBE-9E72-7F4B-A55C-FC9ECA3224C3}"/>
              </a:ext>
            </a:extLst>
          </p:cNvPr>
          <p:cNvSpPr/>
          <p:nvPr/>
        </p:nvSpPr>
        <p:spPr>
          <a:xfrm>
            <a:off x="7809646" y="5838160"/>
            <a:ext cx="174451" cy="174451"/>
          </a:xfrm>
          <a:prstGeom prst="ellipse">
            <a:avLst/>
          </a:prstGeom>
          <a:solidFill>
            <a:srgbClr val="2571BC"/>
          </a:solidFill>
          <a:ln>
            <a:solidFill>
              <a:srgbClr val="F7F5F5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</a:p>
        </p:txBody>
      </p:sp>
      <p:pic>
        <p:nvPicPr>
          <p:cNvPr id="73" name="Gráfico 72">
            <a:extLst>
              <a:ext uri="{FF2B5EF4-FFF2-40B4-BE49-F238E27FC236}">
                <a16:creationId xmlns:a16="http://schemas.microsoft.com/office/drawing/2014/main" id="{88EF8493-2E98-364F-B537-2DBDB3A4E14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92446" y="2112385"/>
            <a:ext cx="464211" cy="408185"/>
          </a:xfrm>
          <a:prstGeom prst="rect">
            <a:avLst/>
          </a:prstGeom>
        </p:spPr>
      </p:pic>
      <p:sp>
        <p:nvSpPr>
          <p:cNvPr id="74" name="Text 92">
            <a:extLst>
              <a:ext uri="{FF2B5EF4-FFF2-40B4-BE49-F238E27FC236}">
                <a16:creationId xmlns:a16="http://schemas.microsoft.com/office/drawing/2014/main" id="{C2301DE7-1C53-BA48-B94B-DC428E2B7ED8}"/>
              </a:ext>
            </a:extLst>
          </p:cNvPr>
          <p:cNvSpPr/>
          <p:nvPr/>
        </p:nvSpPr>
        <p:spPr>
          <a:xfrm>
            <a:off x="198095" y="6653649"/>
            <a:ext cx="4578350" cy="1853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260"/>
              </a:lnSpc>
              <a:buNone/>
            </a:pPr>
            <a:r>
              <a:rPr lang="es-ES_tradnl" sz="900" dirty="0">
                <a:solidFill>
                  <a:srgbClr val="7A809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Fuente: DNP</a:t>
            </a:r>
            <a:endParaRPr lang="es-ES_tradnl" sz="900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5EF5C9F4-24BC-FA0A-86AB-DCE6410E76E3}"/>
              </a:ext>
            </a:extLst>
          </p:cNvPr>
          <p:cNvSpPr txBox="1"/>
          <p:nvPr/>
        </p:nvSpPr>
        <p:spPr>
          <a:xfrm>
            <a:off x="8024551" y="3822283"/>
            <a:ext cx="352864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s-ES_tradnl" sz="1400" dirty="0">
                <a:solidFill>
                  <a:srgbClr val="3A3A3A"/>
                </a:solidFill>
                <a:latin typeface="Poppins" pitchFamily="34" charset="0"/>
                <a:cs typeface="Poppins" pitchFamily="34" charset="-120"/>
              </a:rPr>
              <a:t>Milagro económico agrupa 17 sectores y concentra la mayor apuesta del Plan, con 104 iniciativas. (una de cada tres iniciativas)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5410F308-A513-5442-E992-704B48A6205E}"/>
              </a:ext>
            </a:extLst>
          </p:cNvPr>
          <p:cNvSpPr txBox="1"/>
          <p:nvPr/>
        </p:nvSpPr>
        <p:spPr>
          <a:xfrm>
            <a:off x="7984446" y="4858584"/>
            <a:ext cx="352864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1400" dirty="0">
                <a:solidFill>
                  <a:srgbClr val="3A3A3A"/>
                </a:solidFill>
                <a:latin typeface="Poppins" pitchFamily="34" charset="0"/>
                <a:cs typeface="Poppins" pitchFamily="34" charset="-120"/>
              </a:rPr>
              <a:t>Transformación del Estado reúne 17 sectores en torno a un Estado más eficiente y orientado a resultados.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4C5A9E5-B1C8-B21F-DEBE-36684E0B39BA}"/>
              </a:ext>
            </a:extLst>
          </p:cNvPr>
          <p:cNvSpPr txBox="1"/>
          <p:nvPr/>
        </p:nvSpPr>
        <p:spPr>
          <a:xfrm>
            <a:off x="7984097" y="5656066"/>
            <a:ext cx="352864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1400" dirty="0">
                <a:solidFill>
                  <a:srgbClr val="3A3A3A"/>
                </a:solidFill>
                <a:latin typeface="Poppins" pitchFamily="34" charset="0"/>
                <a:cs typeface="Poppins" pitchFamily="34" charset="-120"/>
              </a:rPr>
              <a:t>Patriotismo constitucional articula 12 sectores alrededor de la seguridad, la justicia, política exterior y paz.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F127411-5660-1EEF-C01E-A7099F8AEC6E}"/>
              </a:ext>
            </a:extLst>
          </p:cNvPr>
          <p:cNvSpPr txBox="1"/>
          <p:nvPr/>
        </p:nvSpPr>
        <p:spPr>
          <a:xfrm>
            <a:off x="996090" y="6572326"/>
            <a:ext cx="57237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200" b="1" dirty="0">
                <a:latin typeface="Poppins" pitchFamily="2" charset="77"/>
                <a:cs typeface="Poppins" pitchFamily="2" charset="77"/>
              </a:rPr>
              <a:t>Nota: </a:t>
            </a:r>
            <a:r>
              <a:rPr lang="es-ES_tradnl" sz="1200" dirty="0">
                <a:latin typeface="Poppins" pitchFamily="2" charset="77"/>
                <a:cs typeface="Poppins" pitchFamily="2" charset="77"/>
              </a:rPr>
              <a:t>Información  preliminar sujeta a validación y ajustes. </a:t>
            </a:r>
          </a:p>
        </p:txBody>
      </p:sp>
    </p:spTree>
    <p:extLst>
      <p:ext uri="{BB962C8B-B14F-4D97-AF65-F5344CB8AC3E}">
        <p14:creationId xmlns:p14="http://schemas.microsoft.com/office/powerpoint/2010/main" val="12331641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039AF-2FAE-B1F1-4868-4229C007EF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7">
            <a:extLst>
              <a:ext uri="{FF2B5EF4-FFF2-40B4-BE49-F238E27FC236}">
                <a16:creationId xmlns:a16="http://schemas.microsoft.com/office/drawing/2014/main" id="{0DE7CEBB-6391-CE97-14CC-88577E4F8D26}"/>
              </a:ext>
            </a:extLst>
          </p:cNvPr>
          <p:cNvSpPr/>
          <p:nvPr/>
        </p:nvSpPr>
        <p:spPr>
          <a:xfrm>
            <a:off x="993140" y="2580397"/>
            <a:ext cx="2681605" cy="40179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>
              <a:lnSpc>
                <a:spcPts val="1265"/>
              </a:lnSpc>
              <a:buNone/>
            </a:pPr>
            <a:r>
              <a:rPr lang="es-ES_tradnl" sz="1200" b="1" dirty="0">
                <a:solidFill>
                  <a:srgbClr val="3A3A3A"/>
                </a:solidFill>
                <a:latin typeface="Poppins" pitchFamily="34" charset="0"/>
                <a:cs typeface="Poppins" pitchFamily="34" charset="-120"/>
              </a:rPr>
              <a:t>Requiere concertación </a:t>
            </a:r>
          </a:p>
          <a:p>
            <a:pPr marL="0" indent="0">
              <a:lnSpc>
                <a:spcPts val="1265"/>
              </a:lnSpc>
              <a:buNone/>
            </a:pPr>
            <a:r>
              <a:rPr lang="es-ES_tradnl" sz="1200" b="1" dirty="0">
                <a:solidFill>
                  <a:srgbClr val="3A3A3A"/>
                </a:solidFill>
                <a:latin typeface="Poppins" pitchFamily="34" charset="0"/>
                <a:cs typeface="Poppins" pitchFamily="34" charset="-120"/>
              </a:rPr>
              <a:t>intersectorial</a:t>
            </a:r>
          </a:p>
        </p:txBody>
      </p:sp>
      <p:sp>
        <p:nvSpPr>
          <p:cNvPr id="12" name="Shape 8">
            <a:extLst>
              <a:ext uri="{FF2B5EF4-FFF2-40B4-BE49-F238E27FC236}">
                <a16:creationId xmlns:a16="http://schemas.microsoft.com/office/drawing/2014/main" id="{A8B8CC35-488F-BDF0-C513-FE62FA038C9E}"/>
              </a:ext>
            </a:extLst>
          </p:cNvPr>
          <p:cNvSpPr/>
          <p:nvPr/>
        </p:nvSpPr>
        <p:spPr>
          <a:xfrm>
            <a:off x="3100705" y="2527866"/>
            <a:ext cx="3304379" cy="387350"/>
          </a:xfrm>
          <a:prstGeom prst="rect">
            <a:avLst/>
          </a:prstGeom>
          <a:solidFill>
            <a:srgbClr val="2D2E5A"/>
          </a:solidFill>
          <a:ln/>
        </p:spPr>
        <p:txBody>
          <a:bodyPr/>
          <a:lstStyle/>
          <a:p>
            <a:endParaRPr lang="es-ES_tradnl" sz="2000" dirty="0"/>
          </a:p>
        </p:txBody>
      </p:sp>
      <p:sp>
        <p:nvSpPr>
          <p:cNvPr id="13" name="Text 9">
            <a:extLst>
              <a:ext uri="{FF2B5EF4-FFF2-40B4-BE49-F238E27FC236}">
                <a16:creationId xmlns:a16="http://schemas.microsoft.com/office/drawing/2014/main" id="{8137143C-8212-95B7-261A-A2F7C8AD91DE}"/>
              </a:ext>
            </a:extLst>
          </p:cNvPr>
          <p:cNvSpPr/>
          <p:nvPr/>
        </p:nvSpPr>
        <p:spPr>
          <a:xfrm>
            <a:off x="3101340" y="2645341"/>
            <a:ext cx="3304379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000"/>
              </a:lnSpc>
              <a:buNone/>
            </a:pPr>
            <a:r>
              <a:rPr lang="es-ES_tradnl" sz="1200" b="1" dirty="0">
                <a:solidFill>
                  <a:srgbClr val="FFFFFF"/>
                </a:solidFill>
                <a:latin typeface="Poppins" pitchFamily="34" charset="0"/>
                <a:cs typeface="Poppins" pitchFamily="34" charset="-120"/>
              </a:rPr>
              <a:t>289</a:t>
            </a:r>
          </a:p>
        </p:txBody>
      </p:sp>
      <p:sp>
        <p:nvSpPr>
          <p:cNvPr id="14" name="Text 10">
            <a:extLst>
              <a:ext uri="{FF2B5EF4-FFF2-40B4-BE49-F238E27FC236}">
                <a16:creationId xmlns:a16="http://schemas.microsoft.com/office/drawing/2014/main" id="{6EB74622-FCDA-9154-AC3B-D383705A8729}"/>
              </a:ext>
            </a:extLst>
          </p:cNvPr>
          <p:cNvSpPr/>
          <p:nvPr/>
        </p:nvSpPr>
        <p:spPr>
          <a:xfrm>
            <a:off x="973687" y="3512975"/>
            <a:ext cx="1958022" cy="3873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>
              <a:lnSpc>
                <a:spcPts val="1265"/>
              </a:lnSpc>
              <a:buNone/>
            </a:pPr>
            <a:r>
              <a:rPr lang="es-ES_tradnl" sz="1200" b="1" dirty="0">
                <a:solidFill>
                  <a:srgbClr val="3A3A3A"/>
                </a:solidFill>
                <a:latin typeface="Poppins" pitchFamily="34" charset="0"/>
                <a:cs typeface="Poppins" pitchFamily="34" charset="-120"/>
              </a:rPr>
              <a:t>Podría requerir artículo </a:t>
            </a:r>
          </a:p>
          <a:p>
            <a:pPr marL="0" indent="0">
              <a:lnSpc>
                <a:spcPts val="1265"/>
              </a:lnSpc>
              <a:buNone/>
            </a:pPr>
            <a:r>
              <a:rPr lang="es-ES_tradnl" sz="1200" b="1" dirty="0">
                <a:solidFill>
                  <a:srgbClr val="3A3A3A"/>
                </a:solidFill>
                <a:latin typeface="Poppins" pitchFamily="34" charset="0"/>
                <a:cs typeface="Poppins" pitchFamily="34" charset="-120"/>
              </a:rPr>
              <a:t>en la ley del PND</a:t>
            </a:r>
          </a:p>
        </p:txBody>
      </p:sp>
      <p:sp>
        <p:nvSpPr>
          <p:cNvPr id="15" name="Shape 11">
            <a:extLst>
              <a:ext uri="{FF2B5EF4-FFF2-40B4-BE49-F238E27FC236}">
                <a16:creationId xmlns:a16="http://schemas.microsoft.com/office/drawing/2014/main" id="{1D32B1A6-625D-7B90-943D-EB5F9DE3A333}"/>
              </a:ext>
            </a:extLst>
          </p:cNvPr>
          <p:cNvSpPr/>
          <p:nvPr/>
        </p:nvSpPr>
        <p:spPr>
          <a:xfrm>
            <a:off x="3100705" y="3457938"/>
            <a:ext cx="2995665" cy="387350"/>
          </a:xfrm>
          <a:prstGeom prst="rect">
            <a:avLst/>
          </a:prstGeom>
          <a:solidFill>
            <a:srgbClr val="2D2E5A"/>
          </a:solidFill>
          <a:ln/>
        </p:spPr>
        <p:txBody>
          <a:bodyPr/>
          <a:lstStyle/>
          <a:p>
            <a:endParaRPr lang="es-ES_tradnl" dirty="0"/>
          </a:p>
        </p:txBody>
      </p:sp>
      <p:sp>
        <p:nvSpPr>
          <p:cNvPr id="16" name="Text 12">
            <a:extLst>
              <a:ext uri="{FF2B5EF4-FFF2-40B4-BE49-F238E27FC236}">
                <a16:creationId xmlns:a16="http://schemas.microsoft.com/office/drawing/2014/main" id="{8DBE7166-07FD-7E41-B3D1-2AD0B5FADDEE}"/>
              </a:ext>
            </a:extLst>
          </p:cNvPr>
          <p:cNvSpPr/>
          <p:nvPr/>
        </p:nvSpPr>
        <p:spPr>
          <a:xfrm>
            <a:off x="3101340" y="3585141"/>
            <a:ext cx="299566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000"/>
              </a:lnSpc>
              <a:buNone/>
            </a:pPr>
            <a:r>
              <a:rPr lang="es-ES_tradnl" sz="1200" b="1" dirty="0">
                <a:solidFill>
                  <a:srgbClr val="FFFFFF"/>
                </a:solidFill>
                <a:latin typeface="Poppins" pitchFamily="34" charset="0"/>
                <a:cs typeface="Poppins" pitchFamily="34" charset="-120"/>
              </a:rPr>
              <a:t>262</a:t>
            </a:r>
          </a:p>
        </p:txBody>
      </p:sp>
      <p:sp>
        <p:nvSpPr>
          <p:cNvPr id="17" name="Text 13">
            <a:extLst>
              <a:ext uri="{FF2B5EF4-FFF2-40B4-BE49-F238E27FC236}">
                <a16:creationId xmlns:a16="http://schemas.microsoft.com/office/drawing/2014/main" id="{D205D03D-0275-9158-974A-38A003B4BE25}"/>
              </a:ext>
            </a:extLst>
          </p:cNvPr>
          <p:cNvSpPr/>
          <p:nvPr/>
        </p:nvSpPr>
        <p:spPr>
          <a:xfrm>
            <a:off x="905157" y="4508123"/>
            <a:ext cx="2681605" cy="3873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>
              <a:lnSpc>
                <a:spcPts val="1265"/>
              </a:lnSpc>
              <a:buNone/>
            </a:pPr>
            <a:r>
              <a:rPr lang="es-ES_tradnl" sz="1200" b="1" dirty="0">
                <a:solidFill>
                  <a:srgbClr val="3A3A3A"/>
                </a:solidFill>
                <a:latin typeface="Poppins" pitchFamily="34" charset="0"/>
                <a:cs typeface="Poppins" pitchFamily="34" charset="-120"/>
              </a:rPr>
              <a:t>Podría requerir incluirse</a:t>
            </a:r>
          </a:p>
          <a:p>
            <a:pPr marL="0" indent="0">
              <a:lnSpc>
                <a:spcPts val="1265"/>
              </a:lnSpc>
              <a:buNone/>
            </a:pPr>
            <a:r>
              <a:rPr lang="es-ES_tradnl" sz="1200" b="1" dirty="0">
                <a:solidFill>
                  <a:srgbClr val="3A3A3A"/>
                </a:solidFill>
                <a:latin typeface="Poppins" pitchFamily="34" charset="0"/>
                <a:cs typeface="Poppins" pitchFamily="34" charset="-120"/>
              </a:rPr>
              <a:t>al PPI</a:t>
            </a:r>
          </a:p>
        </p:txBody>
      </p:sp>
      <p:sp>
        <p:nvSpPr>
          <p:cNvPr id="18" name="Shape 14">
            <a:extLst>
              <a:ext uri="{FF2B5EF4-FFF2-40B4-BE49-F238E27FC236}">
                <a16:creationId xmlns:a16="http://schemas.microsoft.com/office/drawing/2014/main" id="{9DB3EBCC-0824-55C0-C6FD-79158A79A4AD}"/>
              </a:ext>
            </a:extLst>
          </p:cNvPr>
          <p:cNvSpPr/>
          <p:nvPr/>
        </p:nvSpPr>
        <p:spPr>
          <a:xfrm>
            <a:off x="3100705" y="4407466"/>
            <a:ext cx="2709819" cy="387350"/>
          </a:xfrm>
          <a:prstGeom prst="rect">
            <a:avLst/>
          </a:prstGeom>
          <a:solidFill>
            <a:srgbClr val="2D2E5A"/>
          </a:solidFill>
          <a:ln/>
        </p:spPr>
        <p:txBody>
          <a:bodyPr/>
          <a:lstStyle/>
          <a:p>
            <a:endParaRPr lang="es-ES_tradnl" sz="2000" dirty="0"/>
          </a:p>
        </p:txBody>
      </p:sp>
      <p:sp>
        <p:nvSpPr>
          <p:cNvPr id="19" name="Text 15">
            <a:extLst>
              <a:ext uri="{FF2B5EF4-FFF2-40B4-BE49-F238E27FC236}">
                <a16:creationId xmlns:a16="http://schemas.microsoft.com/office/drawing/2014/main" id="{C0204CF4-E150-8511-598A-2920C89F73AD}"/>
              </a:ext>
            </a:extLst>
          </p:cNvPr>
          <p:cNvSpPr/>
          <p:nvPr/>
        </p:nvSpPr>
        <p:spPr>
          <a:xfrm>
            <a:off x="3101340" y="4515213"/>
            <a:ext cx="2709819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000"/>
              </a:lnSpc>
              <a:buNone/>
            </a:pPr>
            <a:r>
              <a:rPr lang="es-ES_tradnl" sz="1200" b="1" dirty="0">
                <a:solidFill>
                  <a:srgbClr val="FFFFFF"/>
                </a:solidFill>
                <a:latin typeface="Poppins" pitchFamily="34" charset="0"/>
                <a:cs typeface="Poppins" pitchFamily="34" charset="-120"/>
              </a:rPr>
              <a:t>237</a:t>
            </a: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B25B09DF-7E4D-ED08-807C-774BBB1520BD}"/>
              </a:ext>
            </a:extLst>
          </p:cNvPr>
          <p:cNvSpPr txBox="1"/>
          <p:nvPr/>
        </p:nvSpPr>
        <p:spPr>
          <a:xfrm>
            <a:off x="638080" y="516069"/>
            <a:ext cx="6203942" cy="4116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2200"/>
              </a:lnSpc>
            </a:pPr>
            <a:r>
              <a:rPr lang="es-ES_tradnl" sz="2800" b="1" dirty="0">
                <a:solidFill>
                  <a:srgbClr val="2D2E5A"/>
                </a:solidFill>
                <a:latin typeface="Poppins Medium" pitchFamily="2" charset="77"/>
                <a:ea typeface="Poppins" pitchFamily="34" charset="-122"/>
                <a:cs typeface="Poppins Medium" pitchFamily="2" charset="77"/>
              </a:rPr>
              <a:t>Caracterización de las iniciativas</a:t>
            </a:r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B779DCE6-A29A-82E9-42DF-6D0B6D08763D}"/>
              </a:ext>
            </a:extLst>
          </p:cNvPr>
          <p:cNvSpPr txBox="1"/>
          <p:nvPr/>
        </p:nvSpPr>
        <p:spPr>
          <a:xfrm>
            <a:off x="653993" y="871751"/>
            <a:ext cx="6030818" cy="2731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403"/>
              </a:lnSpc>
            </a:pPr>
            <a:r>
              <a:rPr lang="es-ES_tradnl" sz="1200" dirty="0">
                <a:solidFill>
                  <a:schemeClr val="accent1">
                    <a:lumMod val="75000"/>
                  </a:schemeClr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Requisitos de PPI, articulado y corresponsables declarados por los sectores.</a:t>
            </a:r>
          </a:p>
        </p:txBody>
      </p:sp>
      <p:pic>
        <p:nvPicPr>
          <p:cNvPr id="46" name="Imagen 45">
            <a:extLst>
              <a:ext uri="{FF2B5EF4-FFF2-40B4-BE49-F238E27FC236}">
                <a16:creationId xmlns:a16="http://schemas.microsoft.com/office/drawing/2014/main" id="{13E5D27F-AEDD-0CB9-8AFB-CF58C109C20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5702" t="16637" r="36606" b="15791"/>
          <a:stretch>
            <a:fillRect/>
          </a:stretch>
        </p:blipFill>
        <p:spPr>
          <a:xfrm>
            <a:off x="11289991" y="436553"/>
            <a:ext cx="500147" cy="686477"/>
          </a:xfrm>
          <a:prstGeom prst="rect">
            <a:avLst/>
          </a:prstGeom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577E3FCF-8E47-907B-0DA3-EE89BAEB1D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862" y="1143620"/>
            <a:ext cx="1201108" cy="142688"/>
          </a:xfrm>
          <a:prstGeom prst="rect">
            <a:avLst/>
          </a:prstGeom>
        </p:spPr>
      </p:pic>
      <p:sp>
        <p:nvSpPr>
          <p:cNvPr id="48" name="Text 3">
            <a:extLst>
              <a:ext uri="{FF2B5EF4-FFF2-40B4-BE49-F238E27FC236}">
                <a16:creationId xmlns:a16="http://schemas.microsoft.com/office/drawing/2014/main" id="{3B7B6037-DF96-5E50-C00D-3938E98BC2F6}"/>
              </a:ext>
            </a:extLst>
          </p:cNvPr>
          <p:cNvSpPr/>
          <p:nvPr/>
        </p:nvSpPr>
        <p:spPr>
          <a:xfrm>
            <a:off x="188872" y="97112"/>
            <a:ext cx="5886450" cy="220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s-ES_tradnl" sz="1100" b="1" dirty="0">
                <a:solidFill>
                  <a:schemeClr val="accent1">
                    <a:lumMod val="75000"/>
                  </a:schemeClr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Bases</a:t>
            </a:r>
            <a:r>
              <a:rPr lang="es-ES_tradnl" sz="1100" dirty="0">
                <a:solidFill>
                  <a:srgbClr val="7A809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– iniciativas sectoriales</a:t>
            </a:r>
            <a:endParaRPr lang="es-ES_tradnl" sz="1100" dirty="0"/>
          </a:p>
        </p:txBody>
      </p:sp>
      <p:sp>
        <p:nvSpPr>
          <p:cNvPr id="49" name="CuadroTexto 48">
            <a:extLst>
              <a:ext uri="{FF2B5EF4-FFF2-40B4-BE49-F238E27FC236}">
                <a16:creationId xmlns:a16="http://schemas.microsoft.com/office/drawing/2014/main" id="{98CC5314-A45B-0022-E2E2-125290872AEE}"/>
              </a:ext>
            </a:extLst>
          </p:cNvPr>
          <p:cNvSpPr txBox="1"/>
          <p:nvPr/>
        </p:nvSpPr>
        <p:spPr>
          <a:xfrm>
            <a:off x="967379" y="1658921"/>
            <a:ext cx="4400000" cy="2962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380"/>
              </a:lnSpc>
            </a:pPr>
            <a:r>
              <a:rPr lang="es-ES_tradnl" b="1" dirty="0">
                <a:solidFill>
                  <a:srgbClr val="2D2E5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Caracterización de las iniciativas</a:t>
            </a:r>
          </a:p>
        </p:txBody>
      </p:sp>
      <p:grpSp>
        <p:nvGrpSpPr>
          <p:cNvPr id="50" name="Grupo 49">
            <a:extLst>
              <a:ext uri="{FF2B5EF4-FFF2-40B4-BE49-F238E27FC236}">
                <a16:creationId xmlns:a16="http://schemas.microsoft.com/office/drawing/2014/main" id="{638E89B4-B72A-E083-B0B7-2311F7A7A850}"/>
              </a:ext>
            </a:extLst>
          </p:cNvPr>
          <p:cNvGrpSpPr/>
          <p:nvPr/>
        </p:nvGrpSpPr>
        <p:grpSpPr>
          <a:xfrm>
            <a:off x="766903" y="2580499"/>
            <a:ext cx="47919" cy="3243158"/>
            <a:chOff x="8836539" y="2309816"/>
            <a:chExt cx="47919" cy="3243158"/>
          </a:xfrm>
        </p:grpSpPr>
        <p:cxnSp>
          <p:nvCxnSpPr>
            <p:cNvPr id="51" name="Straight Connector 19">
              <a:extLst>
                <a:ext uri="{FF2B5EF4-FFF2-40B4-BE49-F238E27FC236}">
                  <a16:creationId xmlns:a16="http://schemas.microsoft.com/office/drawing/2014/main" id="{A6AD04A5-BF74-04B7-0202-4C66A012CF1E}"/>
                </a:ext>
              </a:extLst>
            </p:cNvPr>
            <p:cNvCxnSpPr>
              <a:cxnSpLocks/>
            </p:cNvCxnSpPr>
            <p:nvPr/>
          </p:nvCxnSpPr>
          <p:spPr>
            <a:xfrm>
              <a:off x="8836539" y="2309817"/>
              <a:ext cx="0" cy="324315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Rectangle 46">
              <a:extLst>
                <a:ext uri="{FF2B5EF4-FFF2-40B4-BE49-F238E27FC236}">
                  <a16:creationId xmlns:a16="http://schemas.microsoft.com/office/drawing/2014/main" id="{F57977B6-9042-68A5-B75B-70CBF597A4AD}"/>
                </a:ext>
              </a:extLst>
            </p:cNvPr>
            <p:cNvSpPr/>
            <p:nvPr/>
          </p:nvSpPr>
          <p:spPr>
            <a:xfrm>
              <a:off x="8836541" y="2309816"/>
              <a:ext cx="47917" cy="192744"/>
            </a:xfrm>
            <a:prstGeom prst="rect">
              <a:avLst/>
            </a:prstGeom>
            <a:solidFill>
              <a:srgbClr val="3772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53" name="Elipse 52">
            <a:extLst>
              <a:ext uri="{FF2B5EF4-FFF2-40B4-BE49-F238E27FC236}">
                <a16:creationId xmlns:a16="http://schemas.microsoft.com/office/drawing/2014/main" id="{6B50B630-B9C1-C39B-5952-0E1BD344A5DB}"/>
              </a:ext>
            </a:extLst>
          </p:cNvPr>
          <p:cNvSpPr/>
          <p:nvPr/>
        </p:nvSpPr>
        <p:spPr>
          <a:xfrm>
            <a:off x="751293" y="1660697"/>
            <a:ext cx="174451" cy="174451"/>
          </a:xfrm>
          <a:prstGeom prst="ellipse">
            <a:avLst/>
          </a:prstGeom>
          <a:solidFill>
            <a:srgbClr val="2571BC"/>
          </a:solidFill>
          <a:ln>
            <a:solidFill>
              <a:srgbClr val="F7F5F5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5" name="Imagen 54">
            <a:extLst>
              <a:ext uri="{FF2B5EF4-FFF2-40B4-BE49-F238E27FC236}">
                <a16:creationId xmlns:a16="http://schemas.microsoft.com/office/drawing/2014/main" id="{893EA391-BBF4-3110-1A26-17CA40D1524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60000"/>
          </a:blip>
          <a:stretch>
            <a:fillRect/>
          </a:stretch>
        </p:blipFill>
        <p:spPr>
          <a:xfrm rot="5400000">
            <a:off x="3267289" y="2748804"/>
            <a:ext cx="967322" cy="6370310"/>
          </a:xfrm>
          <a:prstGeom prst="rect">
            <a:avLst/>
          </a:prstGeom>
        </p:spPr>
      </p:pic>
      <p:sp>
        <p:nvSpPr>
          <p:cNvPr id="56" name="Google Shape;131;p14">
            <a:extLst>
              <a:ext uri="{FF2B5EF4-FFF2-40B4-BE49-F238E27FC236}">
                <a16:creationId xmlns:a16="http://schemas.microsoft.com/office/drawing/2014/main" id="{E50D049E-4F18-CCCD-8C2D-058D090167E6}"/>
              </a:ext>
            </a:extLst>
          </p:cNvPr>
          <p:cNvSpPr/>
          <p:nvPr/>
        </p:nvSpPr>
        <p:spPr>
          <a:xfrm>
            <a:off x="7288821" y="1498340"/>
            <a:ext cx="5723793" cy="5374520"/>
          </a:xfrm>
          <a:prstGeom prst="roundRect">
            <a:avLst>
              <a:gd name="adj" fmla="val 11248"/>
            </a:avLst>
          </a:prstGeom>
          <a:solidFill>
            <a:srgbClr val="F7F3F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s-ES_tradnl" dirty="0"/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id="{88AC75D0-B791-8639-C4B8-3C3968C0079C}"/>
              </a:ext>
            </a:extLst>
          </p:cNvPr>
          <p:cNvSpPr txBox="1"/>
          <p:nvPr/>
        </p:nvSpPr>
        <p:spPr>
          <a:xfrm>
            <a:off x="8653302" y="1953104"/>
            <a:ext cx="2961534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s-ES_tradnl" sz="2400" b="1" dirty="0">
                <a:solidFill>
                  <a:srgbClr val="2975C6"/>
                </a:solidFill>
                <a:latin typeface="Poppins" panose="00000500000000000000" pitchFamily="2" charset="0"/>
                <a:ea typeface="Verdana" panose="020B0604030504040204" pitchFamily="34" charset="0"/>
                <a:cs typeface="Poppins" panose="00000500000000000000" pitchFamily="2" charset="0"/>
              </a:rPr>
              <a:t>331</a:t>
            </a:r>
            <a:r>
              <a:rPr lang="es-ES_tradnl" sz="1400" dirty="0">
                <a:solidFill>
                  <a:srgbClr val="2571B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iniciativas diligenciadas por los sectores</a:t>
            </a:r>
          </a:p>
        </p:txBody>
      </p:sp>
      <p:sp>
        <p:nvSpPr>
          <p:cNvPr id="59" name="TextBox 32">
            <a:extLst>
              <a:ext uri="{FF2B5EF4-FFF2-40B4-BE49-F238E27FC236}">
                <a16:creationId xmlns:a16="http://schemas.microsoft.com/office/drawing/2014/main" id="{DE68B63C-0378-1DD8-7E8B-4E5D3A3660EA}"/>
              </a:ext>
            </a:extLst>
          </p:cNvPr>
          <p:cNvSpPr txBox="1"/>
          <p:nvPr/>
        </p:nvSpPr>
        <p:spPr>
          <a:xfrm>
            <a:off x="8279907" y="3405363"/>
            <a:ext cx="1774512" cy="1962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1275" b="1" i="0" u="none" strike="noStrike" kern="1200" cap="none" spc="0" normalizeH="0" baseline="0" noProof="0" dirty="0">
                <a:ln>
                  <a:noFill/>
                </a:ln>
                <a:solidFill>
                  <a:srgbClr val="005DA2"/>
                </a:solidFill>
                <a:effectLst/>
                <a:uLnTx/>
                <a:uFillTx/>
                <a:latin typeface="Poppins Medium" panose="00000600000000000000" pitchFamily="50" charset="0"/>
                <a:ea typeface="+mn-ea"/>
                <a:cs typeface="Poppins Medium" panose="00000600000000000000" pitchFamily="50" charset="0"/>
              </a:rPr>
              <a:t>Lo que se evidencia </a:t>
            </a:r>
            <a:endParaRPr kumimoji="0" lang="es-ES_tradnl" sz="1400" b="1" i="0" u="none" strike="noStrike" kern="1200" cap="none" spc="0" normalizeH="0" baseline="0" noProof="0" dirty="0">
              <a:ln>
                <a:noFill/>
              </a:ln>
              <a:solidFill>
                <a:srgbClr val="005DA2"/>
              </a:solidFill>
              <a:effectLst/>
              <a:uLnTx/>
              <a:uFillTx/>
              <a:latin typeface="Poppins" panose="00000500000000000000" pitchFamily="50" charset="0"/>
              <a:ea typeface="+mn-ea"/>
              <a:cs typeface="Poppins" panose="00000500000000000000" pitchFamily="50" charset="0"/>
            </a:endParaRPr>
          </a:p>
        </p:txBody>
      </p:sp>
      <p:grpSp>
        <p:nvGrpSpPr>
          <p:cNvPr id="60" name="Grupo 59">
            <a:extLst>
              <a:ext uri="{FF2B5EF4-FFF2-40B4-BE49-F238E27FC236}">
                <a16:creationId xmlns:a16="http://schemas.microsoft.com/office/drawing/2014/main" id="{AF6887B0-7C49-8E91-895E-207C70CDDFF8}"/>
              </a:ext>
            </a:extLst>
          </p:cNvPr>
          <p:cNvGrpSpPr/>
          <p:nvPr/>
        </p:nvGrpSpPr>
        <p:grpSpPr>
          <a:xfrm>
            <a:off x="9925462" y="3251315"/>
            <a:ext cx="72608" cy="484883"/>
            <a:chOff x="4806232" y="409998"/>
            <a:chExt cx="133637" cy="892442"/>
          </a:xfrm>
        </p:grpSpPr>
        <p:cxnSp>
          <p:nvCxnSpPr>
            <p:cNvPr id="61" name="Conector recto 60">
              <a:extLst>
                <a:ext uri="{FF2B5EF4-FFF2-40B4-BE49-F238E27FC236}">
                  <a16:creationId xmlns:a16="http://schemas.microsoft.com/office/drawing/2014/main" id="{0CAF8915-8458-F1BB-AF33-508D160AD3B8}"/>
                </a:ext>
              </a:extLst>
            </p:cNvPr>
            <p:cNvCxnSpPr>
              <a:cxnSpLocks/>
            </p:cNvCxnSpPr>
            <p:nvPr/>
          </p:nvCxnSpPr>
          <p:spPr>
            <a:xfrm>
              <a:off x="4811448" y="409998"/>
              <a:ext cx="0" cy="892442"/>
            </a:xfrm>
            <a:prstGeom prst="line">
              <a:avLst/>
            </a:prstGeom>
            <a:ln>
              <a:solidFill>
                <a:srgbClr val="3772DB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Triángulo isósceles 171">
              <a:extLst>
                <a:ext uri="{FF2B5EF4-FFF2-40B4-BE49-F238E27FC236}">
                  <a16:creationId xmlns:a16="http://schemas.microsoft.com/office/drawing/2014/main" id="{2DEE4510-5565-4E97-23E5-49D288FD46FD}"/>
                </a:ext>
              </a:extLst>
            </p:cNvPr>
            <p:cNvSpPr/>
            <p:nvPr/>
          </p:nvSpPr>
          <p:spPr>
            <a:xfrm rot="5400000">
              <a:off x="4729447" y="789400"/>
              <a:ext cx="287207" cy="133637"/>
            </a:xfrm>
            <a:prstGeom prst="triangle">
              <a:avLst/>
            </a:prstGeom>
            <a:solidFill>
              <a:srgbClr val="3772D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cxnSp>
        <p:nvCxnSpPr>
          <p:cNvPr id="63" name="Conector recto 62">
            <a:extLst>
              <a:ext uri="{FF2B5EF4-FFF2-40B4-BE49-F238E27FC236}">
                <a16:creationId xmlns:a16="http://schemas.microsoft.com/office/drawing/2014/main" id="{99E967F5-E036-2762-EF98-847E0BBBAE77}"/>
              </a:ext>
            </a:extLst>
          </p:cNvPr>
          <p:cNvCxnSpPr>
            <a:cxnSpLocks/>
          </p:cNvCxnSpPr>
          <p:nvPr/>
        </p:nvCxnSpPr>
        <p:spPr>
          <a:xfrm flipH="1">
            <a:off x="7503036" y="3171064"/>
            <a:ext cx="4039031" cy="0"/>
          </a:xfrm>
          <a:prstGeom prst="line">
            <a:avLst/>
          </a:prstGeom>
          <a:ln>
            <a:solidFill>
              <a:srgbClr val="3772DB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Elipse 63">
            <a:extLst>
              <a:ext uri="{FF2B5EF4-FFF2-40B4-BE49-F238E27FC236}">
                <a16:creationId xmlns:a16="http://schemas.microsoft.com/office/drawing/2014/main" id="{86820958-7B23-9209-E382-9C1466CBADC8}"/>
              </a:ext>
            </a:extLst>
          </p:cNvPr>
          <p:cNvSpPr/>
          <p:nvPr/>
        </p:nvSpPr>
        <p:spPr>
          <a:xfrm>
            <a:off x="8422635" y="2056438"/>
            <a:ext cx="174451" cy="174451"/>
          </a:xfrm>
          <a:prstGeom prst="ellipse">
            <a:avLst/>
          </a:prstGeom>
          <a:solidFill>
            <a:srgbClr val="2571BC"/>
          </a:solidFill>
          <a:ln>
            <a:solidFill>
              <a:srgbClr val="F7F5F5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7" name="CuadroTexto 66">
            <a:extLst>
              <a:ext uri="{FF2B5EF4-FFF2-40B4-BE49-F238E27FC236}">
                <a16:creationId xmlns:a16="http://schemas.microsoft.com/office/drawing/2014/main" id="{1062A5E0-8496-5AC6-0F28-F7FDB444E5DF}"/>
              </a:ext>
            </a:extLst>
          </p:cNvPr>
          <p:cNvSpPr txBox="1"/>
          <p:nvPr/>
        </p:nvSpPr>
        <p:spPr>
          <a:xfrm>
            <a:off x="8074201" y="4581428"/>
            <a:ext cx="3528642" cy="4828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495"/>
              </a:lnSpc>
            </a:pPr>
            <a:r>
              <a:rPr lang="es-ES_tradnl" sz="1400" dirty="0">
                <a:solidFill>
                  <a:srgbClr val="3A3A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262 podría requerir artículo en el proyecto de ley de PND.</a:t>
            </a:r>
          </a:p>
        </p:txBody>
      </p:sp>
      <p:sp>
        <p:nvSpPr>
          <p:cNvPr id="68" name="Elipse 67">
            <a:extLst>
              <a:ext uri="{FF2B5EF4-FFF2-40B4-BE49-F238E27FC236}">
                <a16:creationId xmlns:a16="http://schemas.microsoft.com/office/drawing/2014/main" id="{339F3A65-8028-C3B0-3239-8FE3F1B41C3B}"/>
              </a:ext>
            </a:extLst>
          </p:cNvPr>
          <p:cNvSpPr/>
          <p:nvPr/>
        </p:nvSpPr>
        <p:spPr>
          <a:xfrm>
            <a:off x="7823200" y="4029769"/>
            <a:ext cx="177800" cy="177800"/>
          </a:xfrm>
          <a:prstGeom prst="ellipse">
            <a:avLst/>
          </a:prstGeom>
          <a:solidFill>
            <a:srgbClr val="2571BC"/>
          </a:solidFill>
          <a:ln>
            <a:solidFill>
              <a:srgbClr val="F7F5F5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</a:p>
        </p:txBody>
      </p:sp>
      <p:sp>
        <p:nvSpPr>
          <p:cNvPr id="69" name="CuadroTexto 68">
            <a:extLst>
              <a:ext uri="{FF2B5EF4-FFF2-40B4-BE49-F238E27FC236}">
                <a16:creationId xmlns:a16="http://schemas.microsoft.com/office/drawing/2014/main" id="{CB5B46E3-6A6D-590C-C8EC-7A3A77D1D577}"/>
              </a:ext>
            </a:extLst>
          </p:cNvPr>
          <p:cNvSpPr txBox="1"/>
          <p:nvPr/>
        </p:nvSpPr>
        <p:spPr>
          <a:xfrm>
            <a:off x="8024551" y="3835869"/>
            <a:ext cx="3528642" cy="6751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495"/>
              </a:lnSpc>
            </a:pPr>
            <a:r>
              <a:rPr lang="es-ES_tradnl" sz="1400" dirty="0">
                <a:solidFill>
                  <a:srgbClr val="3A3A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289 registran corresponsables, lo que confirma el carácter intersectorial del ejercicio.</a:t>
            </a:r>
          </a:p>
        </p:txBody>
      </p:sp>
      <p:sp>
        <p:nvSpPr>
          <p:cNvPr id="70" name="Elipse 69">
            <a:extLst>
              <a:ext uri="{FF2B5EF4-FFF2-40B4-BE49-F238E27FC236}">
                <a16:creationId xmlns:a16="http://schemas.microsoft.com/office/drawing/2014/main" id="{6C20B692-B90C-9D3D-ACBE-732EBA927A4D}"/>
              </a:ext>
            </a:extLst>
          </p:cNvPr>
          <p:cNvSpPr/>
          <p:nvPr/>
        </p:nvSpPr>
        <p:spPr>
          <a:xfrm>
            <a:off x="7823200" y="4726665"/>
            <a:ext cx="177800" cy="177800"/>
          </a:xfrm>
          <a:prstGeom prst="ellipse">
            <a:avLst/>
          </a:prstGeom>
          <a:solidFill>
            <a:srgbClr val="2571BC"/>
          </a:solidFill>
          <a:ln>
            <a:solidFill>
              <a:srgbClr val="F7F5F5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</a:p>
        </p:txBody>
      </p:sp>
      <p:pic>
        <p:nvPicPr>
          <p:cNvPr id="73" name="Gráfico 72">
            <a:extLst>
              <a:ext uri="{FF2B5EF4-FFF2-40B4-BE49-F238E27FC236}">
                <a16:creationId xmlns:a16="http://schemas.microsoft.com/office/drawing/2014/main" id="{9DFA2FB6-FB8A-F2E9-3C8C-47C06A12995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92446" y="2112385"/>
            <a:ext cx="464211" cy="408185"/>
          </a:xfrm>
          <a:prstGeom prst="rect">
            <a:avLst/>
          </a:prstGeom>
        </p:spPr>
      </p:pic>
      <p:sp>
        <p:nvSpPr>
          <p:cNvPr id="74" name="Text 92">
            <a:extLst>
              <a:ext uri="{FF2B5EF4-FFF2-40B4-BE49-F238E27FC236}">
                <a16:creationId xmlns:a16="http://schemas.microsoft.com/office/drawing/2014/main" id="{33080B3B-75CA-F019-000D-649478E45E01}"/>
              </a:ext>
            </a:extLst>
          </p:cNvPr>
          <p:cNvSpPr/>
          <p:nvPr/>
        </p:nvSpPr>
        <p:spPr>
          <a:xfrm>
            <a:off x="198095" y="6653649"/>
            <a:ext cx="4578350" cy="1853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260"/>
              </a:lnSpc>
              <a:buNone/>
            </a:pPr>
            <a:r>
              <a:rPr lang="es-ES_tradnl" sz="900" dirty="0">
                <a:solidFill>
                  <a:srgbClr val="7A809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Fuente: DNP</a:t>
            </a:r>
            <a:endParaRPr lang="es-ES_tradnl" sz="900" dirty="0"/>
          </a:p>
        </p:txBody>
      </p:sp>
      <p:sp>
        <p:nvSpPr>
          <p:cNvPr id="300" name="Resto 1"/>
          <p:cNvSpPr/>
          <p:nvPr/>
        </p:nvSpPr>
        <p:spPr>
          <a:xfrm>
            <a:off x="6405719" y="2527866"/>
            <a:ext cx="480221" cy="387350"/>
          </a:xfrm>
          <a:prstGeom prst="rect">
            <a:avLst/>
          </a:prstGeom>
          <a:solidFill>
            <a:srgbClr val="E4E7EB"/>
          </a:solidFill>
          <a:ln/>
        </p:spPr>
        <p:txBody>
          <a:bodyPr/>
          <a:lstStyle/>
          <a:p>
            <a:endParaRPr lang="es-ES_tradnl" dirty="0"/>
          </a:p>
        </p:txBody>
      </p:sp>
      <p:sp>
        <p:nvSpPr>
          <p:cNvPr id="301" name="ValorResto 1"/>
          <p:cNvSpPr/>
          <p:nvPr/>
        </p:nvSpPr>
        <p:spPr>
          <a:xfrm>
            <a:off x="6405719" y="2645341"/>
            <a:ext cx="480221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000"/>
              </a:lnSpc>
              <a:buNone/>
            </a:pPr>
            <a:r>
              <a:rPr lang="es-ES_tradnl" sz="1200" b="1" dirty="0">
                <a:solidFill>
                  <a:srgbClr val="3A3A3A"/>
                </a:solidFill>
                <a:latin typeface="Poppins" pitchFamily="34" charset="0"/>
                <a:cs typeface="Poppins" pitchFamily="34" charset="-120"/>
              </a:rPr>
              <a:t>42</a:t>
            </a:r>
          </a:p>
        </p:txBody>
      </p:sp>
      <p:sp>
        <p:nvSpPr>
          <p:cNvPr id="302" name="Resto 2"/>
          <p:cNvSpPr/>
          <p:nvPr/>
        </p:nvSpPr>
        <p:spPr>
          <a:xfrm>
            <a:off x="6097005" y="3457938"/>
            <a:ext cx="788935" cy="387350"/>
          </a:xfrm>
          <a:prstGeom prst="rect">
            <a:avLst/>
          </a:prstGeom>
          <a:solidFill>
            <a:srgbClr val="E4E7EB"/>
          </a:solidFill>
          <a:ln/>
        </p:spPr>
        <p:txBody>
          <a:bodyPr/>
          <a:lstStyle/>
          <a:p>
            <a:endParaRPr lang="es-ES_tradnl" dirty="0"/>
          </a:p>
        </p:txBody>
      </p:sp>
      <p:sp>
        <p:nvSpPr>
          <p:cNvPr id="303" name="ValorResto 2"/>
          <p:cNvSpPr/>
          <p:nvPr/>
        </p:nvSpPr>
        <p:spPr>
          <a:xfrm>
            <a:off x="6097005" y="3585141"/>
            <a:ext cx="78893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000"/>
              </a:lnSpc>
              <a:buNone/>
            </a:pPr>
            <a:r>
              <a:rPr lang="es-ES_tradnl" sz="1200" b="1" dirty="0">
                <a:solidFill>
                  <a:srgbClr val="3A3A3A"/>
                </a:solidFill>
                <a:latin typeface="Poppins" pitchFamily="34" charset="0"/>
                <a:cs typeface="Poppins" pitchFamily="34" charset="-120"/>
              </a:rPr>
              <a:t>69</a:t>
            </a:r>
          </a:p>
        </p:txBody>
      </p:sp>
      <p:sp>
        <p:nvSpPr>
          <p:cNvPr id="304" name="Resto 3"/>
          <p:cNvSpPr/>
          <p:nvPr/>
        </p:nvSpPr>
        <p:spPr>
          <a:xfrm>
            <a:off x="5811159" y="4397738"/>
            <a:ext cx="1074781" cy="387350"/>
          </a:xfrm>
          <a:prstGeom prst="rect">
            <a:avLst/>
          </a:prstGeom>
          <a:solidFill>
            <a:srgbClr val="E4E7EB"/>
          </a:solidFill>
          <a:ln/>
        </p:spPr>
        <p:txBody>
          <a:bodyPr/>
          <a:lstStyle/>
          <a:p>
            <a:endParaRPr lang="es-ES_tradnl" dirty="0"/>
          </a:p>
        </p:txBody>
      </p:sp>
      <p:sp>
        <p:nvSpPr>
          <p:cNvPr id="305" name="ValorResto 3"/>
          <p:cNvSpPr/>
          <p:nvPr/>
        </p:nvSpPr>
        <p:spPr>
          <a:xfrm>
            <a:off x="5811159" y="4524941"/>
            <a:ext cx="1074781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000"/>
              </a:lnSpc>
              <a:buNone/>
            </a:pPr>
            <a:r>
              <a:rPr lang="es-ES_tradnl" sz="1200" b="1" dirty="0">
                <a:solidFill>
                  <a:srgbClr val="3A3A3A"/>
                </a:solidFill>
                <a:latin typeface="Poppins" pitchFamily="34" charset="0"/>
                <a:cs typeface="Poppins" pitchFamily="34" charset="-120"/>
              </a:rPr>
              <a:t>94</a:t>
            </a:r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9D39A1D5-1268-947D-0AC4-E0672591D1BB}"/>
              </a:ext>
            </a:extLst>
          </p:cNvPr>
          <p:cNvSpPr/>
          <p:nvPr/>
        </p:nvSpPr>
        <p:spPr>
          <a:xfrm>
            <a:off x="7834921" y="5404627"/>
            <a:ext cx="177800" cy="177800"/>
          </a:xfrm>
          <a:prstGeom prst="ellipse">
            <a:avLst/>
          </a:prstGeom>
          <a:solidFill>
            <a:srgbClr val="2571BC"/>
          </a:solidFill>
          <a:ln>
            <a:solidFill>
              <a:srgbClr val="F7F5F5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34C55C8-2647-251C-6E7A-020B369FDD2A}"/>
              </a:ext>
            </a:extLst>
          </p:cNvPr>
          <p:cNvSpPr txBox="1"/>
          <p:nvPr/>
        </p:nvSpPr>
        <p:spPr>
          <a:xfrm>
            <a:off x="8074201" y="5281583"/>
            <a:ext cx="3528642" cy="4828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495"/>
              </a:lnSpc>
            </a:pPr>
            <a:r>
              <a:rPr lang="es-ES_tradnl" sz="1400" dirty="0">
                <a:solidFill>
                  <a:srgbClr val="3A3A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237 inciativas podrían requerir entrar al PPI.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E128D04-0256-78C5-4643-283BB3238264}"/>
              </a:ext>
            </a:extLst>
          </p:cNvPr>
          <p:cNvSpPr txBox="1"/>
          <p:nvPr/>
        </p:nvSpPr>
        <p:spPr>
          <a:xfrm>
            <a:off x="996090" y="6572326"/>
            <a:ext cx="57237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200" b="1" dirty="0">
                <a:latin typeface="Poppins" pitchFamily="2" charset="77"/>
                <a:cs typeface="Poppins" pitchFamily="2" charset="77"/>
              </a:rPr>
              <a:t>Nota: </a:t>
            </a:r>
            <a:r>
              <a:rPr lang="es-ES_tradnl" sz="1200" dirty="0">
                <a:latin typeface="Poppins" pitchFamily="2" charset="77"/>
                <a:cs typeface="Poppins" pitchFamily="2" charset="77"/>
              </a:rPr>
              <a:t>Información  preliminar sujeta a validación y ajustes. </a:t>
            </a: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1D25A773-4637-7752-E6BF-C3B93A58A81A}"/>
              </a:ext>
            </a:extLst>
          </p:cNvPr>
          <p:cNvGrpSpPr/>
          <p:nvPr/>
        </p:nvGrpSpPr>
        <p:grpSpPr>
          <a:xfrm>
            <a:off x="5182417" y="5291840"/>
            <a:ext cx="1562182" cy="565368"/>
            <a:chOff x="4672051" y="5610821"/>
            <a:chExt cx="1562182" cy="565368"/>
          </a:xfrm>
        </p:grpSpPr>
        <p:sp>
          <p:nvSpPr>
            <p:cNvPr id="5" name="Shape 8">
              <a:extLst>
                <a:ext uri="{FF2B5EF4-FFF2-40B4-BE49-F238E27FC236}">
                  <a16:creationId xmlns:a16="http://schemas.microsoft.com/office/drawing/2014/main" id="{C5ADB2DD-5B88-A38C-986E-ABE301A1426B}"/>
                </a:ext>
              </a:extLst>
            </p:cNvPr>
            <p:cNvSpPr/>
            <p:nvPr/>
          </p:nvSpPr>
          <p:spPr>
            <a:xfrm>
              <a:off x="5768162" y="5610821"/>
              <a:ext cx="460810" cy="239295"/>
            </a:xfrm>
            <a:prstGeom prst="rect">
              <a:avLst/>
            </a:prstGeom>
            <a:solidFill>
              <a:srgbClr val="2D2E5A"/>
            </a:solidFill>
            <a:ln/>
          </p:spPr>
          <p:txBody>
            <a:bodyPr/>
            <a:lstStyle/>
            <a:p>
              <a:endParaRPr lang="es-ES_tradnl" sz="2000" dirty="0"/>
            </a:p>
          </p:txBody>
        </p:sp>
        <p:sp>
          <p:nvSpPr>
            <p:cNvPr id="6" name="Resto 1">
              <a:extLst>
                <a:ext uri="{FF2B5EF4-FFF2-40B4-BE49-F238E27FC236}">
                  <a16:creationId xmlns:a16="http://schemas.microsoft.com/office/drawing/2014/main" id="{4FDB41E1-6714-6DA8-14C4-46674646D39C}"/>
                </a:ext>
              </a:extLst>
            </p:cNvPr>
            <p:cNvSpPr/>
            <p:nvPr/>
          </p:nvSpPr>
          <p:spPr>
            <a:xfrm>
              <a:off x="5773437" y="5922893"/>
              <a:ext cx="460796" cy="253296"/>
            </a:xfrm>
            <a:prstGeom prst="rect">
              <a:avLst/>
            </a:prstGeom>
            <a:solidFill>
              <a:srgbClr val="E4E7EB"/>
            </a:solidFill>
            <a:ln/>
          </p:spPr>
          <p:txBody>
            <a:bodyPr/>
            <a:lstStyle/>
            <a:p>
              <a:endParaRPr lang="es-ES_tradnl" dirty="0"/>
            </a:p>
          </p:txBody>
        </p:sp>
        <p:sp>
          <p:nvSpPr>
            <p:cNvPr id="7" name="ValorResto 3">
              <a:extLst>
                <a:ext uri="{FF2B5EF4-FFF2-40B4-BE49-F238E27FC236}">
                  <a16:creationId xmlns:a16="http://schemas.microsoft.com/office/drawing/2014/main" id="{0C6A7BAA-431F-671D-21A2-E8D1BA67376C}"/>
                </a:ext>
              </a:extLst>
            </p:cNvPr>
            <p:cNvSpPr/>
            <p:nvPr/>
          </p:nvSpPr>
          <p:spPr>
            <a:xfrm>
              <a:off x="4672051" y="5996398"/>
              <a:ext cx="1168400" cy="1524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rmAutofit/>
            </a:bodyPr>
            <a:lstStyle/>
            <a:p>
              <a:pPr marL="0" indent="0" algn="ctr">
                <a:lnSpc>
                  <a:spcPts val="1000"/>
                </a:lnSpc>
                <a:buNone/>
              </a:pPr>
              <a:r>
                <a:rPr lang="es-ES_tradnl" sz="1200" dirty="0">
                  <a:solidFill>
                    <a:srgbClr val="3A3A3A"/>
                  </a:solidFill>
                  <a:latin typeface="Poppins" pitchFamily="34" charset="0"/>
                  <a:cs typeface="Poppins" pitchFamily="34" charset="-120"/>
                </a:rPr>
                <a:t>No requiere</a:t>
              </a:r>
            </a:p>
          </p:txBody>
        </p:sp>
      </p:grpSp>
      <p:sp>
        <p:nvSpPr>
          <p:cNvPr id="10" name="ValorResto 3">
            <a:extLst>
              <a:ext uri="{FF2B5EF4-FFF2-40B4-BE49-F238E27FC236}">
                <a16:creationId xmlns:a16="http://schemas.microsoft.com/office/drawing/2014/main" id="{17E51B98-7AAA-3DBC-5E23-1FA86BC50F8E}"/>
              </a:ext>
            </a:extLst>
          </p:cNvPr>
          <p:cNvSpPr/>
          <p:nvPr/>
        </p:nvSpPr>
        <p:spPr>
          <a:xfrm>
            <a:off x="5182417" y="5362481"/>
            <a:ext cx="11684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000"/>
              </a:lnSpc>
              <a:buNone/>
            </a:pPr>
            <a:r>
              <a:rPr lang="es-ES_tradnl" sz="1200" dirty="0">
                <a:solidFill>
                  <a:srgbClr val="3A3A3A"/>
                </a:solidFill>
                <a:latin typeface="Poppins" pitchFamily="34" charset="0"/>
                <a:cs typeface="Poppins" pitchFamily="34" charset="-120"/>
              </a:rPr>
              <a:t>Si requiere</a:t>
            </a:r>
          </a:p>
        </p:txBody>
      </p:sp>
    </p:spTree>
    <p:extLst>
      <p:ext uri="{BB962C8B-B14F-4D97-AF65-F5344CB8AC3E}">
        <p14:creationId xmlns:p14="http://schemas.microsoft.com/office/powerpoint/2010/main" val="36462055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Imagen 40">
            <a:extLst>
              <a:ext uri="{FF2B5EF4-FFF2-40B4-BE49-F238E27FC236}">
                <a16:creationId xmlns:a16="http://schemas.microsoft.com/office/drawing/2014/main" id="{D0876E28-B50A-0A45-B1D1-7AFC64AF902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5809"/>
          <a:stretch>
            <a:fillRect/>
          </a:stretch>
        </p:blipFill>
        <p:spPr>
          <a:xfrm>
            <a:off x="0" y="5073339"/>
            <a:ext cx="12192000" cy="1784661"/>
          </a:xfrm>
          <a:prstGeom prst="rect">
            <a:avLst/>
          </a:prstGeom>
        </p:spPr>
      </p:pic>
      <p:pic>
        <p:nvPicPr>
          <p:cNvPr id="78" name="Imagen 77">
            <a:extLst>
              <a:ext uri="{FF2B5EF4-FFF2-40B4-BE49-F238E27FC236}">
                <a16:creationId xmlns:a16="http://schemas.microsoft.com/office/drawing/2014/main" id="{9B7FF523-E2B8-C749-86A4-48BED15B98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7747311" y="3625595"/>
            <a:ext cx="967322" cy="5696457"/>
          </a:xfrm>
          <a:prstGeom prst="rect">
            <a:avLst/>
          </a:prstGeom>
        </p:spPr>
      </p:pic>
      <p:sp>
        <p:nvSpPr>
          <p:cNvPr id="22" name="Text 18"/>
          <p:cNvSpPr/>
          <p:nvPr/>
        </p:nvSpPr>
        <p:spPr>
          <a:xfrm>
            <a:off x="8704664" y="1812541"/>
            <a:ext cx="2903982" cy="3853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18"/>
              </a:lnSpc>
              <a:buNone/>
            </a:pPr>
            <a:r>
              <a:rPr lang="es-ES_tradnl" sz="1200" dirty="0">
                <a:solidFill>
                  <a:srgbClr val="3A3A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Mesas técnicas sectoriales y multisectoriales</a:t>
            </a:r>
            <a:endParaRPr lang="es-ES_tradnl" sz="1200" dirty="0"/>
          </a:p>
        </p:txBody>
      </p:sp>
      <p:sp>
        <p:nvSpPr>
          <p:cNvPr id="26" name="Text 22"/>
          <p:cNvSpPr/>
          <p:nvPr/>
        </p:nvSpPr>
        <p:spPr>
          <a:xfrm>
            <a:off x="8704664" y="2527178"/>
            <a:ext cx="2903982" cy="3853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18"/>
              </a:lnSpc>
              <a:buNone/>
            </a:pPr>
            <a:r>
              <a:rPr lang="es-ES_tradnl" sz="1200" dirty="0">
                <a:solidFill>
                  <a:srgbClr val="3A3A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12 mesas regionales con los grupos de valor y la ciudadanía. </a:t>
            </a:r>
            <a:endParaRPr lang="es-ES_tradnl" sz="1200" dirty="0"/>
          </a:p>
        </p:txBody>
      </p:sp>
      <p:sp>
        <p:nvSpPr>
          <p:cNvPr id="30" name="Text 26"/>
          <p:cNvSpPr/>
          <p:nvPr/>
        </p:nvSpPr>
        <p:spPr>
          <a:xfrm>
            <a:off x="8704664" y="3347525"/>
            <a:ext cx="2903982" cy="3853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18"/>
              </a:lnSpc>
              <a:buNone/>
            </a:pPr>
            <a:r>
              <a:rPr lang="es-ES_tradnl" sz="1200" dirty="0">
                <a:solidFill>
                  <a:srgbClr val="3A3A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Primer borrador de las bases para revisión del Presidente</a:t>
            </a:r>
            <a:endParaRPr lang="es-ES_tradnl" sz="1200" dirty="0"/>
          </a:p>
        </p:txBody>
      </p:sp>
      <p:sp>
        <p:nvSpPr>
          <p:cNvPr id="34" name="Text 30"/>
          <p:cNvSpPr/>
          <p:nvPr/>
        </p:nvSpPr>
        <p:spPr>
          <a:xfrm>
            <a:off x="5626100" y="5934196"/>
            <a:ext cx="5588000" cy="220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ts val="1540"/>
              </a:lnSpc>
              <a:buNone/>
            </a:pPr>
            <a:r>
              <a:rPr lang="es-ES_tradnl" sz="1400" b="1" dirty="0">
                <a:solidFill>
                  <a:schemeClr val="bg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Este primer grupo de iniciativas integrará las bases del Plan Nacional de Desarrollo.</a:t>
            </a: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D70AA5BA-7595-B44B-B614-636E4694DCB7}"/>
              </a:ext>
            </a:extLst>
          </p:cNvPr>
          <p:cNvSpPr txBox="1"/>
          <p:nvPr/>
        </p:nvSpPr>
        <p:spPr>
          <a:xfrm>
            <a:off x="638080" y="516069"/>
            <a:ext cx="5343129" cy="4116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2200"/>
              </a:lnSpc>
            </a:pPr>
            <a:r>
              <a:rPr lang="es-ES_tradnl" sz="2800" b="1" dirty="0">
                <a:solidFill>
                  <a:srgbClr val="2D2E5A"/>
                </a:solidFill>
                <a:latin typeface="Poppins Medium" pitchFamily="2" charset="77"/>
                <a:ea typeface="Poppins" pitchFamily="34" charset="-122"/>
                <a:cs typeface="Poppins Medium" pitchFamily="2" charset="77"/>
              </a:rPr>
              <a:t>Mensajes y próximos pasos</a:t>
            </a:r>
            <a:endParaRPr lang="es-ES_tradnl" sz="2800" b="1" dirty="0">
              <a:latin typeface="Poppins Medium" pitchFamily="2" charset="77"/>
              <a:cs typeface="Poppins Medium" pitchFamily="2" charset="77"/>
            </a:endParaRPr>
          </a:p>
        </p:txBody>
      </p:sp>
      <p:pic>
        <p:nvPicPr>
          <p:cNvPr id="38" name="Imagen 37">
            <a:extLst>
              <a:ext uri="{FF2B5EF4-FFF2-40B4-BE49-F238E27FC236}">
                <a16:creationId xmlns:a16="http://schemas.microsoft.com/office/drawing/2014/main" id="{1EAEE267-B5BB-7D4E-8451-8CCE666E5D2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5702" t="16637" r="36606" b="15791"/>
          <a:stretch>
            <a:fillRect/>
          </a:stretch>
        </p:blipFill>
        <p:spPr>
          <a:xfrm>
            <a:off x="11289991" y="436553"/>
            <a:ext cx="500147" cy="686477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A788308E-69B3-7F44-8941-E296B5BCAC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8862" y="980334"/>
            <a:ext cx="1201108" cy="142688"/>
          </a:xfrm>
          <a:prstGeom prst="rect">
            <a:avLst/>
          </a:prstGeom>
        </p:spPr>
      </p:pic>
      <p:sp>
        <p:nvSpPr>
          <p:cNvPr id="40" name="Text 3">
            <a:extLst>
              <a:ext uri="{FF2B5EF4-FFF2-40B4-BE49-F238E27FC236}">
                <a16:creationId xmlns:a16="http://schemas.microsoft.com/office/drawing/2014/main" id="{0BF11BAC-9607-2446-9DBE-10993F31A9F3}"/>
              </a:ext>
            </a:extLst>
          </p:cNvPr>
          <p:cNvSpPr/>
          <p:nvPr/>
        </p:nvSpPr>
        <p:spPr>
          <a:xfrm>
            <a:off x="188872" y="97112"/>
            <a:ext cx="5886450" cy="220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s-ES_tradnl" sz="1100" b="1" dirty="0">
                <a:solidFill>
                  <a:schemeClr val="accent1">
                    <a:lumMod val="75000"/>
                  </a:schemeClr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Bases</a:t>
            </a:r>
            <a:r>
              <a:rPr lang="es-ES_tradnl" sz="1100" dirty="0">
                <a:solidFill>
                  <a:srgbClr val="7A809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– iniciativas sectoriales</a:t>
            </a:r>
            <a:endParaRPr lang="es-ES_tradnl" sz="1100" dirty="0"/>
          </a:p>
        </p:txBody>
      </p:sp>
      <p:pic>
        <p:nvPicPr>
          <p:cNvPr id="42" name="Image 0" descr="preencoded.png">
            <a:extLst>
              <a:ext uri="{FF2B5EF4-FFF2-40B4-BE49-F238E27FC236}">
                <a16:creationId xmlns:a16="http://schemas.microsoft.com/office/drawing/2014/main" id="{20DB0E1E-7426-CE48-A0FB-CAEFC2A6D631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5815" b="25953"/>
          <a:stretch/>
        </p:blipFill>
        <p:spPr>
          <a:xfrm>
            <a:off x="7834" y="5470072"/>
            <a:ext cx="5027330" cy="1387928"/>
          </a:xfrm>
          <a:prstGeom prst="rect">
            <a:avLst/>
          </a:prstGeom>
        </p:spPr>
      </p:pic>
      <p:sp>
        <p:nvSpPr>
          <p:cNvPr id="43" name="Elipse 42">
            <a:extLst>
              <a:ext uri="{FF2B5EF4-FFF2-40B4-BE49-F238E27FC236}">
                <a16:creationId xmlns:a16="http://schemas.microsoft.com/office/drawing/2014/main" id="{C5382F50-B54D-794D-A1A2-377064E76897}"/>
              </a:ext>
            </a:extLst>
          </p:cNvPr>
          <p:cNvSpPr/>
          <p:nvPr/>
        </p:nvSpPr>
        <p:spPr>
          <a:xfrm>
            <a:off x="5473700" y="5969000"/>
            <a:ext cx="99302" cy="99302"/>
          </a:xfrm>
          <a:prstGeom prst="ellipse">
            <a:avLst/>
          </a:prstGeom>
          <a:solidFill>
            <a:srgbClr val="2770BD"/>
          </a:solidFill>
          <a:ln>
            <a:solidFill>
              <a:srgbClr val="F7F5F5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E892BCCF-A6A8-9A42-A110-CCB0B3383438}"/>
              </a:ext>
            </a:extLst>
          </p:cNvPr>
          <p:cNvSpPr txBox="1"/>
          <p:nvPr/>
        </p:nvSpPr>
        <p:spPr>
          <a:xfrm>
            <a:off x="969399" y="1419491"/>
            <a:ext cx="4599811" cy="9028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560"/>
              </a:lnSpc>
            </a:pPr>
            <a:r>
              <a:rPr lang="es-ES_tradnl" sz="1400" b="1" dirty="0">
                <a:solidFill>
                  <a:srgbClr val="2D2E5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Hoja de ruta </a:t>
            </a:r>
          </a:p>
          <a:p>
            <a:pPr>
              <a:lnSpc>
                <a:spcPts val="1560"/>
              </a:lnSpc>
            </a:pPr>
            <a:r>
              <a:rPr lang="es-ES_tradnl" sz="1200" dirty="0">
                <a:solidFill>
                  <a:srgbClr val="3A3A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Los 24 sectores administrativos remitieron sus iniciativas. El insumo para construir las bases del Plan ya está sobre la mesa. Es requerida la concertación intersectorial. </a:t>
            </a:r>
            <a:endParaRPr lang="es-ES_tradnl" sz="1200" dirty="0"/>
          </a:p>
        </p:txBody>
      </p:sp>
      <p:sp>
        <p:nvSpPr>
          <p:cNvPr id="46" name="Elipse 45">
            <a:extLst>
              <a:ext uri="{FF2B5EF4-FFF2-40B4-BE49-F238E27FC236}">
                <a16:creationId xmlns:a16="http://schemas.microsoft.com/office/drawing/2014/main" id="{B2B01B55-573D-1B4D-924D-74FEAD0C3FB5}"/>
              </a:ext>
            </a:extLst>
          </p:cNvPr>
          <p:cNvSpPr/>
          <p:nvPr/>
        </p:nvSpPr>
        <p:spPr>
          <a:xfrm>
            <a:off x="754743" y="1491343"/>
            <a:ext cx="174451" cy="174451"/>
          </a:xfrm>
          <a:prstGeom prst="ellipse">
            <a:avLst/>
          </a:prstGeom>
          <a:solidFill>
            <a:srgbClr val="2571BC"/>
          </a:solidFill>
          <a:ln>
            <a:solidFill>
              <a:srgbClr val="F7F5F5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7" name="Elipse 46">
            <a:extLst>
              <a:ext uri="{FF2B5EF4-FFF2-40B4-BE49-F238E27FC236}">
                <a16:creationId xmlns:a16="http://schemas.microsoft.com/office/drawing/2014/main" id="{F12A66B8-B334-474B-BFA5-E9F38A8A4BB1}"/>
              </a:ext>
            </a:extLst>
          </p:cNvPr>
          <p:cNvSpPr/>
          <p:nvPr/>
        </p:nvSpPr>
        <p:spPr>
          <a:xfrm>
            <a:off x="754743" y="2778729"/>
            <a:ext cx="174451" cy="174451"/>
          </a:xfrm>
          <a:prstGeom prst="ellipse">
            <a:avLst/>
          </a:prstGeom>
          <a:solidFill>
            <a:srgbClr val="2571BC"/>
          </a:solidFill>
          <a:ln>
            <a:solidFill>
              <a:srgbClr val="F7F5F5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9" name="CuadroTexto 48">
            <a:extLst>
              <a:ext uri="{FF2B5EF4-FFF2-40B4-BE49-F238E27FC236}">
                <a16:creationId xmlns:a16="http://schemas.microsoft.com/office/drawing/2014/main" id="{0669FD83-21F9-414A-8654-3355B4DA6A0D}"/>
              </a:ext>
            </a:extLst>
          </p:cNvPr>
          <p:cNvSpPr txBox="1"/>
          <p:nvPr/>
        </p:nvSpPr>
        <p:spPr>
          <a:xfrm>
            <a:off x="969399" y="2718008"/>
            <a:ext cx="4599811" cy="9079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560"/>
              </a:lnSpc>
            </a:pPr>
            <a:r>
              <a:rPr lang="es-ES_tradnl" sz="1400" b="1" dirty="0">
                <a:solidFill>
                  <a:srgbClr val="2D2E5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Proceso de viabilidad </a:t>
            </a:r>
            <a:endParaRPr lang="es-ES_tradnl" sz="1400" b="1" dirty="0"/>
          </a:p>
          <a:p>
            <a:pPr>
              <a:lnSpc>
                <a:spcPts val="1595"/>
              </a:lnSpc>
            </a:pPr>
            <a:r>
              <a:rPr lang="es-ES_tradnl" sz="1200" dirty="0">
                <a:solidFill>
                  <a:srgbClr val="3A3A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El DNP analiza la viabilidad de cada propuesta con criterios programáticos, presupuestales técnicos y jurídicos.</a:t>
            </a:r>
          </a:p>
        </p:txBody>
      </p:sp>
      <p:sp>
        <p:nvSpPr>
          <p:cNvPr id="50" name="Elipse 49">
            <a:extLst>
              <a:ext uri="{FF2B5EF4-FFF2-40B4-BE49-F238E27FC236}">
                <a16:creationId xmlns:a16="http://schemas.microsoft.com/office/drawing/2014/main" id="{CF009F6E-2559-914F-A5D5-3DD43795146A}"/>
              </a:ext>
            </a:extLst>
          </p:cNvPr>
          <p:cNvSpPr/>
          <p:nvPr/>
        </p:nvSpPr>
        <p:spPr>
          <a:xfrm>
            <a:off x="754743" y="3926875"/>
            <a:ext cx="174451" cy="174451"/>
          </a:xfrm>
          <a:prstGeom prst="ellipse">
            <a:avLst/>
          </a:prstGeom>
          <a:solidFill>
            <a:srgbClr val="2571BC"/>
          </a:solidFill>
          <a:ln>
            <a:solidFill>
              <a:srgbClr val="F7F5F5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78AC1529-1E83-4A49-8D9C-04CD815A452D}"/>
              </a:ext>
            </a:extLst>
          </p:cNvPr>
          <p:cNvSpPr txBox="1"/>
          <p:nvPr/>
        </p:nvSpPr>
        <p:spPr>
          <a:xfrm>
            <a:off x="969399" y="3866154"/>
            <a:ext cx="4599811" cy="9065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560"/>
              </a:lnSpc>
            </a:pPr>
            <a:r>
              <a:rPr lang="es-ES_tradnl" sz="1400" b="1" dirty="0">
                <a:solidFill>
                  <a:srgbClr val="2D2E5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Estrategia de Participación</a:t>
            </a:r>
            <a:endParaRPr lang="es-ES_tradnl" sz="1400" dirty="0"/>
          </a:p>
          <a:p>
            <a:pPr>
              <a:lnSpc>
                <a:spcPts val="1595"/>
              </a:lnSpc>
            </a:pPr>
            <a:r>
              <a:rPr lang="es-ES_tradnl" sz="1200" dirty="0">
                <a:solidFill>
                  <a:srgbClr val="3A3A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expresión regional de las apuestas se definirá en las mesas con los grupos de valor y participación ciudadana.</a:t>
            </a:r>
            <a:endParaRPr lang="es-ES_tradnl" sz="1200" dirty="0"/>
          </a:p>
        </p:txBody>
      </p:sp>
      <p:grpSp>
        <p:nvGrpSpPr>
          <p:cNvPr id="52" name="Grupo 51">
            <a:extLst>
              <a:ext uri="{FF2B5EF4-FFF2-40B4-BE49-F238E27FC236}">
                <a16:creationId xmlns:a16="http://schemas.microsoft.com/office/drawing/2014/main" id="{B2BA99D8-8C99-B444-9FC4-16F9FE352844}"/>
              </a:ext>
            </a:extLst>
          </p:cNvPr>
          <p:cNvGrpSpPr/>
          <p:nvPr/>
        </p:nvGrpSpPr>
        <p:grpSpPr>
          <a:xfrm>
            <a:off x="6752159" y="1303489"/>
            <a:ext cx="53865" cy="2540000"/>
            <a:chOff x="8823200" y="2229319"/>
            <a:chExt cx="53865" cy="3468726"/>
          </a:xfrm>
        </p:grpSpPr>
        <p:cxnSp>
          <p:nvCxnSpPr>
            <p:cNvPr id="53" name="Straight Connector 19">
              <a:extLst>
                <a:ext uri="{FF2B5EF4-FFF2-40B4-BE49-F238E27FC236}">
                  <a16:creationId xmlns:a16="http://schemas.microsoft.com/office/drawing/2014/main" id="{2F8361C4-66A6-3947-8994-EC3ACB08C40C}"/>
                </a:ext>
              </a:extLst>
            </p:cNvPr>
            <p:cNvCxnSpPr>
              <a:cxnSpLocks/>
            </p:cNvCxnSpPr>
            <p:nvPr/>
          </p:nvCxnSpPr>
          <p:spPr>
            <a:xfrm>
              <a:off x="8823200" y="2235816"/>
              <a:ext cx="8146" cy="346222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Rectangle 46">
              <a:extLst>
                <a:ext uri="{FF2B5EF4-FFF2-40B4-BE49-F238E27FC236}">
                  <a16:creationId xmlns:a16="http://schemas.microsoft.com/office/drawing/2014/main" id="{7D2A62F4-9FD0-EF4C-912C-FDACFB9F8357}"/>
                </a:ext>
              </a:extLst>
            </p:cNvPr>
            <p:cNvSpPr/>
            <p:nvPr/>
          </p:nvSpPr>
          <p:spPr>
            <a:xfrm>
              <a:off x="8831346" y="2229319"/>
              <a:ext cx="45719" cy="273241"/>
            </a:xfrm>
            <a:prstGeom prst="rect">
              <a:avLst/>
            </a:prstGeom>
            <a:solidFill>
              <a:srgbClr val="1A46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55" name="Text 15">
            <a:extLst>
              <a:ext uri="{FF2B5EF4-FFF2-40B4-BE49-F238E27FC236}">
                <a16:creationId xmlns:a16="http://schemas.microsoft.com/office/drawing/2014/main" id="{5FC699BE-FF0C-644A-B020-FB3281E5C1A6}"/>
              </a:ext>
            </a:extLst>
          </p:cNvPr>
          <p:cNvSpPr txBox="1"/>
          <p:nvPr/>
        </p:nvSpPr>
        <p:spPr>
          <a:xfrm>
            <a:off x="6915397" y="1355828"/>
            <a:ext cx="1653798" cy="1753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1400" b="1" i="0" u="none" strike="noStrike" kern="1200" cap="none" spc="0" normalizeH="0" baseline="0" noProof="0" dirty="0">
                <a:ln>
                  <a:noFill/>
                </a:ln>
                <a:solidFill>
                  <a:srgbClr val="1B4874"/>
                </a:solidFill>
                <a:effectLst/>
                <a:uLnTx/>
                <a:uFillTx/>
                <a:latin typeface="Poppins" pitchFamily="34" charset="0"/>
                <a:ea typeface="+mn-ea"/>
                <a:cs typeface="Poppins" pitchFamily="34" charset="-120"/>
              </a:rPr>
              <a:t>Próximos pasos</a:t>
            </a:r>
          </a:p>
        </p:txBody>
      </p:sp>
      <p:sp>
        <p:nvSpPr>
          <p:cNvPr id="56" name="Text 12">
            <a:extLst>
              <a:ext uri="{FF2B5EF4-FFF2-40B4-BE49-F238E27FC236}">
                <a16:creationId xmlns:a16="http://schemas.microsoft.com/office/drawing/2014/main" id="{99B39078-C0B5-714F-90A0-E495718B4778}"/>
              </a:ext>
            </a:extLst>
          </p:cNvPr>
          <p:cNvSpPr txBox="1"/>
          <p:nvPr/>
        </p:nvSpPr>
        <p:spPr>
          <a:xfrm>
            <a:off x="6915398" y="1815713"/>
            <a:ext cx="1414335" cy="2555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es-CO"/>
            </a:defPPr>
            <a:lvl1pPr indent="0">
              <a:buNone/>
              <a:defRPr sz="103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>
              <a:lnSpc>
                <a:spcPts val="1380"/>
              </a:lnSpc>
            </a:pPr>
            <a:r>
              <a:rPr lang="es-ES_tradnl" sz="1200" b="1" dirty="0">
                <a:solidFill>
                  <a:srgbClr val="2D2E5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21 – 25 de septiembre </a:t>
            </a:r>
            <a:endParaRPr lang="es-ES_tradnl" sz="1200" b="1" dirty="0"/>
          </a:p>
        </p:txBody>
      </p:sp>
      <p:grpSp>
        <p:nvGrpSpPr>
          <p:cNvPr id="57" name="Group 25">
            <a:extLst>
              <a:ext uri="{FF2B5EF4-FFF2-40B4-BE49-F238E27FC236}">
                <a16:creationId xmlns:a16="http://schemas.microsoft.com/office/drawing/2014/main" id="{00F37650-1C57-4F4E-BC33-A51F546A8136}"/>
              </a:ext>
            </a:extLst>
          </p:cNvPr>
          <p:cNvGrpSpPr/>
          <p:nvPr/>
        </p:nvGrpSpPr>
        <p:grpSpPr>
          <a:xfrm>
            <a:off x="6709008" y="1817079"/>
            <a:ext cx="127156" cy="123524"/>
            <a:chOff x="10759407" y="4597004"/>
            <a:chExt cx="258234" cy="258234"/>
          </a:xfrm>
          <a:solidFill>
            <a:srgbClr val="44CDD0"/>
          </a:solidFill>
        </p:grpSpPr>
        <p:sp>
          <p:nvSpPr>
            <p:cNvPr id="58" name="Oval 26">
              <a:extLst>
                <a:ext uri="{FF2B5EF4-FFF2-40B4-BE49-F238E27FC236}">
                  <a16:creationId xmlns:a16="http://schemas.microsoft.com/office/drawing/2014/main" id="{4BBF4BC0-24B4-D94A-A8A5-260C4C7A457A}"/>
                </a:ext>
              </a:extLst>
            </p:cNvPr>
            <p:cNvSpPr/>
            <p:nvPr/>
          </p:nvSpPr>
          <p:spPr>
            <a:xfrm>
              <a:off x="10759407" y="4597004"/>
              <a:ext cx="258234" cy="258234"/>
            </a:xfrm>
            <a:prstGeom prst="ellipse">
              <a:avLst/>
            </a:prstGeom>
            <a:solidFill>
              <a:srgbClr val="27B0A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000" b="0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endParaRPr>
            </a:p>
          </p:txBody>
        </p:sp>
        <p:sp>
          <p:nvSpPr>
            <p:cNvPr id="59" name="Grafik 177">
              <a:extLst>
                <a:ext uri="{FF2B5EF4-FFF2-40B4-BE49-F238E27FC236}">
                  <a16:creationId xmlns:a16="http://schemas.microsoft.com/office/drawing/2014/main" id="{BECEE337-BC95-C64C-B378-892BB7C4FF39}"/>
                </a:ext>
              </a:extLst>
            </p:cNvPr>
            <p:cNvSpPr/>
            <p:nvPr/>
          </p:nvSpPr>
          <p:spPr>
            <a:xfrm>
              <a:off x="10856968" y="4664528"/>
              <a:ext cx="63110" cy="123185"/>
            </a:xfrm>
            <a:custGeom>
              <a:avLst/>
              <a:gdLst>
                <a:gd name="connsiteX0" fmla="*/ 94437 w 107597"/>
                <a:gd name="connsiteY0" fmla="*/ 73212 h 210020"/>
                <a:gd name="connsiteX1" fmla="*/ 25587 w 107597"/>
                <a:gd name="connsiteY1" fmla="*/ 4362 h 210020"/>
                <a:gd name="connsiteX2" fmla="*/ 4437 w 107597"/>
                <a:gd name="connsiteY2" fmla="*/ 4362 h 210020"/>
                <a:gd name="connsiteX3" fmla="*/ 4350 w 107597"/>
                <a:gd name="connsiteY3" fmla="*/ 25575 h 210020"/>
                <a:gd name="connsiteX4" fmla="*/ 4437 w 107597"/>
                <a:gd name="connsiteY4" fmla="*/ 25662 h 210020"/>
                <a:gd name="connsiteX5" fmla="*/ 73437 w 107597"/>
                <a:gd name="connsiteY5" fmla="*/ 94362 h 210020"/>
                <a:gd name="connsiteX6" fmla="*/ 73524 w 107597"/>
                <a:gd name="connsiteY6" fmla="*/ 115575 h 210020"/>
                <a:gd name="connsiteX7" fmla="*/ 73437 w 107597"/>
                <a:gd name="connsiteY7" fmla="*/ 115662 h 210020"/>
                <a:gd name="connsiteX8" fmla="*/ 4437 w 107597"/>
                <a:gd name="connsiteY8" fmla="*/ 184362 h 210020"/>
                <a:gd name="connsiteX9" fmla="*/ 4362 w 107597"/>
                <a:gd name="connsiteY9" fmla="*/ 205587 h 210020"/>
                <a:gd name="connsiteX10" fmla="*/ 25587 w 107597"/>
                <a:gd name="connsiteY10" fmla="*/ 205662 h 210020"/>
                <a:gd name="connsiteX11" fmla="*/ 94437 w 107597"/>
                <a:gd name="connsiteY11" fmla="*/ 136812 h 210020"/>
                <a:gd name="connsiteX12" fmla="*/ 94437 w 107597"/>
                <a:gd name="connsiteY12" fmla="*/ 73212 h 210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7597" h="210020">
                  <a:moveTo>
                    <a:pt x="94437" y="73212"/>
                  </a:moveTo>
                  <a:lnTo>
                    <a:pt x="25587" y="4362"/>
                  </a:lnTo>
                  <a:cubicBezTo>
                    <a:pt x="19737" y="-1454"/>
                    <a:pt x="10288" y="-1454"/>
                    <a:pt x="4437" y="4362"/>
                  </a:cubicBezTo>
                  <a:cubicBezTo>
                    <a:pt x="-1445" y="10196"/>
                    <a:pt x="-1484" y="19693"/>
                    <a:pt x="4350" y="25575"/>
                  </a:cubicBezTo>
                  <a:cubicBezTo>
                    <a:pt x="4379" y="25604"/>
                    <a:pt x="4408" y="25633"/>
                    <a:pt x="4437" y="25662"/>
                  </a:cubicBezTo>
                  <a:lnTo>
                    <a:pt x="73437" y="94362"/>
                  </a:lnTo>
                  <a:cubicBezTo>
                    <a:pt x="79318" y="100195"/>
                    <a:pt x="79357" y="109693"/>
                    <a:pt x="73524" y="115575"/>
                  </a:cubicBezTo>
                  <a:cubicBezTo>
                    <a:pt x="73495" y="115603"/>
                    <a:pt x="73465" y="115633"/>
                    <a:pt x="73437" y="115662"/>
                  </a:cubicBezTo>
                  <a:lnTo>
                    <a:pt x="4437" y="184362"/>
                  </a:lnTo>
                  <a:cubicBezTo>
                    <a:pt x="-1445" y="190203"/>
                    <a:pt x="-1478" y="199705"/>
                    <a:pt x="4362" y="205587"/>
                  </a:cubicBezTo>
                  <a:cubicBezTo>
                    <a:pt x="10202" y="211468"/>
                    <a:pt x="19705" y="211503"/>
                    <a:pt x="25587" y="205662"/>
                  </a:cubicBezTo>
                  <a:lnTo>
                    <a:pt x="94437" y="136812"/>
                  </a:lnTo>
                  <a:cubicBezTo>
                    <a:pt x="111984" y="119242"/>
                    <a:pt x="111984" y="90781"/>
                    <a:pt x="94437" y="73212"/>
                  </a:cubicBezTo>
                  <a:close/>
                </a:path>
              </a:pathLst>
            </a:custGeom>
            <a:solidFill>
              <a:schemeClr val="bg1"/>
            </a:solidFill>
            <a:ln w="146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60" name="Group 25">
            <a:extLst>
              <a:ext uri="{FF2B5EF4-FFF2-40B4-BE49-F238E27FC236}">
                <a16:creationId xmlns:a16="http://schemas.microsoft.com/office/drawing/2014/main" id="{40DCBE3D-BA2B-4A4D-A1E6-59E9169B1F2F}"/>
              </a:ext>
            </a:extLst>
          </p:cNvPr>
          <p:cNvGrpSpPr/>
          <p:nvPr/>
        </p:nvGrpSpPr>
        <p:grpSpPr>
          <a:xfrm>
            <a:off x="6715732" y="2606163"/>
            <a:ext cx="127156" cy="123524"/>
            <a:chOff x="10759407" y="4597004"/>
            <a:chExt cx="258234" cy="258234"/>
          </a:xfrm>
          <a:solidFill>
            <a:srgbClr val="44CDD0"/>
          </a:solidFill>
        </p:grpSpPr>
        <p:sp>
          <p:nvSpPr>
            <p:cNvPr id="61" name="Oval 26">
              <a:extLst>
                <a:ext uri="{FF2B5EF4-FFF2-40B4-BE49-F238E27FC236}">
                  <a16:creationId xmlns:a16="http://schemas.microsoft.com/office/drawing/2014/main" id="{656AE70D-F197-D946-9025-76863F99360E}"/>
                </a:ext>
              </a:extLst>
            </p:cNvPr>
            <p:cNvSpPr/>
            <p:nvPr/>
          </p:nvSpPr>
          <p:spPr>
            <a:xfrm>
              <a:off x="10759407" y="4597004"/>
              <a:ext cx="258234" cy="258234"/>
            </a:xfrm>
            <a:prstGeom prst="ellipse">
              <a:avLst/>
            </a:prstGeom>
            <a:solidFill>
              <a:srgbClr val="1A467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000" b="0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endParaRPr>
            </a:p>
          </p:txBody>
        </p:sp>
        <p:sp>
          <p:nvSpPr>
            <p:cNvPr id="62" name="Grafik 177">
              <a:extLst>
                <a:ext uri="{FF2B5EF4-FFF2-40B4-BE49-F238E27FC236}">
                  <a16:creationId xmlns:a16="http://schemas.microsoft.com/office/drawing/2014/main" id="{E0A7B77B-7885-5243-9577-A6CE6731F100}"/>
                </a:ext>
              </a:extLst>
            </p:cNvPr>
            <p:cNvSpPr/>
            <p:nvPr/>
          </p:nvSpPr>
          <p:spPr>
            <a:xfrm>
              <a:off x="10856968" y="4664528"/>
              <a:ext cx="63110" cy="123185"/>
            </a:xfrm>
            <a:custGeom>
              <a:avLst/>
              <a:gdLst>
                <a:gd name="connsiteX0" fmla="*/ 94437 w 107597"/>
                <a:gd name="connsiteY0" fmla="*/ 73212 h 210020"/>
                <a:gd name="connsiteX1" fmla="*/ 25587 w 107597"/>
                <a:gd name="connsiteY1" fmla="*/ 4362 h 210020"/>
                <a:gd name="connsiteX2" fmla="*/ 4437 w 107597"/>
                <a:gd name="connsiteY2" fmla="*/ 4362 h 210020"/>
                <a:gd name="connsiteX3" fmla="*/ 4350 w 107597"/>
                <a:gd name="connsiteY3" fmla="*/ 25575 h 210020"/>
                <a:gd name="connsiteX4" fmla="*/ 4437 w 107597"/>
                <a:gd name="connsiteY4" fmla="*/ 25662 h 210020"/>
                <a:gd name="connsiteX5" fmla="*/ 73437 w 107597"/>
                <a:gd name="connsiteY5" fmla="*/ 94362 h 210020"/>
                <a:gd name="connsiteX6" fmla="*/ 73524 w 107597"/>
                <a:gd name="connsiteY6" fmla="*/ 115575 h 210020"/>
                <a:gd name="connsiteX7" fmla="*/ 73437 w 107597"/>
                <a:gd name="connsiteY7" fmla="*/ 115662 h 210020"/>
                <a:gd name="connsiteX8" fmla="*/ 4437 w 107597"/>
                <a:gd name="connsiteY8" fmla="*/ 184362 h 210020"/>
                <a:gd name="connsiteX9" fmla="*/ 4362 w 107597"/>
                <a:gd name="connsiteY9" fmla="*/ 205587 h 210020"/>
                <a:gd name="connsiteX10" fmla="*/ 25587 w 107597"/>
                <a:gd name="connsiteY10" fmla="*/ 205662 h 210020"/>
                <a:gd name="connsiteX11" fmla="*/ 94437 w 107597"/>
                <a:gd name="connsiteY11" fmla="*/ 136812 h 210020"/>
                <a:gd name="connsiteX12" fmla="*/ 94437 w 107597"/>
                <a:gd name="connsiteY12" fmla="*/ 73212 h 210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7597" h="210020">
                  <a:moveTo>
                    <a:pt x="94437" y="73212"/>
                  </a:moveTo>
                  <a:lnTo>
                    <a:pt x="25587" y="4362"/>
                  </a:lnTo>
                  <a:cubicBezTo>
                    <a:pt x="19737" y="-1454"/>
                    <a:pt x="10288" y="-1454"/>
                    <a:pt x="4437" y="4362"/>
                  </a:cubicBezTo>
                  <a:cubicBezTo>
                    <a:pt x="-1445" y="10196"/>
                    <a:pt x="-1484" y="19693"/>
                    <a:pt x="4350" y="25575"/>
                  </a:cubicBezTo>
                  <a:cubicBezTo>
                    <a:pt x="4379" y="25604"/>
                    <a:pt x="4408" y="25633"/>
                    <a:pt x="4437" y="25662"/>
                  </a:cubicBezTo>
                  <a:lnTo>
                    <a:pt x="73437" y="94362"/>
                  </a:lnTo>
                  <a:cubicBezTo>
                    <a:pt x="79318" y="100195"/>
                    <a:pt x="79357" y="109693"/>
                    <a:pt x="73524" y="115575"/>
                  </a:cubicBezTo>
                  <a:cubicBezTo>
                    <a:pt x="73495" y="115603"/>
                    <a:pt x="73465" y="115633"/>
                    <a:pt x="73437" y="115662"/>
                  </a:cubicBezTo>
                  <a:lnTo>
                    <a:pt x="4437" y="184362"/>
                  </a:lnTo>
                  <a:cubicBezTo>
                    <a:pt x="-1445" y="190203"/>
                    <a:pt x="-1478" y="199705"/>
                    <a:pt x="4362" y="205587"/>
                  </a:cubicBezTo>
                  <a:cubicBezTo>
                    <a:pt x="10202" y="211468"/>
                    <a:pt x="19705" y="211503"/>
                    <a:pt x="25587" y="205662"/>
                  </a:cubicBezTo>
                  <a:lnTo>
                    <a:pt x="94437" y="136812"/>
                  </a:lnTo>
                  <a:cubicBezTo>
                    <a:pt x="111984" y="119242"/>
                    <a:pt x="111984" y="90781"/>
                    <a:pt x="94437" y="73212"/>
                  </a:cubicBezTo>
                  <a:close/>
                </a:path>
              </a:pathLst>
            </a:custGeom>
            <a:solidFill>
              <a:schemeClr val="bg1"/>
            </a:solidFill>
            <a:ln w="146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63" name="Text 12">
            <a:extLst>
              <a:ext uri="{FF2B5EF4-FFF2-40B4-BE49-F238E27FC236}">
                <a16:creationId xmlns:a16="http://schemas.microsoft.com/office/drawing/2014/main" id="{919641D5-B84F-884A-933A-66902C76DFAB}"/>
              </a:ext>
            </a:extLst>
          </p:cNvPr>
          <p:cNvSpPr txBox="1"/>
          <p:nvPr/>
        </p:nvSpPr>
        <p:spPr>
          <a:xfrm>
            <a:off x="6922122" y="2579599"/>
            <a:ext cx="1414335" cy="2555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es-CO"/>
            </a:defPPr>
            <a:lvl1pPr indent="0">
              <a:buNone/>
              <a:defRPr sz="103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>
              <a:lnSpc>
                <a:spcPts val="1380"/>
              </a:lnSpc>
            </a:pPr>
            <a:r>
              <a:rPr lang="es-ES_tradnl" sz="1200" b="1" dirty="0">
                <a:solidFill>
                  <a:srgbClr val="2D2E5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Octubre</a:t>
            </a:r>
            <a:endParaRPr lang="es-ES_tradnl" sz="1200" b="1" dirty="0"/>
          </a:p>
        </p:txBody>
      </p:sp>
      <p:grpSp>
        <p:nvGrpSpPr>
          <p:cNvPr id="64" name="Group 25">
            <a:extLst>
              <a:ext uri="{FF2B5EF4-FFF2-40B4-BE49-F238E27FC236}">
                <a16:creationId xmlns:a16="http://schemas.microsoft.com/office/drawing/2014/main" id="{2641B3D7-58B3-AB41-9189-1C6A0FD9F8A0}"/>
              </a:ext>
            </a:extLst>
          </p:cNvPr>
          <p:cNvGrpSpPr/>
          <p:nvPr/>
        </p:nvGrpSpPr>
        <p:grpSpPr>
          <a:xfrm>
            <a:off x="6709008" y="3436764"/>
            <a:ext cx="127156" cy="123524"/>
            <a:chOff x="10759407" y="4597004"/>
            <a:chExt cx="258234" cy="258234"/>
          </a:xfrm>
          <a:solidFill>
            <a:srgbClr val="44CDD0"/>
          </a:solidFill>
        </p:grpSpPr>
        <p:sp>
          <p:nvSpPr>
            <p:cNvPr id="65" name="Oval 26">
              <a:extLst>
                <a:ext uri="{FF2B5EF4-FFF2-40B4-BE49-F238E27FC236}">
                  <a16:creationId xmlns:a16="http://schemas.microsoft.com/office/drawing/2014/main" id="{2A75C623-0E3F-B94E-8A32-016DDE2CECBC}"/>
                </a:ext>
              </a:extLst>
            </p:cNvPr>
            <p:cNvSpPr/>
            <p:nvPr/>
          </p:nvSpPr>
          <p:spPr>
            <a:xfrm>
              <a:off x="10759407" y="4597004"/>
              <a:ext cx="258234" cy="258234"/>
            </a:xfrm>
            <a:prstGeom prst="ellipse">
              <a:avLst/>
            </a:prstGeom>
            <a:solidFill>
              <a:srgbClr val="1A467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000" b="0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endParaRPr>
            </a:p>
          </p:txBody>
        </p:sp>
        <p:sp>
          <p:nvSpPr>
            <p:cNvPr id="66" name="Grafik 177">
              <a:extLst>
                <a:ext uri="{FF2B5EF4-FFF2-40B4-BE49-F238E27FC236}">
                  <a16:creationId xmlns:a16="http://schemas.microsoft.com/office/drawing/2014/main" id="{B43C9204-DA3A-F640-9279-41BB9FFC546B}"/>
                </a:ext>
              </a:extLst>
            </p:cNvPr>
            <p:cNvSpPr/>
            <p:nvPr/>
          </p:nvSpPr>
          <p:spPr>
            <a:xfrm>
              <a:off x="10856968" y="4664528"/>
              <a:ext cx="63110" cy="123185"/>
            </a:xfrm>
            <a:custGeom>
              <a:avLst/>
              <a:gdLst>
                <a:gd name="connsiteX0" fmla="*/ 94437 w 107597"/>
                <a:gd name="connsiteY0" fmla="*/ 73212 h 210020"/>
                <a:gd name="connsiteX1" fmla="*/ 25587 w 107597"/>
                <a:gd name="connsiteY1" fmla="*/ 4362 h 210020"/>
                <a:gd name="connsiteX2" fmla="*/ 4437 w 107597"/>
                <a:gd name="connsiteY2" fmla="*/ 4362 h 210020"/>
                <a:gd name="connsiteX3" fmla="*/ 4350 w 107597"/>
                <a:gd name="connsiteY3" fmla="*/ 25575 h 210020"/>
                <a:gd name="connsiteX4" fmla="*/ 4437 w 107597"/>
                <a:gd name="connsiteY4" fmla="*/ 25662 h 210020"/>
                <a:gd name="connsiteX5" fmla="*/ 73437 w 107597"/>
                <a:gd name="connsiteY5" fmla="*/ 94362 h 210020"/>
                <a:gd name="connsiteX6" fmla="*/ 73524 w 107597"/>
                <a:gd name="connsiteY6" fmla="*/ 115575 h 210020"/>
                <a:gd name="connsiteX7" fmla="*/ 73437 w 107597"/>
                <a:gd name="connsiteY7" fmla="*/ 115662 h 210020"/>
                <a:gd name="connsiteX8" fmla="*/ 4437 w 107597"/>
                <a:gd name="connsiteY8" fmla="*/ 184362 h 210020"/>
                <a:gd name="connsiteX9" fmla="*/ 4362 w 107597"/>
                <a:gd name="connsiteY9" fmla="*/ 205587 h 210020"/>
                <a:gd name="connsiteX10" fmla="*/ 25587 w 107597"/>
                <a:gd name="connsiteY10" fmla="*/ 205662 h 210020"/>
                <a:gd name="connsiteX11" fmla="*/ 94437 w 107597"/>
                <a:gd name="connsiteY11" fmla="*/ 136812 h 210020"/>
                <a:gd name="connsiteX12" fmla="*/ 94437 w 107597"/>
                <a:gd name="connsiteY12" fmla="*/ 73212 h 210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7597" h="210020">
                  <a:moveTo>
                    <a:pt x="94437" y="73212"/>
                  </a:moveTo>
                  <a:lnTo>
                    <a:pt x="25587" y="4362"/>
                  </a:lnTo>
                  <a:cubicBezTo>
                    <a:pt x="19737" y="-1454"/>
                    <a:pt x="10288" y="-1454"/>
                    <a:pt x="4437" y="4362"/>
                  </a:cubicBezTo>
                  <a:cubicBezTo>
                    <a:pt x="-1445" y="10196"/>
                    <a:pt x="-1484" y="19693"/>
                    <a:pt x="4350" y="25575"/>
                  </a:cubicBezTo>
                  <a:cubicBezTo>
                    <a:pt x="4379" y="25604"/>
                    <a:pt x="4408" y="25633"/>
                    <a:pt x="4437" y="25662"/>
                  </a:cubicBezTo>
                  <a:lnTo>
                    <a:pt x="73437" y="94362"/>
                  </a:lnTo>
                  <a:cubicBezTo>
                    <a:pt x="79318" y="100195"/>
                    <a:pt x="79357" y="109693"/>
                    <a:pt x="73524" y="115575"/>
                  </a:cubicBezTo>
                  <a:cubicBezTo>
                    <a:pt x="73495" y="115603"/>
                    <a:pt x="73465" y="115633"/>
                    <a:pt x="73437" y="115662"/>
                  </a:cubicBezTo>
                  <a:lnTo>
                    <a:pt x="4437" y="184362"/>
                  </a:lnTo>
                  <a:cubicBezTo>
                    <a:pt x="-1445" y="190203"/>
                    <a:pt x="-1478" y="199705"/>
                    <a:pt x="4362" y="205587"/>
                  </a:cubicBezTo>
                  <a:cubicBezTo>
                    <a:pt x="10202" y="211468"/>
                    <a:pt x="19705" y="211503"/>
                    <a:pt x="25587" y="205662"/>
                  </a:cubicBezTo>
                  <a:lnTo>
                    <a:pt x="94437" y="136812"/>
                  </a:lnTo>
                  <a:cubicBezTo>
                    <a:pt x="111984" y="119242"/>
                    <a:pt x="111984" y="90781"/>
                    <a:pt x="94437" y="73212"/>
                  </a:cubicBezTo>
                  <a:close/>
                </a:path>
              </a:pathLst>
            </a:custGeom>
            <a:solidFill>
              <a:schemeClr val="bg1"/>
            </a:solidFill>
            <a:ln w="146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_tradn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67" name="Text 12">
            <a:extLst>
              <a:ext uri="{FF2B5EF4-FFF2-40B4-BE49-F238E27FC236}">
                <a16:creationId xmlns:a16="http://schemas.microsoft.com/office/drawing/2014/main" id="{57A2E703-2676-CA4C-BADC-935BA8883AD2}"/>
              </a:ext>
            </a:extLst>
          </p:cNvPr>
          <p:cNvSpPr txBox="1"/>
          <p:nvPr/>
        </p:nvSpPr>
        <p:spPr>
          <a:xfrm>
            <a:off x="6915398" y="3410200"/>
            <a:ext cx="1414335" cy="2555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es-CO"/>
            </a:defPPr>
            <a:lvl1pPr indent="0">
              <a:buNone/>
              <a:defRPr sz="103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>
              <a:lnSpc>
                <a:spcPts val="1380"/>
              </a:lnSpc>
            </a:pPr>
            <a:r>
              <a:rPr lang="es-ES_tradnl" sz="1200" b="1" dirty="0">
                <a:solidFill>
                  <a:srgbClr val="2D2E5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16 de octubre</a:t>
            </a:r>
            <a:endParaRPr lang="es-ES_tradnl" sz="1200" b="1" dirty="0"/>
          </a:p>
        </p:txBody>
      </p:sp>
      <p:pic>
        <p:nvPicPr>
          <p:cNvPr id="74" name="Imagen 73">
            <a:extLst>
              <a:ext uri="{FF2B5EF4-FFF2-40B4-BE49-F238E27FC236}">
                <a16:creationId xmlns:a16="http://schemas.microsoft.com/office/drawing/2014/main" id="{59761C79-2CEF-764C-85D8-62729ADBFC8F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487345" y="1876329"/>
            <a:ext cx="4101688" cy="571876"/>
          </a:xfrm>
          <a:prstGeom prst="rect">
            <a:avLst/>
          </a:prstGeom>
        </p:spPr>
      </p:pic>
      <p:pic>
        <p:nvPicPr>
          <p:cNvPr id="75" name="Imagen 74">
            <a:extLst>
              <a:ext uri="{FF2B5EF4-FFF2-40B4-BE49-F238E27FC236}">
                <a16:creationId xmlns:a16="http://schemas.microsoft.com/office/drawing/2014/main" id="{09EB6205-E49F-7244-9F72-3D640FB7A486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436642" y="2707384"/>
            <a:ext cx="4101688" cy="571876"/>
          </a:xfrm>
          <a:prstGeom prst="rect">
            <a:avLst/>
          </a:prstGeom>
        </p:spPr>
      </p:pic>
      <p:pic>
        <p:nvPicPr>
          <p:cNvPr id="79" name="Graphic 79" descr="Universo completo de iniciativas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549900" y="1447800"/>
            <a:ext cx="406400" cy="406400"/>
          </a:xfrm>
          <a:prstGeom prst="rect">
            <a:avLst/>
          </a:prstGeom>
        </p:spPr>
      </p:pic>
      <p:pic>
        <p:nvPicPr>
          <p:cNvPr id="80" name="Graphic 80" descr="Depuración de iniciativas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549900" y="2743200"/>
            <a:ext cx="406400" cy="406400"/>
          </a:xfrm>
          <a:prstGeom prst="rect">
            <a:avLst/>
          </a:prstGeom>
        </p:spPr>
      </p:pic>
      <p:pic>
        <p:nvPicPr>
          <p:cNvPr id="81" name="Graphic 81" descr="Diálogos regionales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549900" y="3886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3415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ondo" descr="Fotografía: familia colombiana con sombrero tricolor sobre la bandera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Logo DNP blanco" descr="Logo DN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99234" y="211006"/>
            <a:ext cx="407786" cy="598272"/>
          </a:xfrm>
          <a:prstGeom prst="rect">
            <a:avLst/>
          </a:prstGeom>
        </p:spPr>
      </p:pic>
      <p:sp>
        <p:nvSpPr>
          <p:cNvPr id="4" name="Marco"/>
          <p:cNvSpPr txBox="1"/>
          <p:nvPr/>
        </p:nvSpPr>
        <p:spPr>
          <a:xfrm>
            <a:off x="743407" y="520000"/>
            <a:ext cx="5200000" cy="2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100" b="1" spc="200" dirty="0">
                <a:solidFill>
                  <a:srgbClr val="FFFFFF"/>
                </a:solidFill>
                <a:latin typeface="Arial"/>
                <a:cs typeface="Arial"/>
              </a:rPr>
              <a:t>PLAN NACIONAL DE DESARROLLO 2026–2030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743407" y="1250000"/>
            <a:ext cx="3300000" cy="2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200" b="1" spc="200" dirty="0">
                <a:solidFill>
                  <a:srgbClr val="ECB82B"/>
                </a:solidFill>
                <a:latin typeface="Arial"/>
                <a:cs typeface="Arial"/>
              </a:rPr>
              <a:t>PARTICIPACIÓN TERRITORIAL</a:t>
            </a:r>
          </a:p>
        </p:txBody>
      </p:sp>
      <p:sp>
        <p:nvSpPr>
          <p:cNvPr id="6" name="Título"/>
          <p:cNvSpPr>
            <a:spLocks noGrp="1"/>
          </p:cNvSpPr>
          <p:nvPr>
            <p:ph type="title"/>
          </p:nvPr>
        </p:nvSpPr>
        <p:spPr>
          <a:xfrm>
            <a:off x="740281" y="1580000"/>
            <a:ext cx="4224560" cy="18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4000" b="1" dirty="0">
                <a:solidFill>
                  <a:srgbClr val="FFFFFF"/>
                </a:solidFill>
                <a:latin typeface="Arial"/>
                <a:cs typeface="Arial"/>
              </a:rPr>
              <a:t>El camino</a:t>
            </a:r>
            <a:endParaRPr lang="es-ES_tradnl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ES_tradnl" sz="4000" b="1" dirty="0">
                <a:solidFill>
                  <a:srgbClr val="FFFFFF"/>
                </a:solidFill>
                <a:latin typeface="Arial"/>
                <a:cs typeface="Arial"/>
              </a:rPr>
              <a:t>hacia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ES_tradnl" sz="2800" b="1" dirty="0">
                <a:solidFill>
                  <a:srgbClr val="ECB82B"/>
                </a:solidFill>
                <a:latin typeface="Arial"/>
                <a:cs typeface="Arial"/>
              </a:rPr>
              <a:t>La Patria Milagro</a:t>
            </a:r>
          </a:p>
        </p:txBody>
      </p:sp>
      <p:pic>
        <p:nvPicPr>
          <p:cNvPr id="7" name="Línea tricolor" descr="Línea tricolor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764" y="3520000"/>
            <a:ext cx="1201108" cy="142688"/>
          </a:xfrm>
          <a:prstGeom prst="rect">
            <a:avLst/>
          </a:prstGeom>
        </p:spPr>
      </p:pic>
      <p:sp>
        <p:nvSpPr>
          <p:cNvPr id="8" name="Narrativa"/>
          <p:cNvSpPr txBox="1"/>
          <p:nvPr/>
        </p:nvSpPr>
        <p:spPr>
          <a:xfrm>
            <a:off x="743407" y="3780000"/>
            <a:ext cx="3250000" cy="11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r>
              <a:rPr lang="es-ES_tradnl" sz="1500" dirty="0">
                <a:solidFill>
                  <a:srgbClr val="FFFFFF"/>
                </a:solidFill>
                <a:latin typeface="Arial"/>
                <a:cs typeface="Arial"/>
              </a:rPr>
              <a:t>Articular</a:t>
            </a:r>
            <a:r>
              <a:rPr lang="es-ES_tradnl" sz="1500" b="0" dirty="0">
                <a:solidFill>
                  <a:srgbClr val="FFFFFF"/>
                </a:solidFill>
                <a:latin typeface="Arial"/>
                <a:cs typeface="Arial"/>
              </a:rPr>
              <a:t> las voces, capacidades y apuestas de las regiones hacia una visión compartida </a:t>
            </a:r>
            <a:r>
              <a:rPr lang="es-ES_tradnl" sz="1500" dirty="0">
                <a:solidFill>
                  <a:srgbClr val="FFFFFF"/>
                </a:solidFill>
                <a:latin typeface="Arial"/>
                <a:cs typeface="Arial"/>
              </a:rPr>
              <a:t>y unificadora de</a:t>
            </a:r>
            <a:r>
              <a:rPr lang="es-ES_tradnl" sz="1500" b="0" dirty="0">
                <a:solidFill>
                  <a:srgbClr val="FFFFFF"/>
                </a:solidFill>
                <a:latin typeface="Arial"/>
                <a:cs typeface="Arial"/>
              </a:rPr>
              <a:t> país.</a:t>
            </a:r>
            <a:endParaRPr lang="es-ES_tradnl" dirty="0"/>
          </a:p>
        </p:txBody>
      </p:sp>
      <p:sp>
        <p:nvSpPr>
          <p:cNvPr id="9" name="Franja para qué"/>
          <p:cNvSpPr/>
          <p:nvPr/>
        </p:nvSpPr>
        <p:spPr>
          <a:xfrm>
            <a:off x="0" y="4980000"/>
            <a:ext cx="12192000" cy="1878000"/>
          </a:xfrm>
          <a:prstGeom prst="rect">
            <a:avLst/>
          </a:prstGeom>
          <a:solidFill>
            <a:srgbClr val="1F2447">
              <a:alpha val="90000"/>
            </a:srgbClr>
          </a:solidFill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endParaRPr lang="es-ES_tradnl" dirty="0"/>
          </a:p>
        </p:txBody>
      </p:sp>
      <p:sp>
        <p:nvSpPr>
          <p:cNvPr id="10" name="Etiqueta"/>
          <p:cNvSpPr txBox="1"/>
          <p:nvPr/>
        </p:nvSpPr>
        <p:spPr>
          <a:xfrm>
            <a:off x="743407" y="5150000"/>
            <a:ext cx="2500000" cy="2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200" b="1" spc="200" dirty="0">
                <a:solidFill>
                  <a:srgbClr val="ECB82B"/>
                </a:solidFill>
                <a:latin typeface="Arial"/>
                <a:cs typeface="Arial"/>
              </a:rPr>
              <a:t>PARA QUÉ</a:t>
            </a:r>
          </a:p>
        </p:txBody>
      </p:sp>
      <p:sp>
        <p:nvSpPr>
          <p:cNvPr id="11" name="Para qué 01"/>
          <p:cNvSpPr txBox="1"/>
          <p:nvPr/>
        </p:nvSpPr>
        <p:spPr>
          <a:xfrm>
            <a:off x="743407" y="5520000"/>
            <a:ext cx="3300000" cy="3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600" b="1" dirty="0">
                <a:solidFill>
                  <a:srgbClr val="ECB82B"/>
                </a:solidFill>
                <a:latin typeface="Arial"/>
                <a:cs typeface="Arial"/>
              </a:rPr>
              <a:t>01  </a:t>
            </a:r>
            <a:r>
              <a:rPr lang="es-ES_tradnl" sz="1600" b="1" dirty="0">
                <a:solidFill>
                  <a:srgbClr val="FFFFFF"/>
                </a:solidFill>
                <a:latin typeface="Arial"/>
                <a:cs typeface="Arial"/>
              </a:rPr>
              <a:t>Incidencia real</a:t>
            </a:r>
          </a:p>
        </p:txBody>
      </p:sp>
      <p:sp>
        <p:nvSpPr>
          <p:cNvPr id="12" name="Detalle 01"/>
          <p:cNvSpPr txBox="1"/>
          <p:nvPr/>
        </p:nvSpPr>
        <p:spPr>
          <a:xfrm>
            <a:off x="743407" y="5860000"/>
            <a:ext cx="3250000" cy="7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200" b="0" dirty="0">
                <a:solidFill>
                  <a:srgbClr val="C9CDE0"/>
                </a:solidFill>
                <a:latin typeface="Arial"/>
                <a:cs typeface="Arial"/>
              </a:rPr>
              <a:t>Cumplir el mandato de participación y reflejarlo en las Bases del Plan y en el PPI.</a:t>
            </a:r>
            <a:endParaRPr lang="es-ES_tradnl" dirty="0"/>
          </a:p>
        </p:txBody>
      </p:sp>
      <p:sp>
        <p:nvSpPr>
          <p:cNvPr id="13" name="Para qué 02"/>
          <p:cNvSpPr txBox="1"/>
          <p:nvPr/>
        </p:nvSpPr>
        <p:spPr>
          <a:xfrm>
            <a:off x="4313407" y="5520000"/>
            <a:ext cx="3300000" cy="3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600" b="1" dirty="0">
                <a:solidFill>
                  <a:srgbClr val="ECB82B"/>
                </a:solidFill>
                <a:latin typeface="Arial"/>
                <a:cs typeface="Arial"/>
              </a:rPr>
              <a:t>02  </a:t>
            </a:r>
            <a:r>
              <a:rPr lang="es-ES_tradnl" sz="1600" b="1" dirty="0">
                <a:solidFill>
                  <a:srgbClr val="FFFFFF"/>
                </a:solidFill>
                <a:latin typeface="Arial"/>
                <a:cs typeface="Arial"/>
              </a:rPr>
              <a:t>Evidencia que decide</a:t>
            </a:r>
          </a:p>
        </p:txBody>
      </p:sp>
      <p:sp>
        <p:nvSpPr>
          <p:cNvPr id="14" name="Detalle 02"/>
          <p:cNvSpPr txBox="1"/>
          <p:nvPr/>
        </p:nvSpPr>
        <p:spPr>
          <a:xfrm>
            <a:off x="4313407" y="5860000"/>
            <a:ext cx="3250000" cy="7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200" b="0" dirty="0">
                <a:solidFill>
                  <a:srgbClr val="C9CDE0"/>
                </a:solidFill>
                <a:latin typeface="Arial"/>
                <a:cs typeface="Arial"/>
              </a:rPr>
              <a:t>Insumos territoriales oportunos, comparables y trazables, en el formato en que se toman las decisiones.</a:t>
            </a:r>
            <a:endParaRPr lang="es-ES_tradnl" dirty="0"/>
          </a:p>
        </p:txBody>
      </p:sp>
      <p:sp>
        <p:nvSpPr>
          <p:cNvPr id="15" name="Para qué 03"/>
          <p:cNvSpPr txBox="1"/>
          <p:nvPr/>
        </p:nvSpPr>
        <p:spPr>
          <a:xfrm>
            <a:off x="7883407" y="5520000"/>
            <a:ext cx="3300000" cy="3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600" b="1" dirty="0">
                <a:solidFill>
                  <a:srgbClr val="ECB82B"/>
                </a:solidFill>
                <a:latin typeface="Arial"/>
                <a:cs typeface="Arial"/>
              </a:rPr>
              <a:t>03  </a:t>
            </a:r>
            <a:r>
              <a:rPr lang="es-ES_tradnl" sz="1600" b="1" dirty="0">
                <a:solidFill>
                  <a:srgbClr val="FFFFFF"/>
                </a:solidFill>
                <a:latin typeface="Arial"/>
                <a:cs typeface="Arial"/>
              </a:rPr>
              <a:t>Un solo rumbo</a:t>
            </a:r>
          </a:p>
        </p:txBody>
      </p:sp>
      <p:sp>
        <p:nvSpPr>
          <p:cNvPr id="16" name="Detalle 03"/>
          <p:cNvSpPr txBox="1"/>
          <p:nvPr/>
        </p:nvSpPr>
        <p:spPr>
          <a:xfrm>
            <a:off x="7883407" y="5860000"/>
            <a:ext cx="3250000" cy="7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r>
              <a:rPr lang="es-ES_tradnl" sz="1200" i="0" dirty="0">
                <a:solidFill>
                  <a:srgbClr val="F3F4F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s-ES_tradnl" sz="1200" dirty="0">
                <a:solidFill>
                  <a:srgbClr val="F3F4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 </a:t>
            </a:r>
            <a:r>
              <a:rPr lang="es-ES_tradnl" sz="1200" i="0" dirty="0">
                <a:solidFill>
                  <a:srgbClr val="F3F4F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Plan construido desde el territorio para todos los colombianos.</a:t>
            </a:r>
            <a:endParaRPr lang="es-ES_tradnl" sz="1200" dirty="0">
              <a:solidFill>
                <a:srgbClr val="F3F4F8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endParaRPr lang="es-ES_tradnl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ogo DNP" descr="Logo DNP"/>
          <p:cNvPicPr>
            <a:picLocks noChangeAspect="1"/>
          </p:cNvPicPr>
          <p:nvPr/>
        </p:nvPicPr>
        <p:blipFill>
          <a:blip r:embed="rId3"/>
          <a:srcRect l="35702" t="16637" r="36606" b="15791"/>
          <a:stretch>
            <a:fillRect/>
          </a:stretch>
        </p:blipFill>
        <p:spPr>
          <a:xfrm>
            <a:off x="11289991" y="436553"/>
            <a:ext cx="500147" cy="686477"/>
          </a:xfrm>
          <a:prstGeom prst="rect">
            <a:avLst/>
          </a:prstGeom>
        </p:spPr>
      </p:pic>
      <p:pic>
        <p:nvPicPr>
          <p:cNvPr id="3" name="Línea tricolor" descr="Línea tricolor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764" y="984995"/>
            <a:ext cx="1201108" cy="142688"/>
          </a:xfrm>
          <a:prstGeom prst="rect">
            <a:avLst/>
          </a:prstGeom>
        </p:spPr>
      </p:pic>
      <p:pic>
        <p:nvPicPr>
          <p:cNvPr id="4" name="Barra tricolor" descr="Barra tricolor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3795" y="6629398"/>
            <a:ext cx="2664410" cy="316524"/>
          </a:xfrm>
          <a:prstGeom prst="rect">
            <a:avLst/>
          </a:prstGeom>
        </p:spPr>
      </p:pic>
      <p:sp>
        <p:nvSpPr>
          <p:cNvPr id="5" name="Título"/>
          <p:cNvSpPr>
            <a:spLocks noGrp="1"/>
          </p:cNvSpPr>
          <p:nvPr>
            <p:ph type="title"/>
          </p:nvPr>
        </p:nvSpPr>
        <p:spPr>
          <a:xfrm>
            <a:off x="743407" y="396240"/>
            <a:ext cx="9418320" cy="5852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00"/>
              </a:lnSpc>
              <a:spcBef>
                <a:spcPts val="0"/>
              </a:spcBef>
            </a:pPr>
            <a:r>
              <a:rPr lang="es-ES_tradnl" sz="3600" b="1" dirty="0">
                <a:solidFill>
                  <a:srgbClr val="2D2E5A"/>
                </a:solidFill>
                <a:latin typeface="Arial"/>
                <a:cs typeface="Arial"/>
              </a:rPr>
              <a:t>12 regiones, un solo Plan </a:t>
            </a:r>
          </a:p>
        </p:txBody>
      </p:sp>
      <p:sp>
        <p:nvSpPr>
          <p:cNvPr id="6" name="Tarjeta El qué"/>
          <p:cNvSpPr/>
          <p:nvPr/>
        </p:nvSpPr>
        <p:spPr>
          <a:xfrm>
            <a:off x="574778" y="1448123"/>
            <a:ext cx="3485195" cy="5181275"/>
          </a:xfrm>
          <a:prstGeom prst="roundRect">
            <a:avLst>
              <a:gd name="adj" fmla="val 4000"/>
            </a:avLst>
          </a:prstGeom>
          <a:solidFill>
            <a:srgbClr val="2D2E5A"/>
          </a:solidFill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endParaRPr lang="es-ES_tradnl" dirty="0"/>
          </a:p>
        </p:txBody>
      </p:sp>
      <p:sp>
        <p:nvSpPr>
          <p:cNvPr id="7" name="Etiqueta El qué"/>
          <p:cNvSpPr txBox="1"/>
          <p:nvPr/>
        </p:nvSpPr>
        <p:spPr>
          <a:xfrm>
            <a:off x="993407" y="1650000"/>
            <a:ext cx="2800000" cy="2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200" b="1" spc="200" dirty="0">
                <a:solidFill>
                  <a:srgbClr val="ECB82B"/>
                </a:solidFill>
                <a:latin typeface="Arial"/>
                <a:cs typeface="Arial"/>
              </a:rPr>
              <a:t>DÓNDE</a:t>
            </a:r>
            <a:endParaRPr lang="es-ES_tradnl" dirty="0"/>
          </a:p>
        </p:txBody>
      </p:sp>
      <p:sp>
        <p:nvSpPr>
          <p:cNvPr id="8" name="Marco mapa"/>
          <p:cNvSpPr/>
          <p:nvPr/>
        </p:nvSpPr>
        <p:spPr>
          <a:xfrm>
            <a:off x="1093407" y="1970000"/>
            <a:ext cx="2600000" cy="3000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endParaRPr lang="es-ES_tradnl" dirty="0"/>
          </a:p>
        </p:txBody>
      </p:sp>
      <p:pic>
        <p:nvPicPr>
          <p:cNvPr id="9" name="Mapa Regiones PRO" descr="Mapa de Colombia con las 12 Regiones PRO"/>
          <p:cNvPicPr>
            <a:picLocks noChangeAspect="1"/>
          </p:cNvPicPr>
          <p:nvPr/>
        </p:nvPicPr>
        <p:blipFill>
          <a:blip r:embed="rId5"/>
          <a:srcRect t="4500" b="7000"/>
          <a:stretch>
            <a:fillRect/>
          </a:stretch>
        </p:blipFill>
        <p:spPr>
          <a:xfrm>
            <a:off x="1169890" y="2070000"/>
            <a:ext cx="2447033" cy="2800000"/>
          </a:xfrm>
          <a:prstGeom prst="rect">
            <a:avLst/>
          </a:prstGeom>
        </p:spPr>
      </p:pic>
      <p:sp>
        <p:nvSpPr>
          <p:cNvPr id="10" name="Cifra encuentros"/>
          <p:cNvSpPr txBox="1"/>
          <p:nvPr/>
        </p:nvSpPr>
        <p:spPr>
          <a:xfrm>
            <a:off x="1187463" y="5055000"/>
            <a:ext cx="757409" cy="17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2800" b="1" dirty="0">
                <a:solidFill>
                  <a:srgbClr val="ECB82B"/>
                </a:solidFill>
                <a:latin typeface="Arial"/>
                <a:cs typeface="Arial"/>
              </a:rPr>
              <a:t>12</a:t>
            </a:r>
          </a:p>
        </p:txBody>
      </p:sp>
      <p:sp>
        <p:nvSpPr>
          <p:cNvPr id="11" name="Etiqueta encuentros"/>
          <p:cNvSpPr txBox="1"/>
          <p:nvPr/>
        </p:nvSpPr>
        <p:spPr>
          <a:xfrm>
            <a:off x="1155142" y="5447500"/>
            <a:ext cx="1000000" cy="2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100" b="0" dirty="0">
                <a:solidFill>
                  <a:srgbClr val="FFFFFF"/>
                </a:solidFill>
                <a:latin typeface="Arial"/>
                <a:cs typeface="Arial"/>
              </a:rPr>
              <a:t>Encuentros Región PRO</a:t>
            </a:r>
          </a:p>
        </p:txBody>
      </p:sp>
      <p:sp>
        <p:nvSpPr>
          <p:cNvPr id="16" name="Fechas"/>
          <p:cNvSpPr txBox="1"/>
          <p:nvPr/>
        </p:nvSpPr>
        <p:spPr>
          <a:xfrm>
            <a:off x="2285142" y="5413818"/>
            <a:ext cx="1178123" cy="54652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200" b="1" dirty="0">
                <a:solidFill>
                  <a:srgbClr val="FFFFFF"/>
                </a:solidFill>
                <a:latin typeface="Arial"/>
                <a:cs typeface="Arial"/>
              </a:rPr>
              <a:t>Del 5 al 30 de octubre de 2026</a:t>
            </a:r>
          </a:p>
        </p:txBody>
      </p:sp>
      <p:sp>
        <p:nvSpPr>
          <p:cNvPr id="43" name="Etiqueta ejes"/>
          <p:cNvSpPr txBox="1"/>
          <p:nvPr/>
        </p:nvSpPr>
        <p:spPr>
          <a:xfrm>
            <a:off x="4373462" y="1448123"/>
            <a:ext cx="6760000" cy="2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000" b="1" spc="100" dirty="0">
                <a:solidFill>
                  <a:srgbClr val="1E347D"/>
                </a:solidFill>
                <a:latin typeface="Arial"/>
                <a:cs typeface="Arial"/>
              </a:rPr>
              <a:t>SEIS EJES · LOS CAMINOS HACIA LA PATRIA MILAGRO</a:t>
            </a:r>
          </a:p>
        </p:txBody>
      </p:sp>
      <p:sp>
        <p:nvSpPr>
          <p:cNvPr id="44" name="Ejes"/>
          <p:cNvSpPr txBox="1"/>
          <p:nvPr/>
        </p:nvSpPr>
        <p:spPr>
          <a:xfrm>
            <a:off x="4361739" y="1705707"/>
            <a:ext cx="5921800" cy="48758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100" b="1" dirty="0">
                <a:solidFill>
                  <a:srgbClr val="1E347D"/>
                </a:solidFill>
                <a:latin typeface="Arial"/>
                <a:cs typeface="Arial"/>
              </a:rPr>
              <a:t>1 </a:t>
            </a:r>
            <a:r>
              <a:rPr lang="es-ES_tradnl" sz="1100" b="0" dirty="0">
                <a:solidFill>
                  <a:srgbClr val="2D2E5A"/>
                </a:solidFill>
                <a:latin typeface="Arial"/>
                <a:cs typeface="Arial"/>
              </a:rPr>
              <a:t>Reconstrucción, Transformación y Resiliencia    </a:t>
            </a:r>
            <a:r>
              <a:rPr lang="es-ES_tradnl" sz="1100" b="1" dirty="0">
                <a:solidFill>
                  <a:srgbClr val="1E347D"/>
                </a:solidFill>
                <a:latin typeface="Arial"/>
                <a:cs typeface="Arial"/>
              </a:rPr>
              <a:t>2 </a:t>
            </a:r>
            <a:r>
              <a:rPr lang="es-ES_tradnl" sz="1100" b="0" dirty="0">
                <a:solidFill>
                  <a:srgbClr val="2D2E5A"/>
                </a:solidFill>
                <a:latin typeface="Arial"/>
                <a:cs typeface="Arial"/>
              </a:rPr>
              <a:t>Patriotismo Constitucional    </a:t>
            </a:r>
            <a:r>
              <a:rPr lang="es-ES_tradnl" sz="1100" b="1" dirty="0">
                <a:solidFill>
                  <a:srgbClr val="1E347D"/>
                </a:solidFill>
                <a:latin typeface="Arial"/>
                <a:cs typeface="Arial"/>
              </a:rPr>
              <a:t>3 </a:t>
            </a:r>
            <a:r>
              <a:rPr lang="es-ES_tradnl" sz="1100" b="0" dirty="0">
                <a:solidFill>
                  <a:srgbClr val="2D2E5A"/>
                </a:solidFill>
                <a:latin typeface="Arial"/>
                <a:cs typeface="Arial"/>
              </a:rPr>
              <a:t>Milagro Social    </a:t>
            </a:r>
            <a:r>
              <a:rPr lang="es-ES_tradnl" sz="1100" b="1" dirty="0">
                <a:solidFill>
                  <a:srgbClr val="1E347D"/>
                </a:solidFill>
                <a:latin typeface="Arial"/>
                <a:cs typeface="Arial"/>
              </a:rPr>
              <a:t>4 </a:t>
            </a:r>
            <a:r>
              <a:rPr lang="es-ES_tradnl" sz="1100" b="0" dirty="0">
                <a:solidFill>
                  <a:srgbClr val="2D2E5A"/>
                </a:solidFill>
                <a:latin typeface="Arial"/>
                <a:cs typeface="Arial"/>
              </a:rPr>
              <a:t>Milagro Económico    </a:t>
            </a:r>
            <a:r>
              <a:rPr lang="es-ES_tradnl" sz="1100" b="1" dirty="0">
                <a:solidFill>
                  <a:srgbClr val="1E347D"/>
                </a:solidFill>
                <a:latin typeface="Arial"/>
                <a:cs typeface="Arial"/>
              </a:rPr>
              <a:t>5 </a:t>
            </a:r>
            <a:r>
              <a:rPr lang="es-ES_tradnl" sz="1100" b="0" dirty="0">
                <a:solidFill>
                  <a:srgbClr val="2D2E5A"/>
                </a:solidFill>
                <a:latin typeface="Arial"/>
                <a:cs typeface="Arial"/>
              </a:rPr>
              <a:t>Colombia de las Regiones    </a:t>
            </a:r>
            <a:r>
              <a:rPr lang="es-ES_tradnl" sz="1100" b="1" dirty="0">
                <a:solidFill>
                  <a:srgbClr val="1E347D"/>
                </a:solidFill>
                <a:latin typeface="Arial"/>
                <a:cs typeface="Arial"/>
              </a:rPr>
              <a:t>6 </a:t>
            </a:r>
            <a:r>
              <a:rPr lang="es-ES_tradnl" sz="1100" b="0" dirty="0">
                <a:solidFill>
                  <a:srgbClr val="2D2E5A"/>
                </a:solidFill>
                <a:latin typeface="Arial"/>
                <a:cs typeface="Arial"/>
              </a:rPr>
              <a:t>Transformación del Estado</a:t>
            </a:r>
            <a:endParaRPr lang="es-ES_tradnl" dirty="0"/>
          </a:p>
        </p:txBody>
      </p:sp>
      <p:sp>
        <p:nvSpPr>
          <p:cNvPr id="45" name="Etiqueta Quiénes"/>
          <p:cNvSpPr txBox="1"/>
          <p:nvPr/>
        </p:nvSpPr>
        <p:spPr>
          <a:xfrm>
            <a:off x="4446652" y="4599281"/>
            <a:ext cx="4386108" cy="2886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200" b="1" spc="200" dirty="0">
                <a:solidFill>
                  <a:srgbClr val="1E347D"/>
                </a:solidFill>
                <a:latin typeface="Arial"/>
                <a:cs typeface="Arial"/>
              </a:rPr>
              <a:t>DIÁLOGO MULTIACTOR EN CADA REGIÓN</a:t>
            </a:r>
          </a:p>
        </p:txBody>
      </p:sp>
      <p:sp>
        <p:nvSpPr>
          <p:cNvPr id="46" name="Tarjeta Mandatarios"/>
          <p:cNvSpPr/>
          <p:nvPr/>
        </p:nvSpPr>
        <p:spPr>
          <a:xfrm>
            <a:off x="4350000" y="4912080"/>
            <a:ext cx="1685000" cy="1550000"/>
          </a:xfrm>
          <a:prstGeom prst="roundRect">
            <a:avLst>
              <a:gd name="adj" fmla="val 6000"/>
            </a:avLst>
          </a:prstGeom>
          <a:solidFill>
            <a:srgbClr val="F3F4F8"/>
          </a:solidFill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endParaRPr lang="es-ES_tradnl" dirty="0"/>
          </a:p>
        </p:txBody>
      </p:sp>
      <p:sp>
        <p:nvSpPr>
          <p:cNvPr id="47" name="Círculo Mandatarios"/>
          <p:cNvSpPr/>
          <p:nvPr/>
        </p:nvSpPr>
        <p:spPr>
          <a:xfrm>
            <a:off x="4480000" y="4900000"/>
            <a:ext cx="400000" cy="400000"/>
          </a:xfrm>
          <a:prstGeom prst="ellipse">
            <a:avLst/>
          </a:prstGeom>
          <a:solidFill>
            <a:srgbClr val="2D2E5A"/>
          </a:solidFill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endParaRPr lang="es-ES_tradnl" dirty="0"/>
          </a:p>
        </p:txBody>
      </p:sp>
      <p:pic>
        <p:nvPicPr>
          <p:cNvPr id="48" name="Icono Mandatarios" descr="Mandatarios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0000" y="4990000"/>
            <a:ext cx="220000" cy="220000"/>
          </a:xfrm>
          <a:prstGeom prst="rect">
            <a:avLst/>
          </a:prstGeom>
        </p:spPr>
      </p:pic>
      <p:sp>
        <p:nvSpPr>
          <p:cNvPr id="49" name="Actor Mandatarios"/>
          <p:cNvSpPr txBox="1"/>
          <p:nvPr/>
        </p:nvSpPr>
        <p:spPr>
          <a:xfrm>
            <a:off x="4480000" y="5522080"/>
            <a:ext cx="1485000" cy="2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200" b="1" dirty="0">
                <a:solidFill>
                  <a:srgbClr val="2D2E5A"/>
                </a:solidFill>
                <a:latin typeface="Arial"/>
                <a:cs typeface="Arial"/>
              </a:rPr>
              <a:t>Mandatarios</a:t>
            </a:r>
          </a:p>
        </p:txBody>
      </p:sp>
      <p:sp>
        <p:nvSpPr>
          <p:cNvPr id="50" name="Detalle Mandatarios"/>
          <p:cNvSpPr txBox="1"/>
          <p:nvPr/>
        </p:nvSpPr>
        <p:spPr>
          <a:xfrm>
            <a:off x="4480000" y="5772080"/>
            <a:ext cx="1465000" cy="6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r>
              <a:rPr lang="es-ES_tradnl" sz="1100" b="0" dirty="0">
                <a:solidFill>
                  <a:srgbClr val="5B5F7A"/>
                </a:solidFill>
                <a:latin typeface="Arial"/>
                <a:cs typeface="Arial"/>
              </a:rPr>
              <a:t>1.104 alcaldes y 32 gobernadores</a:t>
            </a:r>
            <a:r>
              <a:rPr lang="es-ES_tradnl" sz="1100" dirty="0">
                <a:solidFill>
                  <a:srgbClr val="5B5F7A"/>
                </a:solidFill>
                <a:latin typeface="Arial"/>
                <a:cs typeface="Arial"/>
              </a:rPr>
              <a:t> y demás actores territoriales</a:t>
            </a:r>
          </a:p>
        </p:txBody>
      </p:sp>
      <p:sp>
        <p:nvSpPr>
          <p:cNvPr id="51" name="Tarjeta Esquemas RAP"/>
          <p:cNvSpPr/>
          <p:nvPr/>
        </p:nvSpPr>
        <p:spPr>
          <a:xfrm>
            <a:off x="6155000" y="4912080"/>
            <a:ext cx="1685000" cy="1550000"/>
          </a:xfrm>
          <a:prstGeom prst="roundRect">
            <a:avLst>
              <a:gd name="adj" fmla="val 6000"/>
            </a:avLst>
          </a:prstGeom>
          <a:solidFill>
            <a:srgbClr val="F3F4F8"/>
          </a:solidFill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endParaRPr lang="es-ES_tradnl" dirty="0"/>
          </a:p>
        </p:txBody>
      </p:sp>
      <p:sp>
        <p:nvSpPr>
          <p:cNvPr id="52" name="Círculo Esquemas RAP"/>
          <p:cNvSpPr/>
          <p:nvPr/>
        </p:nvSpPr>
        <p:spPr>
          <a:xfrm>
            <a:off x="6285000" y="5032080"/>
            <a:ext cx="400000" cy="400000"/>
          </a:xfrm>
          <a:prstGeom prst="ellipse">
            <a:avLst/>
          </a:prstGeom>
          <a:solidFill>
            <a:srgbClr val="2D2E5A"/>
          </a:solidFill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endParaRPr lang="es-ES_tradnl" dirty="0"/>
          </a:p>
        </p:txBody>
      </p:sp>
      <p:pic>
        <p:nvPicPr>
          <p:cNvPr id="53" name="Icono Esquemas RAP" descr="Esquemas RAP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5000" y="5122080"/>
            <a:ext cx="220000" cy="220000"/>
          </a:xfrm>
          <a:prstGeom prst="rect">
            <a:avLst/>
          </a:prstGeom>
        </p:spPr>
      </p:pic>
      <p:sp>
        <p:nvSpPr>
          <p:cNvPr id="54" name="Actor Esquemas RAP"/>
          <p:cNvSpPr txBox="1"/>
          <p:nvPr/>
        </p:nvSpPr>
        <p:spPr>
          <a:xfrm>
            <a:off x="6285000" y="5522080"/>
            <a:ext cx="1485000" cy="2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200" b="1" dirty="0">
                <a:solidFill>
                  <a:srgbClr val="2D2E5A"/>
                </a:solidFill>
                <a:latin typeface="Arial"/>
                <a:cs typeface="Arial"/>
              </a:rPr>
              <a:t>Esquemas RAP</a:t>
            </a:r>
          </a:p>
        </p:txBody>
      </p:sp>
      <p:sp>
        <p:nvSpPr>
          <p:cNvPr id="55" name="Detalle Esquemas RAP"/>
          <p:cNvSpPr txBox="1"/>
          <p:nvPr/>
        </p:nvSpPr>
        <p:spPr>
          <a:xfrm>
            <a:off x="6285000" y="5772080"/>
            <a:ext cx="1465000" cy="6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100" b="0" dirty="0">
                <a:solidFill>
                  <a:srgbClr val="5B5F7A"/>
                </a:solidFill>
                <a:latin typeface="Arial"/>
                <a:cs typeface="Arial"/>
              </a:rPr>
              <a:t>9 RAP, áreas metropolitanas y provincias</a:t>
            </a:r>
            <a:endParaRPr lang="es-ES_tradnl" dirty="0"/>
          </a:p>
        </p:txBody>
      </p:sp>
      <p:sp>
        <p:nvSpPr>
          <p:cNvPr id="56" name="Tarjeta Gremios"/>
          <p:cNvSpPr/>
          <p:nvPr/>
        </p:nvSpPr>
        <p:spPr>
          <a:xfrm>
            <a:off x="7960000" y="4912080"/>
            <a:ext cx="1685000" cy="1550000"/>
          </a:xfrm>
          <a:prstGeom prst="roundRect">
            <a:avLst>
              <a:gd name="adj" fmla="val 6000"/>
            </a:avLst>
          </a:prstGeom>
          <a:solidFill>
            <a:srgbClr val="F3F4F8"/>
          </a:solidFill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endParaRPr lang="es-ES_tradnl" dirty="0"/>
          </a:p>
        </p:txBody>
      </p:sp>
      <p:sp>
        <p:nvSpPr>
          <p:cNvPr id="57" name="Círculo Gremios"/>
          <p:cNvSpPr/>
          <p:nvPr/>
        </p:nvSpPr>
        <p:spPr>
          <a:xfrm>
            <a:off x="8090000" y="5032080"/>
            <a:ext cx="400000" cy="400000"/>
          </a:xfrm>
          <a:prstGeom prst="ellipse">
            <a:avLst/>
          </a:prstGeom>
          <a:solidFill>
            <a:srgbClr val="2D2E5A"/>
          </a:solidFill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endParaRPr lang="es-ES_tradnl" dirty="0"/>
          </a:p>
        </p:txBody>
      </p:sp>
      <p:pic>
        <p:nvPicPr>
          <p:cNvPr id="58" name="Icono Gremios" descr="Gremios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80000" y="5122080"/>
            <a:ext cx="220000" cy="220000"/>
          </a:xfrm>
          <a:prstGeom prst="rect">
            <a:avLst/>
          </a:prstGeom>
        </p:spPr>
      </p:pic>
      <p:sp>
        <p:nvSpPr>
          <p:cNvPr id="59" name="Actor Gremios"/>
          <p:cNvSpPr txBox="1"/>
          <p:nvPr/>
        </p:nvSpPr>
        <p:spPr>
          <a:xfrm>
            <a:off x="8090000" y="5522080"/>
            <a:ext cx="1485000" cy="2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200" b="1" dirty="0">
                <a:solidFill>
                  <a:srgbClr val="2D2E5A"/>
                </a:solidFill>
                <a:latin typeface="Arial"/>
                <a:cs typeface="Arial"/>
              </a:rPr>
              <a:t>Gremios</a:t>
            </a:r>
          </a:p>
        </p:txBody>
      </p:sp>
      <p:sp>
        <p:nvSpPr>
          <p:cNvPr id="60" name="Detalle Gremios"/>
          <p:cNvSpPr txBox="1"/>
          <p:nvPr/>
        </p:nvSpPr>
        <p:spPr>
          <a:xfrm>
            <a:off x="8090000" y="5772080"/>
            <a:ext cx="1465000" cy="6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r>
              <a:rPr lang="es-ES_tradnl" sz="1100" dirty="0">
                <a:solidFill>
                  <a:srgbClr val="5B5F7A"/>
                </a:solidFill>
                <a:latin typeface="Arial"/>
                <a:cs typeface="Arial"/>
              </a:rPr>
              <a:t>FND, </a:t>
            </a:r>
            <a:r>
              <a:rPr lang="es-ES_tradnl" sz="1100" dirty="0" err="1">
                <a:solidFill>
                  <a:srgbClr val="5B5F7A"/>
                </a:solidFill>
                <a:latin typeface="Arial"/>
                <a:cs typeface="Arial"/>
              </a:rPr>
              <a:t>Fedemunicipios</a:t>
            </a:r>
            <a:r>
              <a:rPr lang="es-ES_tradnl" sz="1100" b="0" dirty="0">
                <a:solidFill>
                  <a:srgbClr val="5B5F7A"/>
                </a:solidFill>
                <a:latin typeface="Arial"/>
                <a:cs typeface="Arial"/>
              </a:rPr>
              <a:t>, </a:t>
            </a:r>
            <a:r>
              <a:rPr lang="es-ES_tradnl" sz="1100" b="0" dirty="0" err="1">
                <a:solidFill>
                  <a:srgbClr val="5B5F7A"/>
                </a:solidFill>
                <a:latin typeface="Arial"/>
                <a:cs typeface="Arial"/>
              </a:rPr>
              <a:t>Asocapitales</a:t>
            </a:r>
            <a:r>
              <a:rPr lang="es-ES_tradnl" sz="1100" b="0" dirty="0">
                <a:solidFill>
                  <a:srgbClr val="5B5F7A"/>
                </a:solidFill>
                <a:latin typeface="Arial"/>
                <a:cs typeface="Arial"/>
              </a:rPr>
              <a:t> y </a:t>
            </a:r>
            <a:r>
              <a:rPr lang="es-ES_tradnl" sz="1100" dirty="0">
                <a:solidFill>
                  <a:srgbClr val="5B5F7A"/>
                </a:solidFill>
                <a:latin typeface="Arial"/>
                <a:cs typeface="Arial"/>
              </a:rPr>
              <a:t>Gremios de </a:t>
            </a:r>
            <a:r>
              <a:rPr lang="es-ES_tradnl" sz="1100" b="0" dirty="0">
                <a:solidFill>
                  <a:srgbClr val="5B5F7A"/>
                </a:solidFill>
                <a:latin typeface="Arial"/>
                <a:cs typeface="Arial"/>
              </a:rPr>
              <a:t>sectores productivos</a:t>
            </a:r>
            <a:endParaRPr lang="es-ES_tradnl" dirty="0"/>
          </a:p>
        </p:txBody>
      </p:sp>
      <p:sp>
        <p:nvSpPr>
          <p:cNvPr id="61" name="Tarjeta Sociedad civil"/>
          <p:cNvSpPr/>
          <p:nvPr/>
        </p:nvSpPr>
        <p:spPr>
          <a:xfrm>
            <a:off x="9765000" y="4912080"/>
            <a:ext cx="1685000" cy="1550000"/>
          </a:xfrm>
          <a:prstGeom prst="roundRect">
            <a:avLst>
              <a:gd name="adj" fmla="val 6000"/>
            </a:avLst>
          </a:prstGeom>
          <a:solidFill>
            <a:srgbClr val="F3F4F8"/>
          </a:solidFill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endParaRPr lang="es-ES_tradnl" dirty="0"/>
          </a:p>
        </p:txBody>
      </p:sp>
      <p:sp>
        <p:nvSpPr>
          <p:cNvPr id="62" name="Círculo Sociedad civil"/>
          <p:cNvSpPr/>
          <p:nvPr/>
        </p:nvSpPr>
        <p:spPr>
          <a:xfrm>
            <a:off x="9895000" y="5032080"/>
            <a:ext cx="400000" cy="400000"/>
          </a:xfrm>
          <a:prstGeom prst="ellipse">
            <a:avLst/>
          </a:prstGeom>
          <a:solidFill>
            <a:srgbClr val="2D2E5A"/>
          </a:solidFill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endParaRPr lang="es-ES_tradnl" dirty="0"/>
          </a:p>
        </p:txBody>
      </p:sp>
      <p:pic>
        <p:nvPicPr>
          <p:cNvPr id="63" name="Icono Sociedad civil" descr="Sociedad civil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85000" y="5122080"/>
            <a:ext cx="220000" cy="220000"/>
          </a:xfrm>
          <a:prstGeom prst="rect">
            <a:avLst/>
          </a:prstGeom>
        </p:spPr>
      </p:pic>
      <p:sp>
        <p:nvSpPr>
          <p:cNvPr id="64" name="Actor Sociedad civil"/>
          <p:cNvSpPr txBox="1"/>
          <p:nvPr/>
        </p:nvSpPr>
        <p:spPr>
          <a:xfrm>
            <a:off x="9895000" y="5522080"/>
            <a:ext cx="1485000" cy="2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200" b="1" dirty="0">
                <a:solidFill>
                  <a:srgbClr val="2D2E5A"/>
                </a:solidFill>
                <a:latin typeface="Arial"/>
                <a:cs typeface="Arial"/>
              </a:rPr>
              <a:t>Sociedad civil</a:t>
            </a:r>
          </a:p>
        </p:txBody>
      </p:sp>
      <p:sp>
        <p:nvSpPr>
          <p:cNvPr id="65" name="Detalle Sociedad civil"/>
          <p:cNvSpPr txBox="1"/>
          <p:nvPr/>
        </p:nvSpPr>
        <p:spPr>
          <a:xfrm>
            <a:off x="9895000" y="5772080"/>
            <a:ext cx="1465000" cy="6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r>
              <a:rPr lang="es-ES_tradnl" sz="1100" dirty="0">
                <a:solidFill>
                  <a:srgbClr val="5B5F7A"/>
                </a:solidFill>
                <a:latin typeface="Arial"/>
                <a:cs typeface="Arial"/>
              </a:rPr>
              <a:t>Ciudadanía organizada,</a:t>
            </a:r>
            <a:r>
              <a:rPr lang="es-ES_tradnl" sz="1100" b="0" dirty="0">
                <a:solidFill>
                  <a:srgbClr val="5B5F7A"/>
                </a:solidFill>
                <a:latin typeface="Arial"/>
                <a:cs typeface="Arial"/>
              </a:rPr>
              <a:t> </a:t>
            </a:r>
            <a:r>
              <a:rPr lang="es-ES_tradnl" sz="1100" dirty="0">
                <a:solidFill>
                  <a:srgbClr val="5B5F7A"/>
                </a:solidFill>
                <a:latin typeface="Arial"/>
                <a:cs typeface="Arial"/>
              </a:rPr>
              <a:t>grupos de valor ciudadano, academia</a:t>
            </a:r>
            <a:r>
              <a:rPr lang="es-ES_tradnl" sz="1100" b="0" dirty="0">
                <a:solidFill>
                  <a:srgbClr val="5B5F7A"/>
                </a:solidFill>
                <a:latin typeface="Arial"/>
                <a:cs typeface="Arial"/>
              </a:rPr>
              <a:t> y cooperación</a:t>
            </a:r>
            <a:endParaRPr lang="es-ES_tradnl" dirty="0"/>
          </a:p>
        </p:txBody>
      </p:sp>
      <p:sp>
        <p:nvSpPr>
          <p:cNvPr id="15" name="Etiqueta principios">
            <a:extLst>
              <a:ext uri="{FF2B5EF4-FFF2-40B4-BE49-F238E27FC236}">
                <a16:creationId xmlns:a16="http://schemas.microsoft.com/office/drawing/2014/main" id="{72F8E096-2F17-247A-C051-7E902E15D829}"/>
              </a:ext>
            </a:extLst>
          </p:cNvPr>
          <p:cNvSpPr txBox="1"/>
          <p:nvPr/>
        </p:nvSpPr>
        <p:spPr>
          <a:xfrm>
            <a:off x="4365839" y="2320969"/>
            <a:ext cx="3405861" cy="38412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100" b="1" spc="150" dirty="0">
                <a:solidFill>
                  <a:srgbClr val="ECB82B"/>
                </a:solidFill>
                <a:latin typeface="Arial"/>
                <a:cs typeface="Arial"/>
              </a:rPr>
              <a:t>PRINCIPIOS DE LA PARTICIPACIÓN</a:t>
            </a:r>
          </a:p>
        </p:txBody>
      </p:sp>
      <p:sp>
        <p:nvSpPr>
          <p:cNvPr id="69" name="Círculo Deliberación democrática">
            <a:extLst>
              <a:ext uri="{FF2B5EF4-FFF2-40B4-BE49-F238E27FC236}">
                <a16:creationId xmlns:a16="http://schemas.microsoft.com/office/drawing/2014/main" id="{2730C6F1-065E-36E8-B5A6-490C96986CE7}"/>
              </a:ext>
            </a:extLst>
          </p:cNvPr>
          <p:cNvSpPr/>
          <p:nvPr/>
        </p:nvSpPr>
        <p:spPr>
          <a:xfrm>
            <a:off x="4492392" y="2724077"/>
            <a:ext cx="460000" cy="460000"/>
          </a:xfrm>
          <a:prstGeom prst="ellipse">
            <a:avLst/>
          </a:prstGeom>
          <a:solidFill>
            <a:srgbClr val="ECB82B"/>
          </a:solidFill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endParaRPr lang="es-ES_tradnl" dirty="0"/>
          </a:p>
        </p:txBody>
      </p:sp>
      <p:pic>
        <p:nvPicPr>
          <p:cNvPr id="71" name="Icono Deliberación democrática" descr="Deliberación democrática">
            <a:extLst>
              <a:ext uri="{FF2B5EF4-FFF2-40B4-BE49-F238E27FC236}">
                <a16:creationId xmlns:a16="http://schemas.microsoft.com/office/drawing/2014/main" id="{55E5AB54-9FB1-609B-9061-D5E88E18893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92392" y="2824077"/>
            <a:ext cx="260000" cy="260000"/>
          </a:xfrm>
          <a:prstGeom prst="rect">
            <a:avLst/>
          </a:prstGeom>
        </p:spPr>
      </p:pic>
      <p:sp>
        <p:nvSpPr>
          <p:cNvPr id="73" name="Principio 1">
            <a:extLst>
              <a:ext uri="{FF2B5EF4-FFF2-40B4-BE49-F238E27FC236}">
                <a16:creationId xmlns:a16="http://schemas.microsoft.com/office/drawing/2014/main" id="{90810F34-5B6E-391E-7ECF-3EF48719F9AB}"/>
              </a:ext>
            </a:extLst>
          </p:cNvPr>
          <p:cNvSpPr txBox="1"/>
          <p:nvPr/>
        </p:nvSpPr>
        <p:spPr>
          <a:xfrm>
            <a:off x="5102392" y="2714077"/>
            <a:ext cx="2520000" cy="2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200" b="1" dirty="0">
                <a:solidFill>
                  <a:srgbClr val="2D2E5A"/>
                </a:solidFill>
                <a:latin typeface="Arial"/>
                <a:cs typeface="Arial"/>
              </a:rPr>
              <a:t>Deliberación democrática</a:t>
            </a:r>
          </a:p>
        </p:txBody>
      </p:sp>
      <p:sp>
        <p:nvSpPr>
          <p:cNvPr id="75" name="Detalle principio 1">
            <a:extLst>
              <a:ext uri="{FF2B5EF4-FFF2-40B4-BE49-F238E27FC236}">
                <a16:creationId xmlns:a16="http://schemas.microsoft.com/office/drawing/2014/main" id="{D1F04635-5F7A-C39E-D18B-5F0EE7CEEB0F}"/>
              </a:ext>
            </a:extLst>
          </p:cNvPr>
          <p:cNvSpPr txBox="1"/>
          <p:nvPr/>
        </p:nvSpPr>
        <p:spPr>
          <a:xfrm>
            <a:off x="5102392" y="2974077"/>
            <a:ext cx="2520000" cy="5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100" b="0" dirty="0">
                <a:solidFill>
                  <a:srgbClr val="2D2E5A"/>
                </a:solidFill>
                <a:latin typeface="Arial"/>
                <a:cs typeface="Arial"/>
              </a:rPr>
              <a:t>Diálogo orientado a resultados sobre los seis ejes estratégicos.</a:t>
            </a:r>
            <a:endParaRPr lang="es-ES_tradnl" dirty="0">
              <a:solidFill>
                <a:srgbClr val="2D2E5A"/>
              </a:solidFill>
            </a:endParaRPr>
          </a:p>
        </p:txBody>
      </p:sp>
      <p:sp>
        <p:nvSpPr>
          <p:cNvPr id="79" name="Círculo Participación digital">
            <a:extLst>
              <a:ext uri="{FF2B5EF4-FFF2-40B4-BE49-F238E27FC236}">
                <a16:creationId xmlns:a16="http://schemas.microsoft.com/office/drawing/2014/main" id="{8D91DBB0-F4AE-DCDF-080D-152E02C3CB48}"/>
              </a:ext>
            </a:extLst>
          </p:cNvPr>
          <p:cNvSpPr/>
          <p:nvPr/>
        </p:nvSpPr>
        <p:spPr>
          <a:xfrm>
            <a:off x="8132179" y="2736226"/>
            <a:ext cx="460000" cy="460000"/>
          </a:xfrm>
          <a:prstGeom prst="ellipse">
            <a:avLst/>
          </a:prstGeom>
          <a:solidFill>
            <a:srgbClr val="ECB82B"/>
          </a:solidFill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endParaRPr lang="es-ES_tradnl" dirty="0"/>
          </a:p>
        </p:txBody>
      </p:sp>
      <p:pic>
        <p:nvPicPr>
          <p:cNvPr id="81" name="Icono Participación digital" descr="Participación digital">
            <a:extLst>
              <a:ext uri="{FF2B5EF4-FFF2-40B4-BE49-F238E27FC236}">
                <a16:creationId xmlns:a16="http://schemas.microsoft.com/office/drawing/2014/main" id="{9F2BE09A-9528-46B7-C77A-18F931DF62D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232179" y="2836226"/>
            <a:ext cx="260000" cy="260000"/>
          </a:xfrm>
          <a:prstGeom prst="rect">
            <a:avLst/>
          </a:prstGeom>
        </p:spPr>
      </p:pic>
      <p:sp>
        <p:nvSpPr>
          <p:cNvPr id="83" name="Principio 2">
            <a:extLst>
              <a:ext uri="{FF2B5EF4-FFF2-40B4-BE49-F238E27FC236}">
                <a16:creationId xmlns:a16="http://schemas.microsoft.com/office/drawing/2014/main" id="{18A3444E-0126-DA9B-0C23-8DBE5A053A32}"/>
              </a:ext>
            </a:extLst>
          </p:cNvPr>
          <p:cNvSpPr txBox="1"/>
          <p:nvPr/>
        </p:nvSpPr>
        <p:spPr>
          <a:xfrm>
            <a:off x="8742179" y="2726226"/>
            <a:ext cx="2520000" cy="2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200" b="1" dirty="0">
                <a:solidFill>
                  <a:srgbClr val="2D2E5A"/>
                </a:solidFill>
                <a:latin typeface="Arial"/>
                <a:cs typeface="Arial"/>
              </a:rPr>
              <a:t>Participación digital</a:t>
            </a:r>
          </a:p>
        </p:txBody>
      </p:sp>
      <p:sp>
        <p:nvSpPr>
          <p:cNvPr id="85" name="Detalle principio 2">
            <a:extLst>
              <a:ext uri="{FF2B5EF4-FFF2-40B4-BE49-F238E27FC236}">
                <a16:creationId xmlns:a16="http://schemas.microsoft.com/office/drawing/2014/main" id="{4E14234D-7DE6-2E0A-6594-EF3BDD3C122E}"/>
              </a:ext>
            </a:extLst>
          </p:cNvPr>
          <p:cNvSpPr txBox="1"/>
          <p:nvPr/>
        </p:nvSpPr>
        <p:spPr>
          <a:xfrm>
            <a:off x="8742179" y="2986226"/>
            <a:ext cx="2520000" cy="5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r>
              <a:rPr lang="es-ES_tradnl" sz="1100" b="0" dirty="0">
                <a:solidFill>
                  <a:srgbClr val="2D2E5A"/>
                </a:solidFill>
                <a:latin typeface="Arial"/>
                <a:cs typeface="Arial"/>
              </a:rPr>
              <a:t>Base de inteligencia territorial para la planeación</a:t>
            </a:r>
            <a:r>
              <a:rPr lang="es-ES_tradnl" sz="1100" dirty="0">
                <a:solidFill>
                  <a:srgbClr val="2D2E5A"/>
                </a:solidFill>
                <a:latin typeface="Arial"/>
                <a:cs typeface="Arial"/>
              </a:rPr>
              <a:t> y uso público</a:t>
            </a:r>
            <a:r>
              <a:rPr lang="es-ES_tradnl" sz="1100" b="0" dirty="0">
                <a:solidFill>
                  <a:srgbClr val="2D2E5A"/>
                </a:solidFill>
                <a:latin typeface="Arial"/>
                <a:cs typeface="Arial"/>
              </a:rPr>
              <a:t>.</a:t>
            </a:r>
            <a:endParaRPr lang="es-ES_tradnl" dirty="0">
              <a:solidFill>
                <a:srgbClr val="2D2E5A"/>
              </a:solidFill>
            </a:endParaRPr>
          </a:p>
        </p:txBody>
      </p:sp>
      <p:sp>
        <p:nvSpPr>
          <p:cNvPr id="89" name="Círculo Participación representativa">
            <a:extLst>
              <a:ext uri="{FF2B5EF4-FFF2-40B4-BE49-F238E27FC236}">
                <a16:creationId xmlns:a16="http://schemas.microsoft.com/office/drawing/2014/main" id="{0EE22EFA-4B5E-EA67-B701-65AA43C43EAE}"/>
              </a:ext>
            </a:extLst>
          </p:cNvPr>
          <p:cNvSpPr/>
          <p:nvPr/>
        </p:nvSpPr>
        <p:spPr>
          <a:xfrm>
            <a:off x="4548272" y="3624271"/>
            <a:ext cx="460000" cy="460000"/>
          </a:xfrm>
          <a:prstGeom prst="ellipse">
            <a:avLst/>
          </a:prstGeom>
          <a:solidFill>
            <a:srgbClr val="ECB82B"/>
          </a:solidFill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endParaRPr lang="es-ES_tradnl" dirty="0"/>
          </a:p>
        </p:txBody>
      </p:sp>
      <p:pic>
        <p:nvPicPr>
          <p:cNvPr id="91" name="Icono Participación representativa" descr="Participación representativa">
            <a:extLst>
              <a:ext uri="{FF2B5EF4-FFF2-40B4-BE49-F238E27FC236}">
                <a16:creationId xmlns:a16="http://schemas.microsoft.com/office/drawing/2014/main" id="{DC35F5D5-1E57-1B73-61B4-2BBFA0F56D2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648272" y="3724271"/>
            <a:ext cx="260000" cy="260000"/>
          </a:xfrm>
          <a:prstGeom prst="rect">
            <a:avLst/>
          </a:prstGeom>
        </p:spPr>
      </p:pic>
      <p:sp>
        <p:nvSpPr>
          <p:cNvPr id="93" name="Principio 3">
            <a:extLst>
              <a:ext uri="{FF2B5EF4-FFF2-40B4-BE49-F238E27FC236}">
                <a16:creationId xmlns:a16="http://schemas.microsoft.com/office/drawing/2014/main" id="{931CF220-920C-C313-19FC-B479D94DA375}"/>
              </a:ext>
            </a:extLst>
          </p:cNvPr>
          <p:cNvSpPr txBox="1"/>
          <p:nvPr/>
        </p:nvSpPr>
        <p:spPr>
          <a:xfrm>
            <a:off x="5158272" y="3614271"/>
            <a:ext cx="2520000" cy="2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200" b="1" dirty="0">
                <a:solidFill>
                  <a:srgbClr val="2D2E5A"/>
                </a:solidFill>
                <a:latin typeface="Arial"/>
                <a:cs typeface="Arial"/>
              </a:rPr>
              <a:t>Participación representativa</a:t>
            </a:r>
          </a:p>
        </p:txBody>
      </p:sp>
      <p:sp>
        <p:nvSpPr>
          <p:cNvPr id="95" name="Detalle principio 3">
            <a:extLst>
              <a:ext uri="{FF2B5EF4-FFF2-40B4-BE49-F238E27FC236}">
                <a16:creationId xmlns:a16="http://schemas.microsoft.com/office/drawing/2014/main" id="{F509FFC0-36A3-B640-D5F5-350A4D0C577C}"/>
              </a:ext>
            </a:extLst>
          </p:cNvPr>
          <p:cNvSpPr txBox="1"/>
          <p:nvPr/>
        </p:nvSpPr>
        <p:spPr>
          <a:xfrm>
            <a:off x="5158272" y="3864111"/>
            <a:ext cx="2520000" cy="5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100" b="0" dirty="0">
                <a:solidFill>
                  <a:srgbClr val="2D2E5A"/>
                </a:solidFill>
                <a:latin typeface="Arial"/>
                <a:cs typeface="Arial"/>
              </a:rPr>
              <a:t>Mandatarios, gremios, esquemas asociativos y sociedad civil.</a:t>
            </a:r>
            <a:endParaRPr lang="es-ES_tradnl" dirty="0">
              <a:solidFill>
                <a:srgbClr val="2D2E5A"/>
              </a:solidFill>
            </a:endParaRPr>
          </a:p>
        </p:txBody>
      </p:sp>
      <p:sp>
        <p:nvSpPr>
          <p:cNvPr id="99" name="Círculo Inteligencia colectiva">
            <a:extLst>
              <a:ext uri="{FF2B5EF4-FFF2-40B4-BE49-F238E27FC236}">
                <a16:creationId xmlns:a16="http://schemas.microsoft.com/office/drawing/2014/main" id="{668A4CD8-02A1-1021-B2D4-8BC80EF2CFED}"/>
              </a:ext>
            </a:extLst>
          </p:cNvPr>
          <p:cNvSpPr/>
          <p:nvPr/>
        </p:nvSpPr>
        <p:spPr>
          <a:xfrm>
            <a:off x="8165232" y="3545071"/>
            <a:ext cx="460000" cy="460000"/>
          </a:xfrm>
          <a:prstGeom prst="ellipse">
            <a:avLst/>
          </a:prstGeom>
          <a:solidFill>
            <a:srgbClr val="ECB82B"/>
          </a:solidFill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endParaRPr lang="es-ES_tradnl" dirty="0"/>
          </a:p>
        </p:txBody>
      </p:sp>
      <p:pic>
        <p:nvPicPr>
          <p:cNvPr id="101" name="Icono Inteligencia colectiva" descr="Inteligencia colectiva">
            <a:extLst>
              <a:ext uri="{FF2B5EF4-FFF2-40B4-BE49-F238E27FC236}">
                <a16:creationId xmlns:a16="http://schemas.microsoft.com/office/drawing/2014/main" id="{31830853-48F0-7E1E-115C-A5D5CB3BD36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265232" y="3645071"/>
            <a:ext cx="260000" cy="260000"/>
          </a:xfrm>
          <a:prstGeom prst="rect">
            <a:avLst/>
          </a:prstGeom>
        </p:spPr>
      </p:pic>
      <p:sp>
        <p:nvSpPr>
          <p:cNvPr id="103" name="Principio 4">
            <a:extLst>
              <a:ext uri="{FF2B5EF4-FFF2-40B4-BE49-F238E27FC236}">
                <a16:creationId xmlns:a16="http://schemas.microsoft.com/office/drawing/2014/main" id="{F649190D-BF3B-5A30-A74E-B0EFFDBA863A}"/>
              </a:ext>
            </a:extLst>
          </p:cNvPr>
          <p:cNvSpPr txBox="1"/>
          <p:nvPr/>
        </p:nvSpPr>
        <p:spPr>
          <a:xfrm>
            <a:off x="8775232" y="3535071"/>
            <a:ext cx="2520000" cy="2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200" b="1" dirty="0">
                <a:solidFill>
                  <a:srgbClr val="2D2E5A"/>
                </a:solidFill>
                <a:latin typeface="Arial"/>
                <a:cs typeface="Arial"/>
              </a:rPr>
              <a:t>Inteligencia colectiva</a:t>
            </a:r>
          </a:p>
        </p:txBody>
      </p:sp>
      <p:sp>
        <p:nvSpPr>
          <p:cNvPr id="105" name="Detalle principio 4">
            <a:extLst>
              <a:ext uri="{FF2B5EF4-FFF2-40B4-BE49-F238E27FC236}">
                <a16:creationId xmlns:a16="http://schemas.microsoft.com/office/drawing/2014/main" id="{4276ACFB-EF74-6862-2706-D80818F3AED5}"/>
              </a:ext>
            </a:extLst>
          </p:cNvPr>
          <p:cNvSpPr txBox="1"/>
          <p:nvPr/>
        </p:nvSpPr>
        <p:spPr>
          <a:xfrm>
            <a:off x="8775232" y="3795071"/>
            <a:ext cx="2520000" cy="5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100" b="0" dirty="0">
                <a:solidFill>
                  <a:srgbClr val="2D2E5A"/>
                </a:solidFill>
                <a:latin typeface="Arial"/>
                <a:cs typeface="Arial"/>
              </a:rPr>
              <a:t>Aportes de todos, sistematizados, alimentan las Bases del Plan.</a:t>
            </a:r>
            <a:endParaRPr lang="es-ES_tradnl" dirty="0">
              <a:solidFill>
                <a:srgbClr val="2D2E5A"/>
              </a:solidFill>
            </a:endParaRPr>
          </a:p>
        </p:txBody>
      </p:sp>
      <p:sp>
        <p:nvSpPr>
          <p:cNvPr id="19" name="Fechas">
            <a:extLst>
              <a:ext uri="{FF2B5EF4-FFF2-40B4-BE49-F238E27FC236}">
                <a16:creationId xmlns:a16="http://schemas.microsoft.com/office/drawing/2014/main" id="{9F13B67C-FC7B-FDD9-90BC-E22FEA75950F}"/>
              </a:ext>
            </a:extLst>
          </p:cNvPr>
          <p:cNvSpPr txBox="1"/>
          <p:nvPr/>
        </p:nvSpPr>
        <p:spPr>
          <a:xfrm>
            <a:off x="1187463" y="5960086"/>
            <a:ext cx="2429460" cy="89791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900" dirty="0">
                <a:solidFill>
                  <a:srgbClr val="FFFFFF"/>
                </a:solidFill>
                <a:latin typeface="Arial"/>
                <a:cs typeface="Arial"/>
              </a:rPr>
              <a:t>21 Mesas técnicas departamentales de alineación programática lideradas por el DNP previo a los encuentros regionales.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ogo DNP blanco" descr="Logo DN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99234" y="211006"/>
            <a:ext cx="407786" cy="598272"/>
          </a:xfrm>
          <a:prstGeom prst="rect">
            <a:avLst/>
          </a:prstGeom>
        </p:spPr>
      </p:pic>
      <p:pic>
        <p:nvPicPr>
          <p:cNvPr id="3" name="Línea tricolor" descr="Línea tricolor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764" y="984995"/>
            <a:ext cx="1201108" cy="142688"/>
          </a:xfrm>
          <a:prstGeom prst="rect">
            <a:avLst/>
          </a:prstGeom>
        </p:spPr>
      </p:pic>
      <p:pic>
        <p:nvPicPr>
          <p:cNvPr id="4" name="Barra tricolor" descr="Barra tricolor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0079" y="6629398"/>
            <a:ext cx="2664410" cy="316524"/>
          </a:xfrm>
          <a:prstGeom prst="rect">
            <a:avLst/>
          </a:prstGeom>
        </p:spPr>
      </p:pic>
      <p:sp>
        <p:nvSpPr>
          <p:cNvPr id="5" name="Título"/>
          <p:cNvSpPr>
            <a:spLocks noGrp="1"/>
          </p:cNvSpPr>
          <p:nvPr>
            <p:ph type="title"/>
          </p:nvPr>
        </p:nvSpPr>
        <p:spPr>
          <a:xfrm>
            <a:off x="743407" y="396240"/>
            <a:ext cx="9418320" cy="5852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3600" b="1" dirty="0">
                <a:solidFill>
                  <a:srgbClr val="FFFFFF"/>
                </a:solidFill>
                <a:latin typeface="Arial"/>
                <a:cs typeface="Arial"/>
              </a:rPr>
              <a:t>Cronograma de eventos</a:t>
            </a:r>
          </a:p>
        </p:txBody>
      </p:sp>
      <p:sp>
        <p:nvSpPr>
          <p:cNvPr id="6" name="Subtítulo"/>
          <p:cNvSpPr txBox="1"/>
          <p:nvPr/>
        </p:nvSpPr>
        <p:spPr>
          <a:xfrm>
            <a:off x="743407" y="1200000"/>
            <a:ext cx="10500000" cy="3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200" b="1" spc="100" dirty="0">
                <a:solidFill>
                  <a:srgbClr val="1E347D"/>
                </a:solidFill>
                <a:latin typeface="Poppins" pitchFamily="2" charset="77"/>
                <a:cs typeface="Poppins" pitchFamily="2" charset="77"/>
              </a:rPr>
              <a:t>Doce encuentros en cuatro semanas: cada región delibera sobre los ejes estratégicos del Plan.</a:t>
            </a:r>
          </a:p>
        </p:txBody>
      </p:sp>
      <p:sp>
        <p:nvSpPr>
          <p:cNvPr id="7" name="Etiqueta principios"/>
          <p:cNvSpPr txBox="1"/>
          <p:nvPr/>
        </p:nvSpPr>
        <p:spPr>
          <a:xfrm>
            <a:off x="743407" y="1600000"/>
            <a:ext cx="3400000" cy="2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r>
              <a:rPr lang="es-ES_tradnl" sz="1100" b="1" spc="150" dirty="0">
                <a:solidFill>
                  <a:srgbClr val="ECB82B"/>
                </a:solidFill>
                <a:latin typeface="Arial"/>
                <a:cs typeface="Arial"/>
              </a:rPr>
              <a:t>CINCO MOMENTOS</a:t>
            </a:r>
          </a:p>
        </p:txBody>
      </p:sp>
      <p:sp>
        <p:nvSpPr>
          <p:cNvPr id="8" name="Tarjeta Deliberación democrática"/>
          <p:cNvSpPr/>
          <p:nvPr/>
        </p:nvSpPr>
        <p:spPr>
          <a:xfrm>
            <a:off x="743407" y="1778080"/>
            <a:ext cx="3400000" cy="1020000"/>
          </a:xfrm>
          <a:prstGeom prst="roundRect">
            <a:avLst>
              <a:gd name="adj" fmla="val 6000"/>
            </a:avLst>
          </a:prstGeom>
          <a:solidFill>
            <a:srgbClr val="1F2447"/>
          </a:solidFill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endParaRPr lang="es-ES_tradnl" dirty="0"/>
          </a:p>
        </p:txBody>
      </p:sp>
      <p:sp>
        <p:nvSpPr>
          <p:cNvPr id="9" name="Círculo Deliberación democrática"/>
          <p:cNvSpPr/>
          <p:nvPr/>
        </p:nvSpPr>
        <p:spPr>
          <a:xfrm>
            <a:off x="893407" y="1928080"/>
            <a:ext cx="460000" cy="460000"/>
          </a:xfrm>
          <a:prstGeom prst="ellipse">
            <a:avLst/>
          </a:prstGeom>
          <a:solidFill>
            <a:srgbClr val="ECB82B"/>
          </a:solidFill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endParaRPr lang="es-ES_tradnl" dirty="0"/>
          </a:p>
        </p:txBody>
      </p:sp>
      <p:sp>
        <p:nvSpPr>
          <p:cNvPr id="13" name="Tarjeta Participación digital"/>
          <p:cNvSpPr/>
          <p:nvPr/>
        </p:nvSpPr>
        <p:spPr>
          <a:xfrm>
            <a:off x="743407" y="2806320"/>
            <a:ext cx="3400000" cy="1020000"/>
          </a:xfrm>
          <a:prstGeom prst="roundRect">
            <a:avLst>
              <a:gd name="adj" fmla="val 6000"/>
            </a:avLst>
          </a:prstGeom>
          <a:solidFill>
            <a:srgbClr val="1F2447"/>
          </a:solidFill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endParaRPr lang="es-ES_tradnl" dirty="0"/>
          </a:p>
        </p:txBody>
      </p:sp>
      <p:sp>
        <p:nvSpPr>
          <p:cNvPr id="14" name="Círculo Participación digital"/>
          <p:cNvSpPr/>
          <p:nvPr/>
        </p:nvSpPr>
        <p:spPr>
          <a:xfrm>
            <a:off x="893407" y="2956320"/>
            <a:ext cx="460000" cy="460000"/>
          </a:xfrm>
          <a:prstGeom prst="ellipse">
            <a:avLst/>
          </a:prstGeom>
          <a:solidFill>
            <a:srgbClr val="ECB82B"/>
          </a:solidFill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endParaRPr lang="es-ES_tradnl" dirty="0"/>
          </a:p>
        </p:txBody>
      </p:sp>
      <p:sp>
        <p:nvSpPr>
          <p:cNvPr id="18" name="Tarjeta Participación representativa"/>
          <p:cNvSpPr/>
          <p:nvPr/>
        </p:nvSpPr>
        <p:spPr>
          <a:xfrm>
            <a:off x="743407" y="3844720"/>
            <a:ext cx="3400000" cy="1020000"/>
          </a:xfrm>
          <a:prstGeom prst="roundRect">
            <a:avLst>
              <a:gd name="adj" fmla="val 6000"/>
            </a:avLst>
          </a:prstGeom>
          <a:solidFill>
            <a:srgbClr val="1F2447"/>
          </a:solidFill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endParaRPr lang="es-ES_tradnl" dirty="0"/>
          </a:p>
        </p:txBody>
      </p:sp>
      <p:sp>
        <p:nvSpPr>
          <p:cNvPr id="19" name="Círculo Participación representativa"/>
          <p:cNvSpPr/>
          <p:nvPr/>
        </p:nvSpPr>
        <p:spPr>
          <a:xfrm>
            <a:off x="893407" y="3994720"/>
            <a:ext cx="460000" cy="460000"/>
          </a:xfrm>
          <a:prstGeom prst="ellipse">
            <a:avLst/>
          </a:prstGeom>
          <a:solidFill>
            <a:srgbClr val="ECB82B"/>
          </a:solidFill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endParaRPr lang="es-ES_tradnl" dirty="0"/>
          </a:p>
        </p:txBody>
      </p:sp>
      <p:sp>
        <p:nvSpPr>
          <p:cNvPr id="23" name="Tarjeta Inteligencia colectiva"/>
          <p:cNvSpPr/>
          <p:nvPr/>
        </p:nvSpPr>
        <p:spPr>
          <a:xfrm>
            <a:off x="743407" y="4872960"/>
            <a:ext cx="3400000" cy="1020000"/>
          </a:xfrm>
          <a:prstGeom prst="roundRect">
            <a:avLst>
              <a:gd name="adj" fmla="val 6000"/>
            </a:avLst>
          </a:prstGeom>
          <a:solidFill>
            <a:srgbClr val="1F2447"/>
          </a:solidFill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endParaRPr lang="es-ES_tradnl" dirty="0"/>
          </a:p>
        </p:txBody>
      </p:sp>
      <p:sp>
        <p:nvSpPr>
          <p:cNvPr id="24" name="Círculo Inteligencia colectiva"/>
          <p:cNvSpPr/>
          <p:nvPr/>
        </p:nvSpPr>
        <p:spPr>
          <a:xfrm>
            <a:off x="893407" y="5033120"/>
            <a:ext cx="460000" cy="460000"/>
          </a:xfrm>
          <a:prstGeom prst="ellipse">
            <a:avLst/>
          </a:prstGeom>
          <a:solidFill>
            <a:srgbClr val="ECB82B"/>
          </a:solidFill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endParaRPr lang="es-ES_tradnl" dirty="0"/>
          </a:p>
        </p:txBody>
      </p:sp>
      <p:sp>
        <p:nvSpPr>
          <p:cNvPr id="28" name="Etiqueta calendario"/>
          <p:cNvSpPr txBox="1"/>
          <p:nvPr/>
        </p:nvSpPr>
        <p:spPr>
          <a:xfrm>
            <a:off x="4393407" y="1600000"/>
            <a:ext cx="7056593" cy="2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100" b="1" spc="150" dirty="0">
                <a:solidFill>
                  <a:srgbClr val="ECB82B"/>
                </a:solidFill>
                <a:latin typeface="Arial"/>
                <a:cs typeface="Arial"/>
              </a:rPr>
              <a:t>CALENDARIO · 12 ENCUENTROS, DEL 5 AL 30 DE OCTUBRE</a:t>
            </a:r>
          </a:p>
        </p:txBody>
      </p:sp>
      <p:sp>
        <p:nvSpPr>
          <p:cNvPr id="29" name="Panel calendario"/>
          <p:cNvSpPr/>
          <p:nvPr/>
        </p:nvSpPr>
        <p:spPr>
          <a:xfrm>
            <a:off x="4393407" y="1859360"/>
            <a:ext cx="7056593" cy="4440000"/>
          </a:xfrm>
          <a:prstGeom prst="roundRect">
            <a:avLst>
              <a:gd name="adj" fmla="val 3000"/>
            </a:avLst>
          </a:prstGeom>
          <a:solidFill>
            <a:srgbClr val="F3F4F8"/>
          </a:solidFill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endParaRPr lang="es-ES_tradnl" dirty="0"/>
          </a:p>
        </p:txBody>
      </p:sp>
      <p:sp>
        <p:nvSpPr>
          <p:cNvPr id="30" name="Día Lunes"/>
          <p:cNvSpPr txBox="1"/>
          <p:nvPr/>
        </p:nvSpPr>
        <p:spPr>
          <a:xfrm>
            <a:off x="5683407" y="2000000"/>
            <a:ext cx="1095318" cy="2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050" b="1" dirty="0">
                <a:solidFill>
                  <a:srgbClr val="5B5F7A"/>
                </a:solidFill>
                <a:latin typeface="Arial"/>
                <a:cs typeface="Arial"/>
              </a:rPr>
              <a:t>Lunes</a:t>
            </a:r>
          </a:p>
        </p:txBody>
      </p:sp>
      <p:sp>
        <p:nvSpPr>
          <p:cNvPr id="31" name="Día Martes"/>
          <p:cNvSpPr txBox="1"/>
          <p:nvPr/>
        </p:nvSpPr>
        <p:spPr>
          <a:xfrm>
            <a:off x="6828725" y="2000000"/>
            <a:ext cx="1095318" cy="2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050" b="1" dirty="0">
                <a:solidFill>
                  <a:srgbClr val="5B5F7A"/>
                </a:solidFill>
                <a:latin typeface="Arial"/>
                <a:cs typeface="Arial"/>
              </a:rPr>
              <a:t>Martes</a:t>
            </a:r>
          </a:p>
        </p:txBody>
      </p:sp>
      <p:sp>
        <p:nvSpPr>
          <p:cNvPr id="32" name="Día Miércoles"/>
          <p:cNvSpPr txBox="1"/>
          <p:nvPr/>
        </p:nvSpPr>
        <p:spPr>
          <a:xfrm>
            <a:off x="7974043" y="2000000"/>
            <a:ext cx="1095318" cy="2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050" b="1" dirty="0">
                <a:solidFill>
                  <a:srgbClr val="5B5F7A"/>
                </a:solidFill>
                <a:latin typeface="Arial"/>
                <a:cs typeface="Arial"/>
              </a:rPr>
              <a:t>Miércoles</a:t>
            </a:r>
          </a:p>
        </p:txBody>
      </p:sp>
      <p:sp>
        <p:nvSpPr>
          <p:cNvPr id="33" name="Día Jueves"/>
          <p:cNvSpPr txBox="1"/>
          <p:nvPr/>
        </p:nvSpPr>
        <p:spPr>
          <a:xfrm>
            <a:off x="9119361" y="2000000"/>
            <a:ext cx="1095318" cy="2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050" b="1" dirty="0">
                <a:solidFill>
                  <a:srgbClr val="5B5F7A"/>
                </a:solidFill>
                <a:latin typeface="Arial"/>
                <a:cs typeface="Arial"/>
              </a:rPr>
              <a:t>Jueves</a:t>
            </a:r>
          </a:p>
        </p:txBody>
      </p:sp>
      <p:sp>
        <p:nvSpPr>
          <p:cNvPr id="34" name="Día Viernes"/>
          <p:cNvSpPr txBox="1"/>
          <p:nvPr/>
        </p:nvSpPr>
        <p:spPr>
          <a:xfrm>
            <a:off x="10264679" y="2000000"/>
            <a:ext cx="1095318" cy="2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050" b="1" dirty="0">
                <a:solidFill>
                  <a:srgbClr val="5B5F7A"/>
                </a:solidFill>
                <a:latin typeface="Arial"/>
                <a:cs typeface="Arial"/>
              </a:rPr>
              <a:t>Viernes</a:t>
            </a:r>
          </a:p>
        </p:txBody>
      </p:sp>
      <p:sp>
        <p:nvSpPr>
          <p:cNvPr id="35" name="Etiqueta semana previa"/>
          <p:cNvSpPr/>
          <p:nvPr/>
        </p:nvSpPr>
        <p:spPr>
          <a:xfrm>
            <a:off x="4483407" y="2230000"/>
            <a:ext cx="1150000" cy="620000"/>
          </a:xfrm>
          <a:prstGeom prst="roundRect">
            <a:avLst>
              <a:gd name="adj" fmla="val 8000"/>
            </a:avLst>
          </a:prstGeom>
          <a:solidFill>
            <a:srgbClr val="2D2E5A"/>
          </a:solidFill>
          <a:ln>
            <a:noFill/>
          </a:ln>
        </p:spPr>
        <p:txBody>
          <a:bodyPr wrap="square" lIns="90000" tIns="30000" rIns="60000" bIns="30000" rtlCol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100" b="1" dirty="0">
                <a:solidFill>
                  <a:srgbClr val="FFFFFF"/>
                </a:solidFill>
                <a:latin typeface="Arial"/>
                <a:cs typeface="Arial"/>
              </a:rPr>
              <a:t>Previa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000" b="0" dirty="0">
                <a:solidFill>
                  <a:srgbClr val="ECB82B"/>
                </a:solidFill>
                <a:latin typeface="Arial"/>
                <a:cs typeface="Arial"/>
              </a:rPr>
              <a:t>28 </a:t>
            </a:r>
            <a:r>
              <a:rPr lang="es-ES_tradnl" sz="1000" b="0" dirty="0" err="1">
                <a:solidFill>
                  <a:srgbClr val="ECB82B"/>
                </a:solidFill>
                <a:latin typeface="Arial"/>
                <a:cs typeface="Arial"/>
              </a:rPr>
              <a:t>sep</a:t>
            </a:r>
            <a:r>
              <a:rPr lang="es-ES_tradnl" sz="1000" b="0" dirty="0">
                <a:solidFill>
                  <a:srgbClr val="ECB82B"/>
                </a:solidFill>
                <a:latin typeface="Arial"/>
                <a:cs typeface="Arial"/>
              </a:rPr>
              <a:t>–2 oct</a:t>
            </a:r>
          </a:p>
        </p:txBody>
      </p:sp>
      <p:sp>
        <p:nvSpPr>
          <p:cNvPr id="36" name="Mesas gremiales"/>
          <p:cNvSpPr/>
          <p:nvPr/>
        </p:nvSpPr>
        <p:spPr>
          <a:xfrm>
            <a:off x="5683407" y="2230000"/>
            <a:ext cx="5676590" cy="620000"/>
          </a:xfrm>
          <a:prstGeom prst="roundRect">
            <a:avLst>
              <a:gd name="adj" fmla="val 8000"/>
            </a:avLst>
          </a:prstGeom>
          <a:solidFill>
            <a:srgbClr val="D6D9E4"/>
          </a:solidFill>
          <a:ln>
            <a:noFill/>
          </a:ln>
        </p:spPr>
        <p:txBody>
          <a:bodyPr wrap="square" lIns="140000" tIns="30000" rIns="100000" bIns="30000" rtlCol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200" b="1" dirty="0">
                <a:solidFill>
                  <a:srgbClr val="2D2E5A"/>
                </a:solidFill>
                <a:latin typeface="Arial"/>
                <a:cs typeface="Arial"/>
              </a:rPr>
              <a:t>Mesas gremiales por sector productivo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050" b="0" dirty="0">
                <a:solidFill>
                  <a:srgbClr val="2D2E5A"/>
                </a:solidFill>
                <a:latin typeface="Arial"/>
                <a:cs typeface="Arial"/>
              </a:rPr>
              <a:t>Primario · secundario · terciario · cuaternario</a:t>
            </a:r>
          </a:p>
        </p:txBody>
      </p:sp>
      <p:sp>
        <p:nvSpPr>
          <p:cNvPr id="37" name="Etiqueta Semana 1"/>
          <p:cNvSpPr/>
          <p:nvPr/>
        </p:nvSpPr>
        <p:spPr>
          <a:xfrm>
            <a:off x="4483407" y="2900000"/>
            <a:ext cx="1150000" cy="620000"/>
          </a:xfrm>
          <a:prstGeom prst="roundRect">
            <a:avLst>
              <a:gd name="adj" fmla="val 8000"/>
            </a:avLst>
          </a:prstGeom>
          <a:solidFill>
            <a:srgbClr val="2D2E5A"/>
          </a:solidFill>
          <a:ln>
            <a:noFill/>
          </a:ln>
        </p:spPr>
        <p:txBody>
          <a:bodyPr wrap="square" lIns="90000" tIns="30000" rIns="40000" bIns="30000" rtlCol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100" b="1" dirty="0">
                <a:solidFill>
                  <a:srgbClr val="FFFFFF"/>
                </a:solidFill>
                <a:latin typeface="Arial"/>
                <a:cs typeface="Arial"/>
              </a:rPr>
              <a:t>Semana 1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000" b="0" dirty="0">
                <a:solidFill>
                  <a:srgbClr val="ECB82B"/>
                </a:solidFill>
                <a:latin typeface="Arial"/>
                <a:cs typeface="Arial"/>
              </a:rPr>
              <a:t>Reconstrucción</a:t>
            </a:r>
          </a:p>
        </p:txBody>
      </p:sp>
      <p:sp>
        <p:nvSpPr>
          <p:cNvPr id="38" name="Encuentro Pereira"/>
          <p:cNvSpPr/>
          <p:nvPr/>
        </p:nvSpPr>
        <p:spPr>
          <a:xfrm>
            <a:off x="5683407" y="2900000"/>
            <a:ext cx="1095318" cy="620000"/>
          </a:xfrm>
          <a:prstGeom prst="roundRect">
            <a:avLst>
              <a:gd name="adj" fmla="val 8000"/>
            </a:avLst>
          </a:prstGeom>
          <a:solidFill>
            <a:srgbClr val="ECB82B"/>
          </a:solidFill>
          <a:ln>
            <a:noFill/>
          </a:ln>
        </p:spPr>
        <p:txBody>
          <a:bodyPr wrap="square" lIns="70000" tIns="40000" rIns="30000" bIns="30000" rtlCol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000" b="1" dirty="0">
                <a:solidFill>
                  <a:srgbClr val="2D2E5A"/>
                </a:solidFill>
                <a:latin typeface="Arial"/>
                <a:cs typeface="Arial"/>
              </a:rPr>
              <a:t>5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050" b="1" dirty="0">
                <a:solidFill>
                  <a:srgbClr val="2D2E5A"/>
                </a:solidFill>
                <a:latin typeface="Arial"/>
                <a:cs typeface="Arial"/>
              </a:rPr>
              <a:t>Pereira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900" b="0" dirty="0">
                <a:solidFill>
                  <a:srgbClr val="2D2E5A"/>
                </a:solidFill>
                <a:latin typeface="Arial"/>
                <a:cs typeface="Arial"/>
              </a:rPr>
              <a:t>Eje Cafetero</a:t>
            </a:r>
          </a:p>
        </p:txBody>
      </p:sp>
      <p:sp>
        <p:nvSpPr>
          <p:cNvPr id="39" name="Día 6"/>
          <p:cNvSpPr/>
          <p:nvPr/>
        </p:nvSpPr>
        <p:spPr>
          <a:xfrm>
            <a:off x="6828725" y="2900000"/>
            <a:ext cx="1095318" cy="620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6D9E4"/>
            </a:solidFill>
          </a:ln>
        </p:spPr>
        <p:txBody>
          <a:bodyPr wrap="square" lIns="70000" tIns="40000" rIns="30000" bIns="30000" rtlCol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000" b="1" dirty="0">
                <a:solidFill>
                  <a:srgbClr val="A3A7BC"/>
                </a:solidFill>
                <a:latin typeface="Arial"/>
                <a:cs typeface="Arial"/>
              </a:rPr>
              <a:t>6</a:t>
            </a:r>
          </a:p>
        </p:txBody>
      </p:sp>
      <p:sp>
        <p:nvSpPr>
          <p:cNvPr id="40" name="Encuentro Quibdó"/>
          <p:cNvSpPr/>
          <p:nvPr/>
        </p:nvSpPr>
        <p:spPr>
          <a:xfrm>
            <a:off x="7974043" y="2900000"/>
            <a:ext cx="1095318" cy="620000"/>
          </a:xfrm>
          <a:prstGeom prst="roundRect">
            <a:avLst>
              <a:gd name="adj" fmla="val 8000"/>
            </a:avLst>
          </a:prstGeom>
          <a:solidFill>
            <a:srgbClr val="1E347D"/>
          </a:solidFill>
          <a:ln>
            <a:noFill/>
          </a:ln>
        </p:spPr>
        <p:txBody>
          <a:bodyPr wrap="square" lIns="70000" tIns="40000" rIns="30000" bIns="30000" rtlCol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000" b="1" dirty="0">
                <a:solidFill>
                  <a:srgbClr val="FFFFFF"/>
                </a:solidFill>
                <a:latin typeface="Arial"/>
                <a:cs typeface="Arial"/>
              </a:rPr>
              <a:t>7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050" b="1" dirty="0">
                <a:solidFill>
                  <a:srgbClr val="FFFFFF"/>
                </a:solidFill>
                <a:latin typeface="Arial"/>
                <a:cs typeface="Arial"/>
              </a:rPr>
              <a:t>Quibdó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900" b="0" dirty="0">
                <a:solidFill>
                  <a:srgbClr val="FFFFFF"/>
                </a:solidFill>
                <a:latin typeface="Arial"/>
                <a:cs typeface="Arial"/>
              </a:rPr>
              <a:t>Chocó</a:t>
            </a:r>
          </a:p>
        </p:txBody>
      </p:sp>
      <p:sp>
        <p:nvSpPr>
          <p:cNvPr id="41" name="Día 8"/>
          <p:cNvSpPr/>
          <p:nvPr/>
        </p:nvSpPr>
        <p:spPr>
          <a:xfrm>
            <a:off x="9119361" y="2900000"/>
            <a:ext cx="1095318" cy="620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6D9E4"/>
            </a:solidFill>
          </a:ln>
        </p:spPr>
        <p:txBody>
          <a:bodyPr wrap="square" lIns="70000" tIns="40000" rIns="30000" bIns="30000" rtlCol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000" b="1" dirty="0">
                <a:solidFill>
                  <a:srgbClr val="A3A7BC"/>
                </a:solidFill>
                <a:latin typeface="Arial"/>
                <a:cs typeface="Arial"/>
              </a:rPr>
              <a:t>8</a:t>
            </a:r>
          </a:p>
        </p:txBody>
      </p:sp>
      <p:sp>
        <p:nvSpPr>
          <p:cNvPr id="42" name="Encuentro Ibagué"/>
          <p:cNvSpPr/>
          <p:nvPr/>
        </p:nvSpPr>
        <p:spPr>
          <a:xfrm>
            <a:off x="10264679" y="2900000"/>
            <a:ext cx="1095318" cy="620000"/>
          </a:xfrm>
          <a:prstGeom prst="roundRect">
            <a:avLst>
              <a:gd name="adj" fmla="val 8000"/>
            </a:avLst>
          </a:prstGeom>
          <a:solidFill>
            <a:srgbClr val="AB0029"/>
          </a:solidFill>
          <a:ln>
            <a:noFill/>
          </a:ln>
        </p:spPr>
        <p:txBody>
          <a:bodyPr wrap="square" lIns="70000" tIns="40000" rIns="30000" bIns="30000" rtlCol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000" b="1" dirty="0">
                <a:solidFill>
                  <a:srgbClr val="FFFFFF"/>
                </a:solidFill>
                <a:latin typeface="Arial"/>
                <a:cs typeface="Arial"/>
              </a:rPr>
              <a:t>9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050" b="1" dirty="0">
                <a:solidFill>
                  <a:srgbClr val="FFFFFF"/>
                </a:solidFill>
                <a:latin typeface="Arial"/>
                <a:cs typeface="Arial"/>
              </a:rPr>
              <a:t>Ibagué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900" b="0" dirty="0">
                <a:solidFill>
                  <a:srgbClr val="FFFFFF"/>
                </a:solidFill>
                <a:latin typeface="Arial"/>
                <a:cs typeface="Arial"/>
              </a:rPr>
              <a:t>Centro Sur</a:t>
            </a:r>
          </a:p>
        </p:txBody>
      </p:sp>
      <p:sp>
        <p:nvSpPr>
          <p:cNvPr id="43" name="Etiqueta Semana 2"/>
          <p:cNvSpPr/>
          <p:nvPr/>
        </p:nvSpPr>
        <p:spPr>
          <a:xfrm>
            <a:off x="4483407" y="3570000"/>
            <a:ext cx="1150000" cy="620000"/>
          </a:xfrm>
          <a:prstGeom prst="roundRect">
            <a:avLst>
              <a:gd name="adj" fmla="val 8000"/>
            </a:avLst>
          </a:prstGeom>
          <a:solidFill>
            <a:srgbClr val="2D2E5A"/>
          </a:solidFill>
          <a:ln>
            <a:noFill/>
          </a:ln>
        </p:spPr>
        <p:txBody>
          <a:bodyPr wrap="square" lIns="90000" tIns="30000" rIns="40000" bIns="30000" rtlCol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100" b="1" dirty="0">
                <a:solidFill>
                  <a:srgbClr val="FFFFFF"/>
                </a:solidFill>
                <a:latin typeface="Arial"/>
                <a:cs typeface="Arial"/>
              </a:rPr>
              <a:t>Semana 2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000" b="0" dirty="0">
                <a:solidFill>
                  <a:srgbClr val="ECB82B"/>
                </a:solidFill>
                <a:latin typeface="Arial"/>
                <a:cs typeface="Arial"/>
              </a:rPr>
              <a:t>Seguridad</a:t>
            </a:r>
          </a:p>
        </p:txBody>
      </p:sp>
      <p:sp>
        <p:nvSpPr>
          <p:cNvPr id="44" name="Festivo 12"/>
          <p:cNvSpPr/>
          <p:nvPr/>
        </p:nvSpPr>
        <p:spPr>
          <a:xfrm>
            <a:off x="5683407" y="3570000"/>
            <a:ext cx="1095318" cy="620000"/>
          </a:xfrm>
          <a:prstGeom prst="roundRect">
            <a:avLst>
              <a:gd name="adj" fmla="val 8000"/>
            </a:avLst>
          </a:prstGeom>
          <a:solidFill>
            <a:srgbClr val="E1E3EC"/>
          </a:solidFill>
          <a:ln>
            <a:noFill/>
          </a:ln>
        </p:spPr>
        <p:txBody>
          <a:bodyPr wrap="square" lIns="70000" tIns="40000" rIns="40000" bIns="30000" rtlCol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000" b="1" dirty="0">
                <a:solidFill>
                  <a:srgbClr val="AB0029"/>
                </a:solidFill>
                <a:latin typeface="Arial"/>
                <a:cs typeface="Arial"/>
              </a:rPr>
              <a:t>12</a:t>
            </a:r>
          </a:p>
          <a:p>
            <a:pPr algn="l">
              <a:spcBef>
                <a:spcPts val="100"/>
              </a:spcBef>
              <a:spcAft>
                <a:spcPts val="0"/>
              </a:spcAft>
              <a:buNone/>
            </a:pPr>
            <a:r>
              <a:rPr lang="es-ES_tradnl" sz="1000" b="0" dirty="0">
                <a:solidFill>
                  <a:srgbClr val="5B5F7A"/>
                </a:solidFill>
                <a:latin typeface="Arial"/>
                <a:cs typeface="Arial"/>
              </a:rPr>
              <a:t>Festivo nacional</a:t>
            </a:r>
          </a:p>
        </p:txBody>
      </p:sp>
      <p:sp>
        <p:nvSpPr>
          <p:cNvPr id="45" name="Día 13"/>
          <p:cNvSpPr/>
          <p:nvPr/>
        </p:nvSpPr>
        <p:spPr>
          <a:xfrm>
            <a:off x="6828725" y="3570000"/>
            <a:ext cx="1095318" cy="620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6D9E4"/>
            </a:solidFill>
          </a:ln>
        </p:spPr>
        <p:txBody>
          <a:bodyPr wrap="square" lIns="70000" tIns="40000" rIns="30000" bIns="30000" rtlCol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000" b="1" dirty="0">
                <a:solidFill>
                  <a:srgbClr val="A3A7BC"/>
                </a:solidFill>
                <a:latin typeface="Arial"/>
                <a:cs typeface="Arial"/>
              </a:rPr>
              <a:t>13</a:t>
            </a:r>
          </a:p>
        </p:txBody>
      </p:sp>
      <p:sp>
        <p:nvSpPr>
          <p:cNvPr id="46" name="Encuentro Popayán"/>
          <p:cNvSpPr/>
          <p:nvPr/>
        </p:nvSpPr>
        <p:spPr>
          <a:xfrm>
            <a:off x="7974043" y="3570000"/>
            <a:ext cx="1095318" cy="620000"/>
          </a:xfrm>
          <a:prstGeom prst="roundRect">
            <a:avLst>
              <a:gd name="adj" fmla="val 8000"/>
            </a:avLst>
          </a:prstGeom>
          <a:solidFill>
            <a:srgbClr val="ECB82B"/>
          </a:solidFill>
          <a:ln>
            <a:noFill/>
          </a:ln>
        </p:spPr>
        <p:txBody>
          <a:bodyPr wrap="square" lIns="70000" tIns="40000" rIns="30000" bIns="30000" rtlCol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000" b="1" dirty="0">
                <a:solidFill>
                  <a:srgbClr val="2D2E5A"/>
                </a:solidFill>
                <a:latin typeface="Arial"/>
                <a:cs typeface="Arial"/>
              </a:rPr>
              <a:t>14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050" b="1" dirty="0">
                <a:solidFill>
                  <a:srgbClr val="2D2E5A"/>
                </a:solidFill>
                <a:latin typeface="Arial"/>
                <a:cs typeface="Arial"/>
              </a:rPr>
              <a:t>Popayán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900" b="0" dirty="0">
                <a:solidFill>
                  <a:srgbClr val="2D2E5A"/>
                </a:solidFill>
                <a:latin typeface="Arial"/>
                <a:cs typeface="Arial"/>
              </a:rPr>
              <a:t>Cauca y Nariño</a:t>
            </a:r>
          </a:p>
        </p:txBody>
      </p:sp>
      <p:sp>
        <p:nvSpPr>
          <p:cNvPr id="47" name="Encuentro Cúcuta"/>
          <p:cNvSpPr/>
          <p:nvPr/>
        </p:nvSpPr>
        <p:spPr>
          <a:xfrm>
            <a:off x="9119361" y="3570000"/>
            <a:ext cx="1095318" cy="620000"/>
          </a:xfrm>
          <a:prstGeom prst="roundRect">
            <a:avLst>
              <a:gd name="adj" fmla="val 8000"/>
            </a:avLst>
          </a:prstGeom>
          <a:solidFill>
            <a:srgbClr val="1E347D"/>
          </a:solidFill>
          <a:ln>
            <a:noFill/>
          </a:ln>
        </p:spPr>
        <p:txBody>
          <a:bodyPr wrap="square" lIns="70000" tIns="40000" rIns="30000" bIns="30000" rtlCol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000" b="1" dirty="0">
                <a:solidFill>
                  <a:srgbClr val="FFFFFF"/>
                </a:solidFill>
                <a:latin typeface="Arial"/>
                <a:cs typeface="Arial"/>
              </a:rPr>
              <a:t>15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050" b="1" dirty="0">
                <a:solidFill>
                  <a:srgbClr val="FFFFFF"/>
                </a:solidFill>
                <a:latin typeface="Arial"/>
                <a:cs typeface="Arial"/>
              </a:rPr>
              <a:t>Cúcuta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900" b="0" dirty="0">
                <a:solidFill>
                  <a:srgbClr val="FFFFFF"/>
                </a:solidFill>
                <a:latin typeface="Arial"/>
                <a:cs typeface="Arial"/>
              </a:rPr>
              <a:t>Santanderes</a:t>
            </a:r>
          </a:p>
        </p:txBody>
      </p:sp>
      <p:sp>
        <p:nvSpPr>
          <p:cNvPr id="48" name="Encuentro Leticia"/>
          <p:cNvSpPr/>
          <p:nvPr/>
        </p:nvSpPr>
        <p:spPr>
          <a:xfrm>
            <a:off x="10264679" y="3570000"/>
            <a:ext cx="1095318" cy="620000"/>
          </a:xfrm>
          <a:prstGeom prst="roundRect">
            <a:avLst>
              <a:gd name="adj" fmla="val 8000"/>
            </a:avLst>
          </a:prstGeom>
          <a:solidFill>
            <a:srgbClr val="AB0029"/>
          </a:solidFill>
          <a:ln>
            <a:noFill/>
          </a:ln>
        </p:spPr>
        <p:txBody>
          <a:bodyPr wrap="square" lIns="70000" tIns="40000" rIns="30000" bIns="30000" rtlCol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000" b="1" dirty="0">
                <a:solidFill>
                  <a:srgbClr val="FFFFFF"/>
                </a:solidFill>
                <a:latin typeface="Arial"/>
                <a:cs typeface="Arial"/>
              </a:rPr>
              <a:t>16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050" b="1" dirty="0">
                <a:solidFill>
                  <a:srgbClr val="FFFFFF"/>
                </a:solidFill>
                <a:latin typeface="Arial"/>
                <a:cs typeface="Arial"/>
              </a:rPr>
              <a:t>Leticia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900" b="0" dirty="0">
                <a:solidFill>
                  <a:srgbClr val="FFFFFF"/>
                </a:solidFill>
                <a:latin typeface="Arial"/>
                <a:cs typeface="Arial"/>
              </a:rPr>
              <a:t>Amazonía</a:t>
            </a:r>
          </a:p>
        </p:txBody>
      </p:sp>
      <p:sp>
        <p:nvSpPr>
          <p:cNvPr id="49" name="Etiqueta Semana 3"/>
          <p:cNvSpPr/>
          <p:nvPr/>
        </p:nvSpPr>
        <p:spPr>
          <a:xfrm>
            <a:off x="4483407" y="4240000"/>
            <a:ext cx="1150000" cy="620000"/>
          </a:xfrm>
          <a:prstGeom prst="roundRect">
            <a:avLst>
              <a:gd name="adj" fmla="val 8000"/>
            </a:avLst>
          </a:prstGeom>
          <a:solidFill>
            <a:srgbClr val="2D2E5A"/>
          </a:solidFill>
          <a:ln>
            <a:noFill/>
          </a:ln>
        </p:spPr>
        <p:txBody>
          <a:bodyPr wrap="square" lIns="90000" tIns="30000" rIns="40000" bIns="30000" rtlCol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100" b="1" dirty="0">
                <a:solidFill>
                  <a:srgbClr val="FFFFFF"/>
                </a:solidFill>
                <a:latin typeface="Arial"/>
                <a:cs typeface="Arial"/>
              </a:rPr>
              <a:t>Semana 3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000" b="0" dirty="0">
                <a:solidFill>
                  <a:srgbClr val="ECB82B"/>
                </a:solidFill>
                <a:latin typeface="Arial"/>
                <a:cs typeface="Arial"/>
              </a:rPr>
              <a:t>Productividad</a:t>
            </a:r>
          </a:p>
        </p:txBody>
      </p:sp>
      <p:sp>
        <p:nvSpPr>
          <p:cNvPr id="50" name="Día 19"/>
          <p:cNvSpPr/>
          <p:nvPr/>
        </p:nvSpPr>
        <p:spPr>
          <a:xfrm>
            <a:off x="5683407" y="4240000"/>
            <a:ext cx="1095318" cy="620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6D9E4"/>
            </a:solidFill>
          </a:ln>
        </p:spPr>
        <p:txBody>
          <a:bodyPr wrap="square" lIns="70000" tIns="40000" rIns="30000" bIns="30000" rtlCol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000" b="1" dirty="0">
                <a:solidFill>
                  <a:srgbClr val="A3A7BC"/>
                </a:solidFill>
                <a:latin typeface="Arial"/>
                <a:cs typeface="Arial"/>
              </a:rPr>
              <a:t>19</a:t>
            </a:r>
          </a:p>
        </p:txBody>
      </p:sp>
      <p:sp>
        <p:nvSpPr>
          <p:cNvPr id="51" name="Encuentro Villavicencio"/>
          <p:cNvSpPr/>
          <p:nvPr/>
        </p:nvSpPr>
        <p:spPr>
          <a:xfrm>
            <a:off x="6828725" y="4240000"/>
            <a:ext cx="1095318" cy="620000"/>
          </a:xfrm>
          <a:prstGeom prst="roundRect">
            <a:avLst>
              <a:gd name="adj" fmla="val 8000"/>
            </a:avLst>
          </a:prstGeom>
          <a:solidFill>
            <a:srgbClr val="ECB82B"/>
          </a:solidFill>
          <a:ln>
            <a:noFill/>
          </a:ln>
        </p:spPr>
        <p:txBody>
          <a:bodyPr wrap="square" lIns="70000" tIns="40000" rIns="30000" bIns="30000" rtlCol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000" b="1" dirty="0">
                <a:solidFill>
                  <a:srgbClr val="2D2E5A"/>
                </a:solidFill>
                <a:latin typeface="Arial"/>
                <a:cs typeface="Arial"/>
              </a:rPr>
              <a:t>20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050" b="1" dirty="0">
                <a:solidFill>
                  <a:srgbClr val="2D2E5A"/>
                </a:solidFill>
                <a:latin typeface="Arial"/>
                <a:cs typeface="Arial"/>
              </a:rPr>
              <a:t>Villavicencio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900" b="0" dirty="0">
                <a:solidFill>
                  <a:srgbClr val="2D2E5A"/>
                </a:solidFill>
                <a:latin typeface="Arial"/>
                <a:cs typeface="Arial"/>
              </a:rPr>
              <a:t>Orinoquía</a:t>
            </a:r>
          </a:p>
        </p:txBody>
      </p:sp>
      <p:sp>
        <p:nvSpPr>
          <p:cNvPr id="52" name="Encuentro Tunja"/>
          <p:cNvSpPr/>
          <p:nvPr/>
        </p:nvSpPr>
        <p:spPr>
          <a:xfrm>
            <a:off x="7974043" y="4240000"/>
            <a:ext cx="1095318" cy="620000"/>
          </a:xfrm>
          <a:prstGeom prst="roundRect">
            <a:avLst>
              <a:gd name="adj" fmla="val 8000"/>
            </a:avLst>
          </a:prstGeom>
          <a:solidFill>
            <a:srgbClr val="1E347D"/>
          </a:solidFill>
          <a:ln>
            <a:noFill/>
          </a:ln>
        </p:spPr>
        <p:txBody>
          <a:bodyPr wrap="square" lIns="70000" tIns="40000" rIns="30000" bIns="30000" rtlCol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000" b="1" dirty="0">
                <a:solidFill>
                  <a:srgbClr val="FFFFFF"/>
                </a:solidFill>
                <a:latin typeface="Arial"/>
                <a:cs typeface="Arial"/>
              </a:rPr>
              <a:t>21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050" b="1" dirty="0">
                <a:solidFill>
                  <a:srgbClr val="FFFFFF"/>
                </a:solidFill>
                <a:latin typeface="Arial"/>
                <a:cs typeface="Arial"/>
              </a:rPr>
              <a:t>Tunja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900" b="0" dirty="0">
                <a:solidFill>
                  <a:srgbClr val="FFFFFF"/>
                </a:solidFill>
                <a:latin typeface="Arial"/>
                <a:cs typeface="Arial"/>
              </a:rPr>
              <a:t>Boyacá</a:t>
            </a:r>
          </a:p>
        </p:txBody>
      </p:sp>
      <p:sp>
        <p:nvSpPr>
          <p:cNvPr id="53" name="Día 22"/>
          <p:cNvSpPr/>
          <p:nvPr/>
        </p:nvSpPr>
        <p:spPr>
          <a:xfrm>
            <a:off x="9119361" y="4240000"/>
            <a:ext cx="1095318" cy="620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6D9E4"/>
            </a:solidFill>
          </a:ln>
        </p:spPr>
        <p:txBody>
          <a:bodyPr wrap="square" lIns="70000" tIns="40000" rIns="30000" bIns="30000" rtlCol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000" b="1" dirty="0">
                <a:solidFill>
                  <a:srgbClr val="A3A7BC"/>
                </a:solidFill>
                <a:latin typeface="Arial"/>
                <a:cs typeface="Arial"/>
              </a:rPr>
              <a:t>22</a:t>
            </a:r>
          </a:p>
        </p:txBody>
      </p:sp>
      <p:sp>
        <p:nvSpPr>
          <p:cNvPr id="54" name="Encuentro Medellín"/>
          <p:cNvSpPr/>
          <p:nvPr/>
        </p:nvSpPr>
        <p:spPr>
          <a:xfrm>
            <a:off x="10264679" y="4240000"/>
            <a:ext cx="1095318" cy="620000"/>
          </a:xfrm>
          <a:prstGeom prst="roundRect">
            <a:avLst>
              <a:gd name="adj" fmla="val 8000"/>
            </a:avLst>
          </a:prstGeom>
          <a:solidFill>
            <a:srgbClr val="AB0029"/>
          </a:solidFill>
          <a:ln>
            <a:noFill/>
          </a:ln>
        </p:spPr>
        <p:txBody>
          <a:bodyPr wrap="square" lIns="70000" tIns="40000" rIns="30000" bIns="30000" rtlCol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000" b="1" dirty="0">
                <a:solidFill>
                  <a:srgbClr val="FFFFFF"/>
                </a:solidFill>
                <a:latin typeface="Arial"/>
                <a:cs typeface="Arial"/>
              </a:rPr>
              <a:t>23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050" b="1" dirty="0">
                <a:solidFill>
                  <a:srgbClr val="FFFFFF"/>
                </a:solidFill>
                <a:latin typeface="Arial"/>
                <a:cs typeface="Arial"/>
              </a:rPr>
              <a:t>Medellín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900" b="0" dirty="0">
                <a:solidFill>
                  <a:srgbClr val="FFFFFF"/>
                </a:solidFill>
                <a:latin typeface="Arial"/>
                <a:cs typeface="Arial"/>
              </a:rPr>
              <a:t>Antioquia</a:t>
            </a:r>
          </a:p>
        </p:txBody>
      </p:sp>
      <p:sp>
        <p:nvSpPr>
          <p:cNvPr id="55" name="Etiqueta Semana 4"/>
          <p:cNvSpPr/>
          <p:nvPr/>
        </p:nvSpPr>
        <p:spPr>
          <a:xfrm>
            <a:off x="4483407" y="4910000"/>
            <a:ext cx="1150000" cy="620000"/>
          </a:xfrm>
          <a:prstGeom prst="roundRect">
            <a:avLst>
              <a:gd name="adj" fmla="val 8000"/>
            </a:avLst>
          </a:prstGeom>
          <a:solidFill>
            <a:srgbClr val="2D2E5A"/>
          </a:solidFill>
          <a:ln>
            <a:noFill/>
          </a:ln>
        </p:spPr>
        <p:txBody>
          <a:bodyPr wrap="square" lIns="90000" tIns="30000" rIns="40000" bIns="30000" rtlCol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100" b="1" dirty="0">
                <a:solidFill>
                  <a:srgbClr val="FFFFFF"/>
                </a:solidFill>
                <a:latin typeface="Arial"/>
                <a:cs typeface="Arial"/>
              </a:rPr>
              <a:t>Semana 4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000" b="0" dirty="0">
                <a:solidFill>
                  <a:srgbClr val="ECB82B"/>
                </a:solidFill>
                <a:latin typeface="Arial"/>
                <a:cs typeface="Arial"/>
              </a:rPr>
              <a:t>Productividad</a:t>
            </a:r>
          </a:p>
        </p:txBody>
      </p:sp>
      <p:sp>
        <p:nvSpPr>
          <p:cNvPr id="56" name="Día 26"/>
          <p:cNvSpPr/>
          <p:nvPr/>
        </p:nvSpPr>
        <p:spPr>
          <a:xfrm>
            <a:off x="5683407" y="4910000"/>
            <a:ext cx="1095318" cy="620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6D9E4"/>
            </a:solidFill>
          </a:ln>
        </p:spPr>
        <p:txBody>
          <a:bodyPr wrap="square" lIns="70000" tIns="40000" rIns="30000" bIns="30000" rtlCol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000" b="1" dirty="0">
                <a:solidFill>
                  <a:srgbClr val="A3A7BC"/>
                </a:solidFill>
                <a:latin typeface="Arial"/>
                <a:cs typeface="Arial"/>
              </a:rPr>
              <a:t>26</a:t>
            </a:r>
          </a:p>
        </p:txBody>
      </p:sp>
      <p:sp>
        <p:nvSpPr>
          <p:cNvPr id="57" name="Encuentro Bogotá D.C."/>
          <p:cNvSpPr/>
          <p:nvPr/>
        </p:nvSpPr>
        <p:spPr>
          <a:xfrm>
            <a:off x="6828725" y="4910000"/>
            <a:ext cx="1095318" cy="620000"/>
          </a:xfrm>
          <a:prstGeom prst="roundRect">
            <a:avLst>
              <a:gd name="adj" fmla="val 8000"/>
            </a:avLst>
          </a:prstGeom>
          <a:solidFill>
            <a:srgbClr val="ECB82B"/>
          </a:solidFill>
          <a:ln>
            <a:noFill/>
          </a:ln>
        </p:spPr>
        <p:txBody>
          <a:bodyPr wrap="square" lIns="70000" tIns="40000" rIns="30000" bIns="30000" rtlCol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000" b="1" dirty="0">
                <a:solidFill>
                  <a:srgbClr val="2D2E5A"/>
                </a:solidFill>
                <a:latin typeface="Arial"/>
                <a:cs typeface="Arial"/>
              </a:rPr>
              <a:t>27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050" b="1" dirty="0">
                <a:solidFill>
                  <a:srgbClr val="2D2E5A"/>
                </a:solidFill>
                <a:latin typeface="Arial"/>
                <a:cs typeface="Arial"/>
              </a:rPr>
              <a:t>Bogotá D.C.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900" b="0" dirty="0">
                <a:solidFill>
                  <a:srgbClr val="2D2E5A"/>
                </a:solidFill>
                <a:latin typeface="Arial"/>
                <a:cs typeface="Arial"/>
              </a:rPr>
              <a:t>Centro</a:t>
            </a:r>
          </a:p>
        </p:txBody>
      </p:sp>
      <p:sp>
        <p:nvSpPr>
          <p:cNvPr id="58" name="Encuentro Barranquilla"/>
          <p:cNvSpPr/>
          <p:nvPr/>
        </p:nvSpPr>
        <p:spPr>
          <a:xfrm>
            <a:off x="7974043" y="4910000"/>
            <a:ext cx="1095318" cy="620000"/>
          </a:xfrm>
          <a:prstGeom prst="roundRect">
            <a:avLst>
              <a:gd name="adj" fmla="val 8000"/>
            </a:avLst>
          </a:prstGeom>
          <a:solidFill>
            <a:srgbClr val="1E347D"/>
          </a:solidFill>
          <a:ln>
            <a:noFill/>
          </a:ln>
        </p:spPr>
        <p:txBody>
          <a:bodyPr wrap="square" lIns="70000" tIns="40000" rIns="30000" bIns="30000" rtlCol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000" b="1" dirty="0">
                <a:solidFill>
                  <a:srgbClr val="FFFFFF"/>
                </a:solidFill>
                <a:latin typeface="Arial"/>
                <a:cs typeface="Arial"/>
              </a:rPr>
              <a:t>28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050" b="1" dirty="0">
                <a:solidFill>
                  <a:srgbClr val="FFFFFF"/>
                </a:solidFill>
                <a:latin typeface="Arial"/>
                <a:cs typeface="Arial"/>
              </a:rPr>
              <a:t>Barranquilla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900" b="0" dirty="0">
                <a:solidFill>
                  <a:srgbClr val="FFFFFF"/>
                </a:solidFill>
                <a:latin typeface="Arial"/>
                <a:cs typeface="Arial"/>
              </a:rPr>
              <a:t>Caribe</a:t>
            </a:r>
          </a:p>
        </p:txBody>
      </p:sp>
      <p:sp>
        <p:nvSpPr>
          <p:cNvPr id="59" name="Día 29"/>
          <p:cNvSpPr/>
          <p:nvPr/>
        </p:nvSpPr>
        <p:spPr>
          <a:xfrm>
            <a:off x="9119361" y="4910000"/>
            <a:ext cx="1095318" cy="620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6D9E4"/>
            </a:solidFill>
          </a:ln>
        </p:spPr>
        <p:txBody>
          <a:bodyPr wrap="square" lIns="70000" tIns="40000" rIns="30000" bIns="30000" rtlCol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000" b="1" dirty="0">
                <a:solidFill>
                  <a:srgbClr val="A3A7BC"/>
                </a:solidFill>
                <a:latin typeface="Arial"/>
                <a:cs typeface="Arial"/>
              </a:rPr>
              <a:t>29</a:t>
            </a:r>
          </a:p>
        </p:txBody>
      </p:sp>
      <p:sp>
        <p:nvSpPr>
          <p:cNvPr id="60" name="Encuentro Cali"/>
          <p:cNvSpPr/>
          <p:nvPr/>
        </p:nvSpPr>
        <p:spPr>
          <a:xfrm>
            <a:off x="10264679" y="4910000"/>
            <a:ext cx="1095318" cy="620000"/>
          </a:xfrm>
          <a:prstGeom prst="roundRect">
            <a:avLst>
              <a:gd name="adj" fmla="val 8000"/>
            </a:avLst>
          </a:prstGeom>
          <a:solidFill>
            <a:srgbClr val="AB0029"/>
          </a:solidFill>
          <a:ln>
            <a:noFill/>
          </a:ln>
        </p:spPr>
        <p:txBody>
          <a:bodyPr wrap="square" lIns="70000" tIns="40000" rIns="30000" bIns="30000" rtlCol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000" b="1" dirty="0">
                <a:solidFill>
                  <a:srgbClr val="FFFFFF"/>
                </a:solidFill>
                <a:latin typeface="Arial"/>
                <a:cs typeface="Arial"/>
              </a:rPr>
              <a:t>30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050" b="1" dirty="0">
                <a:solidFill>
                  <a:srgbClr val="FFFFFF"/>
                </a:solidFill>
                <a:latin typeface="Arial"/>
                <a:cs typeface="Arial"/>
              </a:rPr>
              <a:t>Cali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900" b="0" dirty="0">
                <a:solidFill>
                  <a:srgbClr val="FFFFFF"/>
                </a:solidFill>
                <a:latin typeface="Arial"/>
                <a:cs typeface="Arial"/>
              </a:rPr>
              <a:t>Valle del Cauca</a:t>
            </a:r>
          </a:p>
        </p:txBody>
      </p:sp>
      <p:sp>
        <p:nvSpPr>
          <p:cNvPr id="61" name="Leyenda 1"/>
          <p:cNvSpPr/>
          <p:nvPr/>
        </p:nvSpPr>
        <p:spPr>
          <a:xfrm>
            <a:off x="4483407" y="5650000"/>
            <a:ext cx="150000" cy="150000"/>
          </a:xfrm>
          <a:prstGeom prst="ellipse">
            <a:avLst/>
          </a:prstGeom>
          <a:solidFill>
            <a:srgbClr val="ECB82B"/>
          </a:solidFill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endParaRPr lang="es-ES_tradnl" dirty="0"/>
          </a:p>
        </p:txBody>
      </p:sp>
      <p:sp>
        <p:nvSpPr>
          <p:cNvPr id="62" name="Leyenda texto 1"/>
          <p:cNvSpPr txBox="1"/>
          <p:nvPr/>
        </p:nvSpPr>
        <p:spPr>
          <a:xfrm>
            <a:off x="4693407" y="5620000"/>
            <a:ext cx="800000" cy="21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000" b="0" dirty="0">
                <a:solidFill>
                  <a:srgbClr val="5B5F7A"/>
                </a:solidFill>
                <a:latin typeface="Arial"/>
                <a:cs typeface="Arial"/>
              </a:rPr>
              <a:t>Equipo 1</a:t>
            </a:r>
          </a:p>
        </p:txBody>
      </p:sp>
      <p:sp>
        <p:nvSpPr>
          <p:cNvPr id="63" name="Leyenda 2"/>
          <p:cNvSpPr/>
          <p:nvPr/>
        </p:nvSpPr>
        <p:spPr>
          <a:xfrm>
            <a:off x="5533407" y="5650000"/>
            <a:ext cx="150000" cy="150000"/>
          </a:xfrm>
          <a:prstGeom prst="ellipse">
            <a:avLst/>
          </a:prstGeom>
          <a:solidFill>
            <a:srgbClr val="1E347D"/>
          </a:solidFill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endParaRPr lang="es-ES_tradnl" dirty="0"/>
          </a:p>
        </p:txBody>
      </p:sp>
      <p:sp>
        <p:nvSpPr>
          <p:cNvPr id="64" name="Leyenda texto 2"/>
          <p:cNvSpPr txBox="1"/>
          <p:nvPr/>
        </p:nvSpPr>
        <p:spPr>
          <a:xfrm>
            <a:off x="5743407" y="5620000"/>
            <a:ext cx="800000" cy="21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000" b="0" dirty="0">
                <a:solidFill>
                  <a:srgbClr val="5B5F7A"/>
                </a:solidFill>
                <a:latin typeface="Arial"/>
                <a:cs typeface="Arial"/>
              </a:rPr>
              <a:t>Equipo 2</a:t>
            </a:r>
          </a:p>
        </p:txBody>
      </p:sp>
      <p:sp>
        <p:nvSpPr>
          <p:cNvPr id="65" name="Leyenda 3"/>
          <p:cNvSpPr/>
          <p:nvPr/>
        </p:nvSpPr>
        <p:spPr>
          <a:xfrm>
            <a:off x="6583407" y="5650000"/>
            <a:ext cx="150000" cy="150000"/>
          </a:xfrm>
          <a:prstGeom prst="ellipse">
            <a:avLst/>
          </a:prstGeom>
          <a:solidFill>
            <a:srgbClr val="AB0029"/>
          </a:solidFill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endParaRPr lang="es-ES_tradnl" dirty="0"/>
          </a:p>
        </p:txBody>
      </p:sp>
      <p:sp>
        <p:nvSpPr>
          <p:cNvPr id="66" name="Leyenda texto 3"/>
          <p:cNvSpPr txBox="1"/>
          <p:nvPr/>
        </p:nvSpPr>
        <p:spPr>
          <a:xfrm>
            <a:off x="6793407" y="5620000"/>
            <a:ext cx="800000" cy="21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000" b="0" dirty="0">
                <a:solidFill>
                  <a:srgbClr val="5B5F7A"/>
                </a:solidFill>
                <a:latin typeface="Arial"/>
                <a:cs typeface="Arial"/>
              </a:rPr>
              <a:t>Equipo 3</a:t>
            </a:r>
          </a:p>
        </p:txBody>
      </p:sp>
      <p:sp>
        <p:nvSpPr>
          <p:cNvPr id="67" name="Nota alistamiento"/>
          <p:cNvSpPr txBox="1"/>
          <p:nvPr/>
        </p:nvSpPr>
        <p:spPr>
          <a:xfrm>
            <a:off x="7733407" y="5620000"/>
            <a:ext cx="3626593" cy="21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000" b="0" dirty="0">
                <a:solidFill>
                  <a:srgbClr val="5B5F7A"/>
                </a:solidFill>
                <a:latin typeface="Arial"/>
                <a:cs typeface="Arial"/>
              </a:rPr>
              <a:t>Cada encuentro se alista el día hábil anterior.</a:t>
            </a:r>
          </a:p>
        </p:txBody>
      </p:sp>
      <p:sp>
        <p:nvSpPr>
          <p:cNvPr id="68" name="Tarjeta Inteligencia colectiva">
            <a:extLst>
              <a:ext uri="{FF2B5EF4-FFF2-40B4-BE49-F238E27FC236}">
                <a16:creationId xmlns:a16="http://schemas.microsoft.com/office/drawing/2014/main" id="{A8822E0A-824B-97A5-3506-FB0BA150FDEC}"/>
              </a:ext>
            </a:extLst>
          </p:cNvPr>
          <p:cNvSpPr/>
          <p:nvPr/>
        </p:nvSpPr>
        <p:spPr>
          <a:xfrm>
            <a:off x="733246" y="5817840"/>
            <a:ext cx="3400000" cy="1020000"/>
          </a:xfrm>
          <a:prstGeom prst="roundRect">
            <a:avLst>
              <a:gd name="adj" fmla="val 6000"/>
            </a:avLst>
          </a:prstGeom>
          <a:solidFill>
            <a:srgbClr val="1F2447"/>
          </a:solidFill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endParaRPr lang="es-ES_tradnl" dirty="0"/>
          </a:p>
        </p:txBody>
      </p:sp>
      <p:sp>
        <p:nvSpPr>
          <p:cNvPr id="69" name="Círculo Inteligencia colectiva">
            <a:extLst>
              <a:ext uri="{FF2B5EF4-FFF2-40B4-BE49-F238E27FC236}">
                <a16:creationId xmlns:a16="http://schemas.microsoft.com/office/drawing/2014/main" id="{4FEB8E98-2BB6-7311-8A3B-B1C4C38830CD}"/>
              </a:ext>
            </a:extLst>
          </p:cNvPr>
          <p:cNvSpPr/>
          <p:nvPr/>
        </p:nvSpPr>
        <p:spPr>
          <a:xfrm>
            <a:off x="883247" y="5978000"/>
            <a:ext cx="460000" cy="460000"/>
          </a:xfrm>
          <a:prstGeom prst="ellipse">
            <a:avLst/>
          </a:prstGeom>
          <a:solidFill>
            <a:srgbClr val="ECB82B"/>
          </a:solidFill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endParaRPr lang="es-ES_tradnl" dirty="0"/>
          </a:p>
        </p:txBody>
      </p:sp>
      <p:sp>
        <p:nvSpPr>
          <p:cNvPr id="73" name="Paso Registro">
            <a:extLst>
              <a:ext uri="{FF2B5EF4-FFF2-40B4-BE49-F238E27FC236}">
                <a16:creationId xmlns:a16="http://schemas.microsoft.com/office/drawing/2014/main" id="{067FD568-7608-B26A-3BF7-9D014FFF3043}"/>
              </a:ext>
            </a:extLst>
          </p:cNvPr>
          <p:cNvSpPr txBox="1"/>
          <p:nvPr/>
        </p:nvSpPr>
        <p:spPr>
          <a:xfrm>
            <a:off x="1545840" y="1920720"/>
            <a:ext cx="1330000" cy="2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200" b="1" dirty="0">
                <a:solidFill>
                  <a:srgbClr val="FFFFFF"/>
                </a:solidFill>
                <a:latin typeface="Arial"/>
                <a:cs typeface="Arial"/>
              </a:rPr>
              <a:t>1. Registro</a:t>
            </a:r>
          </a:p>
        </p:txBody>
      </p:sp>
      <p:sp>
        <p:nvSpPr>
          <p:cNvPr id="75" name="Detalle Registro">
            <a:extLst>
              <a:ext uri="{FF2B5EF4-FFF2-40B4-BE49-F238E27FC236}">
                <a16:creationId xmlns:a16="http://schemas.microsoft.com/office/drawing/2014/main" id="{50CEE79D-0EBA-FAAD-9173-D995515BC06A}"/>
              </a:ext>
            </a:extLst>
          </p:cNvPr>
          <p:cNvSpPr txBox="1"/>
          <p:nvPr/>
        </p:nvSpPr>
        <p:spPr>
          <a:xfrm>
            <a:off x="1505200" y="2201040"/>
            <a:ext cx="2275200" cy="590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r>
              <a:rPr lang="es-ES_tradnl" sz="1100" dirty="0">
                <a:solidFill>
                  <a:srgbClr val="FFFFFF"/>
                </a:solidFill>
                <a:latin typeface="Arial"/>
                <a:cs typeface="Arial"/>
              </a:rPr>
              <a:t>Validación de preinscripción. Orientación</a:t>
            </a:r>
            <a:r>
              <a:rPr lang="es-ES_tradnl" sz="1100" b="0" dirty="0">
                <a:solidFill>
                  <a:srgbClr val="FFFFFF"/>
                </a:solidFill>
                <a:latin typeface="Arial"/>
                <a:cs typeface="Arial"/>
              </a:rPr>
              <a:t> hacia el eje de interés</a:t>
            </a:r>
            <a:endParaRPr lang="es-ES_tradnl" dirty="0">
              <a:solidFill>
                <a:srgbClr val="FFFFFF"/>
              </a:solidFill>
            </a:endParaRPr>
          </a:p>
        </p:txBody>
      </p:sp>
      <p:sp>
        <p:nvSpPr>
          <p:cNvPr id="77" name="Paso Instalación">
            <a:extLst>
              <a:ext uri="{FF2B5EF4-FFF2-40B4-BE49-F238E27FC236}">
                <a16:creationId xmlns:a16="http://schemas.microsoft.com/office/drawing/2014/main" id="{9BD7CDCF-546C-AA2D-721E-E43C043E1E54}"/>
              </a:ext>
            </a:extLst>
          </p:cNvPr>
          <p:cNvSpPr txBox="1"/>
          <p:nvPr/>
        </p:nvSpPr>
        <p:spPr>
          <a:xfrm>
            <a:off x="1502800" y="2814800"/>
            <a:ext cx="1330000" cy="2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200" b="1" dirty="0">
                <a:solidFill>
                  <a:srgbClr val="FFFFFF"/>
                </a:solidFill>
                <a:latin typeface="Arial"/>
                <a:cs typeface="Arial"/>
              </a:rPr>
              <a:t>2. Instalación</a:t>
            </a:r>
          </a:p>
        </p:txBody>
      </p:sp>
      <p:sp>
        <p:nvSpPr>
          <p:cNvPr id="79" name="Detalle Instalación">
            <a:extLst>
              <a:ext uri="{FF2B5EF4-FFF2-40B4-BE49-F238E27FC236}">
                <a16:creationId xmlns:a16="http://schemas.microsoft.com/office/drawing/2014/main" id="{4E2AC40C-4C30-BD76-E0C8-B34932FE0FCB}"/>
              </a:ext>
            </a:extLst>
          </p:cNvPr>
          <p:cNvSpPr txBox="1"/>
          <p:nvPr/>
        </p:nvSpPr>
        <p:spPr>
          <a:xfrm>
            <a:off x="1502800" y="3044320"/>
            <a:ext cx="2651120" cy="5295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r>
              <a:rPr lang="es-ES_tradnl" sz="1100" b="0" dirty="0">
                <a:solidFill>
                  <a:srgbClr val="FFFFFF"/>
                </a:solidFill>
                <a:latin typeface="Arial"/>
                <a:cs typeface="Arial"/>
              </a:rPr>
              <a:t>Apertura del Gobierno nacional</a:t>
            </a:r>
            <a:r>
              <a:rPr lang="es-ES_tradnl" sz="1100" dirty="0">
                <a:solidFill>
                  <a:srgbClr val="FFFFFF"/>
                </a:solidFill>
                <a:latin typeface="Arial"/>
                <a:cs typeface="Arial"/>
              </a:rPr>
              <a:t>. Socialización Bases Plan Nacional de Desarrollo </a:t>
            </a:r>
            <a:endParaRPr lang="es-ES_tradnl" dirty="0">
              <a:solidFill>
                <a:srgbClr val="FFFFFF"/>
              </a:solidFill>
            </a:endParaRPr>
          </a:p>
        </p:txBody>
      </p:sp>
      <p:pic>
        <p:nvPicPr>
          <p:cNvPr id="81" name="Icono Mesas Milagro" descr="Mesas Milagro">
            <a:extLst>
              <a:ext uri="{FF2B5EF4-FFF2-40B4-BE49-F238E27FC236}">
                <a16:creationId xmlns:a16="http://schemas.microsoft.com/office/drawing/2014/main" id="{C6E70333-0F22-94AE-AE41-AD04B954F3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9520" y="4073280"/>
            <a:ext cx="300000" cy="300000"/>
          </a:xfrm>
          <a:prstGeom prst="rect">
            <a:avLst/>
          </a:prstGeom>
        </p:spPr>
      </p:pic>
      <p:sp>
        <p:nvSpPr>
          <p:cNvPr id="83" name="Paso Mesas Milagro">
            <a:extLst>
              <a:ext uri="{FF2B5EF4-FFF2-40B4-BE49-F238E27FC236}">
                <a16:creationId xmlns:a16="http://schemas.microsoft.com/office/drawing/2014/main" id="{059D2BF3-6ACF-0D2B-B49D-462CEECF8539}"/>
              </a:ext>
            </a:extLst>
          </p:cNvPr>
          <p:cNvSpPr txBox="1"/>
          <p:nvPr/>
        </p:nvSpPr>
        <p:spPr>
          <a:xfrm>
            <a:off x="1490240" y="3912080"/>
            <a:ext cx="1330000" cy="2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200" b="1" dirty="0">
                <a:solidFill>
                  <a:srgbClr val="FFFFFF"/>
                </a:solidFill>
                <a:latin typeface="Arial"/>
                <a:cs typeface="Arial"/>
              </a:rPr>
              <a:t>3. Mesas Milagro</a:t>
            </a:r>
          </a:p>
        </p:txBody>
      </p:sp>
      <p:sp>
        <p:nvSpPr>
          <p:cNvPr id="85" name="Detalle Mesas Milagro">
            <a:extLst>
              <a:ext uri="{FF2B5EF4-FFF2-40B4-BE49-F238E27FC236}">
                <a16:creationId xmlns:a16="http://schemas.microsoft.com/office/drawing/2014/main" id="{10B9DE00-0779-B4CA-E15F-1C8A16D6401E}"/>
              </a:ext>
            </a:extLst>
          </p:cNvPr>
          <p:cNvSpPr txBox="1"/>
          <p:nvPr/>
        </p:nvSpPr>
        <p:spPr>
          <a:xfrm>
            <a:off x="1500400" y="4192400"/>
            <a:ext cx="2112640" cy="5396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lang="es-ES_tradnl" sz="1100" dirty="0">
                <a:solidFill>
                  <a:srgbClr val="FFFFFF"/>
                </a:solidFill>
                <a:latin typeface="Arial"/>
                <a:cs typeface="Arial"/>
              </a:rPr>
              <a:t>Participación y construcción de las iniciativas por eje estratégico.</a:t>
            </a:r>
          </a:p>
        </p:txBody>
      </p:sp>
      <p:pic>
        <p:nvPicPr>
          <p:cNvPr id="87" name="Icono Registro" descr="Registro">
            <a:extLst>
              <a:ext uri="{FF2B5EF4-FFF2-40B4-BE49-F238E27FC236}">
                <a16:creationId xmlns:a16="http://schemas.microsoft.com/office/drawing/2014/main" id="{38636A72-8143-591B-AA91-5BE9311540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4160" y="2000640"/>
            <a:ext cx="300000" cy="300000"/>
          </a:xfrm>
          <a:prstGeom prst="rect">
            <a:avLst/>
          </a:prstGeom>
        </p:spPr>
      </p:pic>
      <p:pic>
        <p:nvPicPr>
          <p:cNvPr id="89" name="Icono Instalación" descr="Instalación">
            <a:extLst>
              <a:ext uri="{FF2B5EF4-FFF2-40B4-BE49-F238E27FC236}">
                <a16:creationId xmlns:a16="http://schemas.microsoft.com/office/drawing/2014/main" id="{FC1D1B8D-0764-4355-6F9C-AE43EE106B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1760" y="3036960"/>
            <a:ext cx="300000" cy="300000"/>
          </a:xfrm>
          <a:prstGeom prst="rect">
            <a:avLst/>
          </a:prstGeom>
        </p:spPr>
      </p:pic>
      <p:pic>
        <p:nvPicPr>
          <p:cNvPr id="91" name="Icono Plenaria" descr="Plenaria">
            <a:extLst>
              <a:ext uri="{FF2B5EF4-FFF2-40B4-BE49-F238E27FC236}">
                <a16:creationId xmlns:a16="http://schemas.microsoft.com/office/drawing/2014/main" id="{7F32679D-DFEB-C5E2-292E-7597ADBDB0F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7440" y="5099440"/>
            <a:ext cx="300000" cy="300000"/>
          </a:xfrm>
          <a:prstGeom prst="rect">
            <a:avLst/>
          </a:prstGeom>
        </p:spPr>
      </p:pic>
      <p:sp>
        <p:nvSpPr>
          <p:cNvPr id="93" name="Paso Plenaria">
            <a:extLst>
              <a:ext uri="{FF2B5EF4-FFF2-40B4-BE49-F238E27FC236}">
                <a16:creationId xmlns:a16="http://schemas.microsoft.com/office/drawing/2014/main" id="{EE819FF1-BF1F-75AF-3A24-6C765CDBE5B4}"/>
              </a:ext>
            </a:extLst>
          </p:cNvPr>
          <p:cNvSpPr txBox="1"/>
          <p:nvPr/>
        </p:nvSpPr>
        <p:spPr>
          <a:xfrm>
            <a:off x="1508160" y="4917920"/>
            <a:ext cx="1330000" cy="2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200" b="1" dirty="0">
                <a:solidFill>
                  <a:srgbClr val="FFFFFF"/>
                </a:solidFill>
                <a:latin typeface="Arial"/>
                <a:cs typeface="Arial"/>
              </a:rPr>
              <a:t>4. Plenaria</a:t>
            </a:r>
          </a:p>
        </p:txBody>
      </p:sp>
      <p:sp>
        <p:nvSpPr>
          <p:cNvPr id="95" name="Detalle Plenaria">
            <a:extLst>
              <a:ext uri="{FF2B5EF4-FFF2-40B4-BE49-F238E27FC236}">
                <a16:creationId xmlns:a16="http://schemas.microsoft.com/office/drawing/2014/main" id="{8932552B-1D56-7E7A-1142-BB21644B56DD}"/>
              </a:ext>
            </a:extLst>
          </p:cNvPr>
          <p:cNvSpPr txBox="1"/>
          <p:nvPr/>
        </p:nvSpPr>
        <p:spPr>
          <a:xfrm>
            <a:off x="1508160" y="5157600"/>
            <a:ext cx="2265040" cy="5701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100" b="0" dirty="0">
                <a:solidFill>
                  <a:srgbClr val="FFFFFF"/>
                </a:solidFill>
                <a:latin typeface="Arial"/>
                <a:cs typeface="Arial"/>
              </a:rPr>
              <a:t>Conclusiones compartidas con todos</a:t>
            </a:r>
            <a:endParaRPr lang="es-ES_tradnl" dirty="0">
              <a:solidFill>
                <a:srgbClr val="FFFFFF"/>
              </a:solidFill>
            </a:endParaRPr>
          </a:p>
        </p:txBody>
      </p:sp>
      <p:pic>
        <p:nvPicPr>
          <p:cNvPr id="97" name="Icono Bases del Plan" descr="Bases del Plan">
            <a:extLst>
              <a:ext uri="{FF2B5EF4-FFF2-40B4-BE49-F238E27FC236}">
                <a16:creationId xmlns:a16="http://schemas.microsoft.com/office/drawing/2014/main" id="{AC6512B5-35BF-60E8-E671-83A56A7E119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4720" y="6034160"/>
            <a:ext cx="300000" cy="300000"/>
          </a:xfrm>
          <a:prstGeom prst="rect">
            <a:avLst/>
          </a:prstGeom>
        </p:spPr>
      </p:pic>
      <p:sp>
        <p:nvSpPr>
          <p:cNvPr id="99" name="Paso Bases del Plan">
            <a:extLst>
              <a:ext uri="{FF2B5EF4-FFF2-40B4-BE49-F238E27FC236}">
                <a16:creationId xmlns:a16="http://schemas.microsoft.com/office/drawing/2014/main" id="{1487EE81-05BD-B3C1-9AE4-6892B5311369}"/>
              </a:ext>
            </a:extLst>
          </p:cNvPr>
          <p:cNvSpPr txBox="1"/>
          <p:nvPr/>
        </p:nvSpPr>
        <p:spPr>
          <a:xfrm>
            <a:off x="1465120" y="5913600"/>
            <a:ext cx="1330000" cy="2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200" b="1" dirty="0">
                <a:solidFill>
                  <a:srgbClr val="FFFFFF"/>
                </a:solidFill>
                <a:latin typeface="Arial"/>
                <a:cs typeface="Arial"/>
              </a:rPr>
              <a:t>5. Bases del Plan</a:t>
            </a:r>
          </a:p>
        </p:txBody>
      </p:sp>
      <p:sp>
        <p:nvSpPr>
          <p:cNvPr id="101" name="Detalle Bases del Plan">
            <a:extLst>
              <a:ext uri="{FF2B5EF4-FFF2-40B4-BE49-F238E27FC236}">
                <a16:creationId xmlns:a16="http://schemas.microsoft.com/office/drawing/2014/main" id="{703AE017-E5B6-8D5E-1BF5-C254FD5B6EC6}"/>
              </a:ext>
            </a:extLst>
          </p:cNvPr>
          <p:cNvSpPr txBox="1"/>
          <p:nvPr/>
        </p:nvSpPr>
        <p:spPr>
          <a:xfrm>
            <a:off x="1485440" y="6183760"/>
            <a:ext cx="2285360" cy="610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_tradnl" sz="1100" b="0" dirty="0">
                <a:solidFill>
                  <a:srgbClr val="FFFFFF"/>
                </a:solidFill>
                <a:latin typeface="Arial"/>
                <a:cs typeface="Arial"/>
              </a:rPr>
              <a:t>Aportes sistematizados como insumo</a:t>
            </a:r>
            <a:endParaRPr lang="es-ES_tradnl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C2F3A4-4852-9292-ABEC-905CBD309A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dnp_deck/assets/flag_ribbon.png">
            <a:extLst>
              <a:ext uri="{FF2B5EF4-FFF2-40B4-BE49-F238E27FC236}">
                <a16:creationId xmlns:a16="http://schemas.microsoft.com/office/drawing/2014/main" id="{827221EE-EA6D-BE14-91B4-062E046B62F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903"/>
          <a:stretch/>
        </p:blipFill>
        <p:spPr>
          <a:xfrm>
            <a:off x="0" y="4160520"/>
            <a:ext cx="6737062" cy="2624328"/>
          </a:xfrm>
          <a:prstGeom prst="rect">
            <a:avLst/>
          </a:prstGeom>
        </p:spPr>
      </p:pic>
      <p:pic>
        <p:nvPicPr>
          <p:cNvPr id="3" name="Image 1" descr="/home/claude/dnp_deck/assets/dnp_logo.png">
            <a:extLst>
              <a:ext uri="{FF2B5EF4-FFF2-40B4-BE49-F238E27FC236}">
                <a16:creationId xmlns:a16="http://schemas.microsoft.com/office/drawing/2014/main" id="{12463D19-6DEE-4A28-0D8A-ACD15B5FB6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8386" y="331124"/>
            <a:ext cx="1641763" cy="985058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393FAEF1-51CC-09A3-07BA-6C1533FB4966}"/>
              </a:ext>
            </a:extLst>
          </p:cNvPr>
          <p:cNvSpPr txBox="1"/>
          <p:nvPr/>
        </p:nvSpPr>
        <p:spPr>
          <a:xfrm>
            <a:off x="4087091" y="1691639"/>
            <a:ext cx="7596447" cy="1645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lvl="0" defTabSz="914400">
              <a:defRPr/>
            </a:pPr>
            <a:r>
              <a:rPr lang="es-CO" sz="3200" b="1" noProof="0"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PROYECTOS ESTRATÉGICOS </a:t>
            </a:r>
          </a:p>
          <a:p>
            <a:pPr lvl="0" defTabSz="914400">
              <a:defRPr/>
            </a:pPr>
            <a:r>
              <a:rPr lang="es-CO" sz="4000" b="1" noProof="0"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EL MILAGRO DE LAS REGIONES</a:t>
            </a:r>
            <a:endParaRPr kumimoji="0" lang="es-CO" sz="60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E2F14EB0-BF08-0776-222F-1886340FEBE7}"/>
              </a:ext>
            </a:extLst>
          </p:cNvPr>
          <p:cNvSpPr txBox="1"/>
          <p:nvPr/>
        </p:nvSpPr>
        <p:spPr>
          <a:xfrm>
            <a:off x="4087091" y="3200401"/>
            <a:ext cx="7040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2800">
                <a:solidFill>
                  <a:srgbClr val="1E347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Plan Nacional de Desarrollo 2026-2030</a:t>
            </a:r>
            <a:endParaRPr kumimoji="0" lang="es-CO" sz="2800" b="0" i="0" u="none" strike="noStrike" kern="1200" cap="none" spc="0" normalizeH="0" baseline="0" noProof="0">
              <a:ln>
                <a:noFill/>
              </a:ln>
              <a:solidFill>
                <a:srgbClr val="1E347D"/>
              </a:solidFill>
              <a:effectLst/>
              <a:uLnTx/>
              <a:uFillTx/>
              <a:latin typeface="Poppins" pitchFamily="34" charset="0"/>
              <a:ea typeface="Poppins" pitchFamily="34" charset="-122"/>
              <a:cs typeface="Poppins" pitchFamily="34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700" b="0" i="1" u="none" strike="noStrike" kern="1200" cap="none" spc="0" normalizeH="0" baseline="0" noProof="0">
              <a:ln>
                <a:noFill/>
              </a:ln>
              <a:solidFill>
                <a:srgbClr val="1E347D"/>
              </a:solidFill>
              <a:effectLst/>
              <a:uLnTx/>
              <a:uFillTx/>
              <a:latin typeface="Poppins" pitchFamily="34" charset="0"/>
              <a:ea typeface="Poppins" pitchFamily="34" charset="-122"/>
              <a:cs typeface="Poppins" pitchFamily="34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700" b="0" i="0" u="none" strike="noStrike" kern="1200" cap="none" spc="0" normalizeH="0" baseline="0" noProof="0">
              <a:ln>
                <a:noFill/>
              </a:ln>
              <a:solidFill>
                <a:srgbClr val="1E347D"/>
              </a:solidFill>
              <a:effectLst/>
              <a:uLnTx/>
              <a:uFillTx/>
              <a:latin typeface="Poppins" pitchFamily="34" charset="0"/>
              <a:ea typeface="Poppins" pitchFamily="34" charset="-122"/>
              <a:cs typeface="Poppins" pitchFamily="34" charset="-12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CO" sz="1700" b="1" noProof="0">
              <a:solidFill>
                <a:srgbClr val="1E347D"/>
              </a:solidFill>
              <a:latin typeface="Poppins" pitchFamily="34" charset="0"/>
              <a:ea typeface="Poppins" pitchFamily="34" charset="-122"/>
              <a:cs typeface="Poppins" pitchFamily="34" charset="-12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CO" sz="1700" b="1" noProof="0">
              <a:solidFill>
                <a:srgbClr val="1E347D"/>
              </a:solidFill>
              <a:latin typeface="Poppins" pitchFamily="34" charset="0"/>
              <a:ea typeface="Poppins" pitchFamily="34" charset="-122"/>
              <a:cs typeface="Poppins" pitchFamily="34" charset="-12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CO" sz="1700" b="1" noProof="0">
              <a:solidFill>
                <a:srgbClr val="1E347D"/>
              </a:solidFill>
              <a:latin typeface="Poppins" pitchFamily="34" charset="0"/>
              <a:ea typeface="Poppins" pitchFamily="34" charset="-122"/>
              <a:cs typeface="Poppins" pitchFamily="34" charset="-12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CO" sz="1700" b="1" noProof="0">
              <a:solidFill>
                <a:srgbClr val="1E347D"/>
              </a:solidFill>
              <a:latin typeface="Poppins" pitchFamily="34" charset="0"/>
              <a:ea typeface="Poppins" pitchFamily="34" charset="-122"/>
              <a:cs typeface="Poppins" pitchFamily="34" charset="-12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1700" b="1" noProof="0">
                <a:solidFill>
                  <a:srgbClr val="1E347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Julián Buitrago Arango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1700" noProof="0">
                <a:solidFill>
                  <a:srgbClr val="1E347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Director General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1700" b="1" noProof="0">
                <a:solidFill>
                  <a:srgbClr val="1E347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Departamento Nacional de Planeación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700" b="1" i="0" u="none" strike="noStrike" kern="1200" cap="none" spc="0" normalizeH="0" baseline="0" noProof="0">
              <a:ln>
                <a:noFill/>
              </a:ln>
              <a:solidFill>
                <a:srgbClr val="1E347D"/>
              </a:solidFill>
              <a:effectLst/>
              <a:uLnTx/>
              <a:uFillTx/>
              <a:latin typeface="Poppins" pitchFamily="34" charset="0"/>
              <a:ea typeface="Poppins" pitchFamily="34" charset="-122"/>
              <a:cs typeface="Poppins" pitchFamily="34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7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71913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A06260-B54A-DD55-9154-BD329580B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BC15A31-CB9A-9B24-2E45-54E7173380BE}"/>
              </a:ext>
            </a:extLst>
          </p:cNvPr>
          <p:cNvSpPr>
            <a:spLocks noGrp="1"/>
          </p:cNvSpPr>
          <p:nvPr/>
        </p:nvSpPr>
        <p:spPr>
          <a:xfrm>
            <a:off x="924723" y="270510"/>
            <a:ext cx="6037186" cy="120032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Montserrat"/>
                <a:cs typeface="Poppins" pitchFamily="2" charset="77"/>
              </a:rPr>
              <a:t>El milagro de las regiones</a:t>
            </a:r>
          </a:p>
          <a:p>
            <a:r>
              <a:rPr lang="es-CO" sz="1600" noProof="0">
                <a:latin typeface="Poppins" panose="00000500000000000000" pitchFamily="2" charset="0"/>
                <a:cs typeface="Poppins" panose="00000500000000000000" pitchFamily="2" charset="0"/>
              </a:rPr>
              <a:t>Impulsar la descentralización y la seguridad por medio de macroproyectos en todas las regiones del país</a:t>
            </a:r>
            <a:endParaRPr lang="es-CO" sz="1600" b="1" noProof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17B75A99-F53B-E02F-29F6-811358CFD3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2291" y="93430"/>
            <a:ext cx="5159709" cy="6671140"/>
          </a:xfrm>
          <a:prstGeom prst="rect">
            <a:avLst/>
          </a:prstGeom>
        </p:spPr>
      </p:pic>
      <p:sp>
        <p:nvSpPr>
          <p:cNvPr id="37" name="CuadroTexto 2">
            <a:extLst>
              <a:ext uri="{FF2B5EF4-FFF2-40B4-BE49-F238E27FC236}">
                <a16:creationId xmlns:a16="http://schemas.microsoft.com/office/drawing/2014/main" id="{ED47BB9F-55F5-3DA5-382E-5738D681C047}"/>
              </a:ext>
            </a:extLst>
          </p:cNvPr>
          <p:cNvSpPr>
            <a:spLocks noGrp="1"/>
          </p:cNvSpPr>
          <p:nvPr/>
        </p:nvSpPr>
        <p:spPr>
          <a:xfrm>
            <a:off x="1231900" y="5826760"/>
            <a:ext cx="4787900" cy="330200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800" b="1">
                <a:solidFill>
                  <a:srgbClr val="002060"/>
                </a:solidFill>
                <a:latin typeface="Poppins" pitchFamily="2" charset="77"/>
                <a:ea typeface="Montserrat"/>
                <a:cs typeface="Poppins" pitchFamily="2" charset="77"/>
              </a:rPr>
              <a:t>Plan Marshall – Reconstrucción  Chocó</a:t>
            </a:r>
          </a:p>
        </p:txBody>
      </p:sp>
      <p:sp>
        <p:nvSpPr>
          <p:cNvPr id="4" name="CuadroTexto 2">
            <a:extLst>
              <a:ext uri="{FF2B5EF4-FFF2-40B4-BE49-F238E27FC236}">
                <a16:creationId xmlns:a16="http://schemas.microsoft.com/office/drawing/2014/main" id="{2093B04E-B3D9-C737-B06E-D2603C9EC030}"/>
              </a:ext>
            </a:extLst>
          </p:cNvPr>
          <p:cNvSpPr>
            <a:spLocks noGrp="1"/>
          </p:cNvSpPr>
          <p:nvPr/>
        </p:nvSpPr>
        <p:spPr>
          <a:xfrm>
            <a:off x="1008113" y="1470661"/>
            <a:ext cx="5686301" cy="1055608"/>
          </a:xfrm>
          <a:prstGeom prst="round2DiagRect">
            <a:avLst/>
          </a:prstGeom>
          <a:solidFill>
            <a:srgbClr val="2E266C"/>
          </a:solidFill>
        </p:spPr>
        <p:txBody>
          <a:bodyPr wrap="square" lIns="91440" tIns="45720" rIns="91440" bIns="4572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3600" b="1">
                <a:solidFill>
                  <a:srgbClr val="FFFFFF"/>
                </a:solidFill>
                <a:latin typeface="Poppins" pitchFamily="2" charset="77"/>
                <a:ea typeface="Montserrat"/>
                <a:cs typeface="Poppins" pitchFamily="2" charset="77"/>
              </a:rPr>
              <a:t>$127,6 billones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>
                <a:solidFill>
                  <a:srgbClr val="FFFFFF"/>
                </a:solidFill>
                <a:latin typeface="Poppins" pitchFamily="2" charset="77"/>
                <a:ea typeface="Montserrat"/>
                <a:cs typeface="Poppins" pitchFamily="2" charset="77"/>
              </a:rPr>
              <a:t>96 proyectos | 32 departamentos</a:t>
            </a:r>
          </a:p>
        </p:txBody>
      </p:sp>
      <p:sp>
        <p:nvSpPr>
          <p:cNvPr id="860" name="Dato 860"/>
          <p:cNvSpPr/>
          <p:nvPr/>
        </p:nvSpPr>
        <p:spPr>
          <a:xfrm>
            <a:off x="1231900" y="6207760"/>
            <a:ext cx="5372100" cy="431800"/>
          </a:xfrm>
          <a:prstGeom prst="roundRect">
            <a:avLst>
              <a:gd name="adj" fmla="val 25000"/>
            </a:avLst>
          </a:prstGeom>
          <a:solidFill>
            <a:srgbClr val="002060"/>
          </a:solidFill>
          <a:ln>
            <a:noFill/>
          </a:ln>
        </p:spPr>
        <p:txBody>
          <a:bodyPr wrap="square" lIns="152400" tIns="45720" rIns="152400" bIns="45720" anchor="ctr"/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400" b="1">
                <a:solidFill>
                  <a:srgbClr val="FFFFFF"/>
                </a:solidFill>
                <a:latin typeface="Poppins" pitchFamily="2" charset="77"/>
                <a:ea typeface="Montserrat"/>
                <a:cs typeface="Poppins" pitchFamily="2" charset="77"/>
              </a:rPr>
              <a:t>$5,4 billones · 25 proyectos en Chocó</a:t>
            </a:r>
          </a:p>
        </p:txBody>
      </p:sp>
      <p:sp>
        <p:nvSpPr>
          <p:cNvPr id="901" name="Dato 901"/>
          <p:cNvSpPr/>
          <p:nvPr/>
        </p:nvSpPr>
        <p:spPr>
          <a:xfrm>
            <a:off x="2869187" y="2154197"/>
            <a:ext cx="3855987" cy="1103869"/>
          </a:xfrm>
          <a:prstGeom prst="rect">
            <a:avLst/>
          </a:prstGeom>
          <a:noFill/>
          <a:ln>
            <a:noFill/>
          </a:ln>
        </p:spPr>
        <p:txBody>
          <a:bodyPr wrap="square" lIns="0" tIns="45720" rIns="0" bIns="45720" anchor="ctr"/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200" b="1">
                <a:solidFill>
                  <a:srgbClr val="2E266C"/>
                </a:solidFill>
                <a:latin typeface="Poppins" pitchFamily="2" charset="77"/>
                <a:cs typeface="Poppins" pitchFamily="2" charset="77"/>
              </a:rPr>
              <a:t>Macroproyectos por sector</a:t>
            </a:r>
          </a:p>
        </p:txBody>
      </p:sp>
      <p:sp>
        <p:nvSpPr>
          <p:cNvPr id="902" name="Dato 902"/>
          <p:cNvSpPr/>
          <p:nvPr/>
        </p:nvSpPr>
        <p:spPr>
          <a:xfrm>
            <a:off x="3958325" y="2921000"/>
            <a:ext cx="228600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45720" rIns="0" bIns="45720" anchor="ctr"/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200">
                <a:solidFill>
                  <a:srgbClr val="002060"/>
                </a:solidFill>
                <a:latin typeface="Poppins" pitchFamily="2" charset="77"/>
                <a:cs typeface="Poppins" pitchFamily="2" charset="77"/>
              </a:rPr>
              <a:t>Transporte</a:t>
            </a:r>
          </a:p>
        </p:txBody>
      </p:sp>
      <p:sp>
        <p:nvSpPr>
          <p:cNvPr id="906" name="Dato 906"/>
          <p:cNvSpPr/>
          <p:nvPr/>
        </p:nvSpPr>
        <p:spPr>
          <a:xfrm>
            <a:off x="3958325" y="3213100"/>
            <a:ext cx="228600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45720" rIns="0" bIns="45720" anchor="ctr"/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200">
                <a:solidFill>
                  <a:srgbClr val="002060"/>
                </a:solidFill>
                <a:latin typeface="Poppins" pitchFamily="2" charset="77"/>
                <a:cs typeface="Poppins" pitchFamily="2" charset="77"/>
              </a:rPr>
              <a:t>Energía</a:t>
            </a:r>
          </a:p>
        </p:txBody>
      </p:sp>
      <p:sp>
        <p:nvSpPr>
          <p:cNvPr id="910" name="Dato 910"/>
          <p:cNvSpPr/>
          <p:nvPr/>
        </p:nvSpPr>
        <p:spPr>
          <a:xfrm>
            <a:off x="3958325" y="3505200"/>
            <a:ext cx="228600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45720" rIns="0" bIns="45720" anchor="ctr"/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200">
                <a:solidFill>
                  <a:srgbClr val="002060"/>
                </a:solidFill>
                <a:latin typeface="Poppins" pitchFamily="2" charset="77"/>
                <a:cs typeface="Poppins" pitchFamily="2" charset="77"/>
              </a:rPr>
              <a:t>Vivienda, Ciudad y Territorio</a:t>
            </a:r>
          </a:p>
        </p:txBody>
      </p:sp>
      <p:sp>
        <p:nvSpPr>
          <p:cNvPr id="914" name="Dato 914"/>
          <p:cNvSpPr/>
          <p:nvPr/>
        </p:nvSpPr>
        <p:spPr>
          <a:xfrm>
            <a:off x="3958325" y="3797300"/>
            <a:ext cx="228600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45720" rIns="0" bIns="45720" anchor="ctr"/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200">
                <a:solidFill>
                  <a:srgbClr val="002060"/>
                </a:solidFill>
                <a:latin typeface="Poppins" pitchFamily="2" charset="77"/>
                <a:cs typeface="Poppins" pitchFamily="2" charset="77"/>
              </a:rPr>
              <a:t>Salud y Protección Social</a:t>
            </a:r>
          </a:p>
        </p:txBody>
      </p:sp>
      <p:sp>
        <p:nvSpPr>
          <p:cNvPr id="918" name="Dato 918"/>
          <p:cNvSpPr/>
          <p:nvPr/>
        </p:nvSpPr>
        <p:spPr>
          <a:xfrm>
            <a:off x="3958325" y="4089400"/>
            <a:ext cx="228600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45720" rIns="0" bIns="45720" anchor="ctr"/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200">
                <a:solidFill>
                  <a:srgbClr val="002060"/>
                </a:solidFill>
                <a:latin typeface="Poppins" pitchFamily="2" charset="77"/>
                <a:cs typeface="Poppins" pitchFamily="2" charset="77"/>
              </a:rPr>
              <a:t>Agricultura</a:t>
            </a:r>
          </a:p>
        </p:txBody>
      </p:sp>
      <p:sp>
        <p:nvSpPr>
          <p:cNvPr id="922" name="Dato 922"/>
          <p:cNvSpPr/>
          <p:nvPr/>
        </p:nvSpPr>
        <p:spPr>
          <a:xfrm>
            <a:off x="1231900" y="4709160"/>
            <a:ext cx="1714500" cy="939800"/>
          </a:xfrm>
          <a:prstGeom prst="roundRect">
            <a:avLst>
              <a:gd name="adj" fmla="val 10000"/>
            </a:avLst>
          </a:prstGeom>
          <a:solidFill>
            <a:srgbClr val="2E266C"/>
          </a:solidFill>
          <a:ln>
            <a:noFill/>
          </a:ln>
        </p:spPr>
        <p:txBody>
          <a:bodyPr wrap="square" lIns="114300" tIns="45720" rIns="114300" bIns="45720" anchor="ctr"/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es-CO" sz="900">
                <a:solidFill>
                  <a:srgbClr val="C9C5E8"/>
                </a:solidFill>
                <a:latin typeface="Poppins" pitchFamily="2" charset="77"/>
                <a:cs typeface="Poppins" pitchFamily="2" charset="77"/>
              </a:rPr>
              <a:t>Norte y Andino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  <a:buNone/>
            </a:pPr>
            <a:r>
              <a:rPr lang="es-CO" sz="1600" b="1">
                <a:solidFill>
                  <a:srgbClr val="FFFFFF"/>
                </a:solidFill>
                <a:latin typeface="Poppins" pitchFamily="2" charset="77"/>
                <a:cs typeface="Poppins" pitchFamily="2" charset="77"/>
              </a:rPr>
              <a:t>$64,4 bn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900">
                <a:solidFill>
                  <a:srgbClr val="FFFFFF"/>
                </a:solidFill>
                <a:latin typeface="Poppins" pitchFamily="2" charset="77"/>
                <a:cs typeface="Poppins" pitchFamily="2" charset="77"/>
              </a:rPr>
              <a:t>35 proyectos</a:t>
            </a:r>
          </a:p>
        </p:txBody>
      </p:sp>
      <p:sp>
        <p:nvSpPr>
          <p:cNvPr id="923" name="Dato 923"/>
          <p:cNvSpPr/>
          <p:nvPr/>
        </p:nvSpPr>
        <p:spPr>
          <a:xfrm>
            <a:off x="3048000" y="4709160"/>
            <a:ext cx="1714500" cy="939800"/>
          </a:xfrm>
          <a:prstGeom prst="roundRect">
            <a:avLst>
              <a:gd name="adj" fmla="val 10000"/>
            </a:avLst>
          </a:prstGeom>
          <a:solidFill>
            <a:srgbClr val="2E266C"/>
          </a:solidFill>
          <a:ln>
            <a:noFill/>
          </a:ln>
        </p:spPr>
        <p:txBody>
          <a:bodyPr wrap="square" lIns="114300" tIns="45720" rIns="114300" bIns="45720" anchor="ctr"/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es-CO" sz="900">
                <a:solidFill>
                  <a:srgbClr val="C9C5E8"/>
                </a:solidFill>
                <a:latin typeface="Poppins" pitchFamily="2" charset="77"/>
                <a:cs typeface="Poppins" pitchFamily="2" charset="77"/>
              </a:rPr>
              <a:t>Pacífico y Eje Cafetero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  <a:buNone/>
            </a:pPr>
            <a:r>
              <a:rPr lang="es-CO" sz="1600" b="1">
                <a:solidFill>
                  <a:srgbClr val="FFFFFF"/>
                </a:solidFill>
                <a:latin typeface="Poppins" pitchFamily="2" charset="77"/>
                <a:cs typeface="Poppins" pitchFamily="2" charset="77"/>
              </a:rPr>
              <a:t>$44,9 bn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900">
                <a:solidFill>
                  <a:srgbClr val="FFFFFF"/>
                </a:solidFill>
                <a:latin typeface="Poppins" pitchFamily="2" charset="77"/>
                <a:cs typeface="Poppins" pitchFamily="2" charset="77"/>
              </a:rPr>
              <a:t>39 proyectos</a:t>
            </a:r>
          </a:p>
        </p:txBody>
      </p:sp>
      <p:sp>
        <p:nvSpPr>
          <p:cNvPr id="924" name="Dato 924"/>
          <p:cNvSpPr/>
          <p:nvPr/>
        </p:nvSpPr>
        <p:spPr>
          <a:xfrm>
            <a:off x="4864100" y="4709160"/>
            <a:ext cx="1714500" cy="939800"/>
          </a:xfrm>
          <a:prstGeom prst="roundRect">
            <a:avLst>
              <a:gd name="adj" fmla="val 10000"/>
            </a:avLst>
          </a:prstGeom>
          <a:solidFill>
            <a:srgbClr val="2E266C"/>
          </a:solidFill>
          <a:ln>
            <a:noFill/>
          </a:ln>
        </p:spPr>
        <p:txBody>
          <a:bodyPr wrap="square" lIns="114300" tIns="45720" rIns="114300" bIns="45720" anchor="ctr"/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es-CO" sz="900">
                <a:solidFill>
                  <a:srgbClr val="C9C5E8"/>
                </a:solidFill>
                <a:latin typeface="Poppins" pitchFamily="2" charset="77"/>
                <a:cs typeface="Poppins" pitchFamily="2" charset="77"/>
              </a:rPr>
              <a:t>Sur y Orinoamazónica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  <a:buNone/>
            </a:pPr>
            <a:r>
              <a:rPr lang="es-CO" sz="1600" b="1">
                <a:solidFill>
                  <a:srgbClr val="FFFFFF"/>
                </a:solidFill>
                <a:latin typeface="Poppins" pitchFamily="2" charset="77"/>
                <a:cs typeface="Poppins" pitchFamily="2" charset="77"/>
              </a:rPr>
              <a:t>$18,3 bn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900">
                <a:solidFill>
                  <a:srgbClr val="FFFFFF"/>
                </a:solidFill>
                <a:latin typeface="Poppins" pitchFamily="2" charset="77"/>
                <a:cs typeface="Poppins" pitchFamily="2" charset="77"/>
              </a:rPr>
              <a:t>22 proyectos</a:t>
            </a:r>
          </a:p>
        </p:txBody>
      </p:sp>
      <p:sp>
        <p:nvSpPr>
          <p:cNvPr id="5" name="Dato 904">
            <a:extLst>
              <a:ext uri="{FF2B5EF4-FFF2-40B4-BE49-F238E27FC236}">
                <a16:creationId xmlns:a16="http://schemas.microsoft.com/office/drawing/2014/main" id="{F3E299CF-6F5B-0D09-820B-792451E2E7E3}"/>
              </a:ext>
            </a:extLst>
          </p:cNvPr>
          <p:cNvSpPr/>
          <p:nvPr/>
        </p:nvSpPr>
        <p:spPr>
          <a:xfrm>
            <a:off x="2348215" y="2921000"/>
            <a:ext cx="38100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45720" rIns="0" bIns="45720" anchor="ctr"/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400" b="1">
                <a:solidFill>
                  <a:srgbClr val="2E266C"/>
                </a:solidFill>
                <a:latin typeface="Poppins" pitchFamily="2" charset="77"/>
                <a:cs typeface="Poppins" pitchFamily="2" charset="77"/>
              </a:rPr>
              <a:t>45</a:t>
            </a:r>
          </a:p>
        </p:txBody>
      </p:sp>
      <p:sp>
        <p:nvSpPr>
          <p:cNvPr id="8" name="Dato 905">
            <a:extLst>
              <a:ext uri="{FF2B5EF4-FFF2-40B4-BE49-F238E27FC236}">
                <a16:creationId xmlns:a16="http://schemas.microsoft.com/office/drawing/2014/main" id="{D1542759-AF0B-EC72-5203-6C5B77C3F81B}"/>
              </a:ext>
            </a:extLst>
          </p:cNvPr>
          <p:cNvSpPr/>
          <p:nvPr/>
        </p:nvSpPr>
        <p:spPr>
          <a:xfrm>
            <a:off x="2759975" y="2921000"/>
            <a:ext cx="974987" cy="241300"/>
          </a:xfrm>
          <a:prstGeom prst="rect">
            <a:avLst/>
          </a:prstGeom>
          <a:noFill/>
          <a:ln>
            <a:noFill/>
          </a:ln>
        </p:spPr>
        <p:txBody>
          <a:bodyPr wrap="square" lIns="0" tIns="45720" rIns="0" bIns="45720" anchor="ctr"/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400">
                <a:solidFill>
                  <a:srgbClr val="646A7C"/>
                </a:solidFill>
                <a:latin typeface="Poppins" pitchFamily="2" charset="77"/>
                <a:cs typeface="Poppins" pitchFamily="2" charset="77"/>
              </a:rPr>
              <a:t>$79,9 bn</a:t>
            </a:r>
          </a:p>
        </p:txBody>
      </p:sp>
      <p:sp>
        <p:nvSpPr>
          <p:cNvPr id="10" name="Dato 908">
            <a:extLst>
              <a:ext uri="{FF2B5EF4-FFF2-40B4-BE49-F238E27FC236}">
                <a16:creationId xmlns:a16="http://schemas.microsoft.com/office/drawing/2014/main" id="{6CFD257C-7344-DB2D-542B-58A5CB59E808}"/>
              </a:ext>
            </a:extLst>
          </p:cNvPr>
          <p:cNvSpPr/>
          <p:nvPr/>
        </p:nvSpPr>
        <p:spPr>
          <a:xfrm>
            <a:off x="2348215" y="3213100"/>
            <a:ext cx="38100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45720" rIns="0" bIns="45720" anchor="ctr"/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400" b="1">
                <a:solidFill>
                  <a:srgbClr val="2E266C"/>
                </a:solidFill>
                <a:latin typeface="Poppins" pitchFamily="2" charset="77"/>
                <a:cs typeface="Poppins" pitchFamily="2" charset="77"/>
              </a:rPr>
              <a:t>25</a:t>
            </a:r>
          </a:p>
        </p:txBody>
      </p:sp>
      <p:sp>
        <p:nvSpPr>
          <p:cNvPr id="12" name="Dato 909">
            <a:extLst>
              <a:ext uri="{FF2B5EF4-FFF2-40B4-BE49-F238E27FC236}">
                <a16:creationId xmlns:a16="http://schemas.microsoft.com/office/drawing/2014/main" id="{306472FE-541C-486D-BEF0-3BD51BEDAABA}"/>
              </a:ext>
            </a:extLst>
          </p:cNvPr>
          <p:cNvSpPr/>
          <p:nvPr/>
        </p:nvSpPr>
        <p:spPr>
          <a:xfrm>
            <a:off x="2972962" y="3213100"/>
            <a:ext cx="76200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45720" rIns="0" bIns="45720" anchor="ctr"/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400">
                <a:solidFill>
                  <a:srgbClr val="646A7C"/>
                </a:solidFill>
                <a:latin typeface="Poppins" pitchFamily="2" charset="77"/>
                <a:cs typeface="Poppins" pitchFamily="2" charset="77"/>
              </a:rPr>
              <a:t>$33,4 bn</a:t>
            </a:r>
          </a:p>
        </p:txBody>
      </p:sp>
      <p:sp>
        <p:nvSpPr>
          <p:cNvPr id="14" name="Dato 912">
            <a:extLst>
              <a:ext uri="{FF2B5EF4-FFF2-40B4-BE49-F238E27FC236}">
                <a16:creationId xmlns:a16="http://schemas.microsoft.com/office/drawing/2014/main" id="{DEE9E8DA-F8BC-108F-7E98-F52622F15E1F}"/>
              </a:ext>
            </a:extLst>
          </p:cNvPr>
          <p:cNvSpPr/>
          <p:nvPr/>
        </p:nvSpPr>
        <p:spPr>
          <a:xfrm>
            <a:off x="2348215" y="3505200"/>
            <a:ext cx="38100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45720" rIns="0" bIns="45720" anchor="ctr"/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400" b="1">
                <a:solidFill>
                  <a:srgbClr val="2E266C"/>
                </a:solidFill>
                <a:latin typeface="Poppins" pitchFamily="2" charset="77"/>
                <a:cs typeface="Poppins" pitchFamily="2" charset="77"/>
              </a:rPr>
              <a:t>10</a:t>
            </a:r>
          </a:p>
        </p:txBody>
      </p:sp>
      <p:sp>
        <p:nvSpPr>
          <p:cNvPr id="16" name="Dato 913">
            <a:extLst>
              <a:ext uri="{FF2B5EF4-FFF2-40B4-BE49-F238E27FC236}">
                <a16:creationId xmlns:a16="http://schemas.microsoft.com/office/drawing/2014/main" id="{49AEC8EE-DABE-4C1C-74C8-93AEA329B1BB}"/>
              </a:ext>
            </a:extLst>
          </p:cNvPr>
          <p:cNvSpPr/>
          <p:nvPr/>
        </p:nvSpPr>
        <p:spPr>
          <a:xfrm>
            <a:off x="2972962" y="3505200"/>
            <a:ext cx="76200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45720" rIns="0" bIns="45720" anchor="ctr"/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400">
                <a:solidFill>
                  <a:srgbClr val="646A7C"/>
                </a:solidFill>
                <a:latin typeface="Poppins" pitchFamily="2" charset="77"/>
                <a:cs typeface="Poppins" pitchFamily="2" charset="77"/>
              </a:rPr>
              <a:t>$9,8 bn</a:t>
            </a:r>
          </a:p>
        </p:txBody>
      </p:sp>
      <p:sp>
        <p:nvSpPr>
          <p:cNvPr id="18" name="Dato 916">
            <a:extLst>
              <a:ext uri="{FF2B5EF4-FFF2-40B4-BE49-F238E27FC236}">
                <a16:creationId xmlns:a16="http://schemas.microsoft.com/office/drawing/2014/main" id="{23D0921C-D349-5DF6-C16B-79E047F5B6F9}"/>
              </a:ext>
            </a:extLst>
          </p:cNvPr>
          <p:cNvSpPr/>
          <p:nvPr/>
        </p:nvSpPr>
        <p:spPr>
          <a:xfrm>
            <a:off x="2348215" y="3797300"/>
            <a:ext cx="38100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45720" rIns="0" bIns="45720" anchor="ctr"/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400" b="1">
                <a:solidFill>
                  <a:srgbClr val="2E266C"/>
                </a:solidFill>
                <a:latin typeface="Poppins" pitchFamily="2" charset="77"/>
                <a:cs typeface="Poppins" pitchFamily="2" charset="77"/>
              </a:rPr>
              <a:t>2</a:t>
            </a:r>
          </a:p>
        </p:txBody>
      </p:sp>
      <p:sp>
        <p:nvSpPr>
          <p:cNvPr id="21" name="Dato 917">
            <a:extLst>
              <a:ext uri="{FF2B5EF4-FFF2-40B4-BE49-F238E27FC236}">
                <a16:creationId xmlns:a16="http://schemas.microsoft.com/office/drawing/2014/main" id="{3AB6D0F1-284A-4B76-A765-3B7B0B44F107}"/>
              </a:ext>
            </a:extLst>
          </p:cNvPr>
          <p:cNvSpPr/>
          <p:nvPr/>
        </p:nvSpPr>
        <p:spPr>
          <a:xfrm>
            <a:off x="2972962" y="3797300"/>
            <a:ext cx="76200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45720" rIns="0" bIns="45720" anchor="ctr"/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400">
                <a:solidFill>
                  <a:srgbClr val="646A7C"/>
                </a:solidFill>
                <a:latin typeface="Poppins" pitchFamily="2" charset="77"/>
                <a:cs typeface="Poppins" pitchFamily="2" charset="77"/>
              </a:rPr>
              <a:t>$0,3 bn</a:t>
            </a:r>
          </a:p>
        </p:txBody>
      </p:sp>
      <p:sp>
        <p:nvSpPr>
          <p:cNvPr id="23" name="Dato 920">
            <a:extLst>
              <a:ext uri="{FF2B5EF4-FFF2-40B4-BE49-F238E27FC236}">
                <a16:creationId xmlns:a16="http://schemas.microsoft.com/office/drawing/2014/main" id="{EA0E560A-D792-251D-2999-5ACA5D8ECD8D}"/>
              </a:ext>
            </a:extLst>
          </p:cNvPr>
          <p:cNvSpPr/>
          <p:nvPr/>
        </p:nvSpPr>
        <p:spPr>
          <a:xfrm>
            <a:off x="2348215" y="4089400"/>
            <a:ext cx="38100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45720" rIns="0" bIns="45720" anchor="ctr"/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400" b="1">
                <a:solidFill>
                  <a:srgbClr val="2E266C"/>
                </a:solidFill>
                <a:latin typeface="Poppins" pitchFamily="2" charset="77"/>
                <a:cs typeface="Poppins" pitchFamily="2" charset="77"/>
              </a:rPr>
              <a:t>3</a:t>
            </a:r>
          </a:p>
        </p:txBody>
      </p:sp>
      <p:sp>
        <p:nvSpPr>
          <p:cNvPr id="25" name="Dato 921">
            <a:extLst>
              <a:ext uri="{FF2B5EF4-FFF2-40B4-BE49-F238E27FC236}">
                <a16:creationId xmlns:a16="http://schemas.microsoft.com/office/drawing/2014/main" id="{6C285274-1940-7F89-21B9-A5FC7FD67D5D}"/>
              </a:ext>
            </a:extLst>
          </p:cNvPr>
          <p:cNvSpPr/>
          <p:nvPr/>
        </p:nvSpPr>
        <p:spPr>
          <a:xfrm>
            <a:off x="2972962" y="4089400"/>
            <a:ext cx="76200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45720" rIns="0" bIns="45720" anchor="ctr"/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400">
                <a:solidFill>
                  <a:srgbClr val="646A7C"/>
                </a:solidFill>
                <a:latin typeface="Poppins" pitchFamily="2" charset="77"/>
                <a:cs typeface="Poppins" pitchFamily="2" charset="77"/>
              </a:rPr>
              <a:t>$4,04 </a:t>
            </a:r>
            <a:r>
              <a:rPr lang="es-CO" sz="1400" err="1">
                <a:solidFill>
                  <a:srgbClr val="646A7C"/>
                </a:solidFill>
                <a:latin typeface="Poppins" pitchFamily="2" charset="77"/>
                <a:cs typeface="Poppins" pitchFamily="2" charset="77"/>
              </a:rPr>
              <a:t>bn</a:t>
            </a:r>
            <a:endParaRPr lang="es-CO" sz="1400">
              <a:solidFill>
                <a:srgbClr val="646A7C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9FB2F5BE-0F6D-3B0C-8E6C-006EE009ECE3}"/>
              </a:ext>
            </a:extLst>
          </p:cNvPr>
          <p:cNvSpPr/>
          <p:nvPr/>
        </p:nvSpPr>
        <p:spPr>
          <a:xfrm>
            <a:off x="9093666" y="93430"/>
            <a:ext cx="998290" cy="2924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" name="Dato 918">
            <a:extLst>
              <a:ext uri="{FF2B5EF4-FFF2-40B4-BE49-F238E27FC236}">
                <a16:creationId xmlns:a16="http://schemas.microsoft.com/office/drawing/2014/main" id="{A4983F11-987A-7444-3D88-A59E70B58008}"/>
              </a:ext>
            </a:extLst>
          </p:cNvPr>
          <p:cNvSpPr/>
          <p:nvPr/>
        </p:nvSpPr>
        <p:spPr>
          <a:xfrm>
            <a:off x="3958325" y="4399280"/>
            <a:ext cx="228600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45720" rIns="0" bIns="45720" anchor="ctr"/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200">
                <a:solidFill>
                  <a:srgbClr val="002060"/>
                </a:solidFill>
                <a:latin typeface="Poppins" pitchFamily="2" charset="77"/>
                <a:cs typeface="Poppins" pitchFamily="2" charset="77"/>
              </a:rPr>
              <a:t>Otros sectores</a:t>
            </a:r>
          </a:p>
        </p:txBody>
      </p:sp>
      <p:sp>
        <p:nvSpPr>
          <p:cNvPr id="11" name="Dato 920">
            <a:extLst>
              <a:ext uri="{FF2B5EF4-FFF2-40B4-BE49-F238E27FC236}">
                <a16:creationId xmlns:a16="http://schemas.microsoft.com/office/drawing/2014/main" id="{297ADF0F-449D-BB95-129E-3B57576B3976}"/>
              </a:ext>
            </a:extLst>
          </p:cNvPr>
          <p:cNvSpPr/>
          <p:nvPr/>
        </p:nvSpPr>
        <p:spPr>
          <a:xfrm>
            <a:off x="2348215" y="4399280"/>
            <a:ext cx="38100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45720" rIns="0" bIns="45720" anchor="ctr"/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400" b="1">
                <a:solidFill>
                  <a:srgbClr val="2E266C"/>
                </a:solidFill>
                <a:latin typeface="Poppins" pitchFamily="2" charset="77"/>
                <a:cs typeface="Poppins" pitchFamily="2" charset="77"/>
              </a:rPr>
              <a:t>11</a:t>
            </a:r>
          </a:p>
        </p:txBody>
      </p:sp>
      <p:sp>
        <p:nvSpPr>
          <p:cNvPr id="15" name="Dato 921">
            <a:extLst>
              <a:ext uri="{FF2B5EF4-FFF2-40B4-BE49-F238E27FC236}">
                <a16:creationId xmlns:a16="http://schemas.microsoft.com/office/drawing/2014/main" id="{C3330A8F-8375-8C47-40F3-CEBDF26442BC}"/>
              </a:ext>
            </a:extLst>
          </p:cNvPr>
          <p:cNvSpPr/>
          <p:nvPr/>
        </p:nvSpPr>
        <p:spPr>
          <a:xfrm>
            <a:off x="2972962" y="4399280"/>
            <a:ext cx="76200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45720" rIns="0" bIns="45720" anchor="ctr"/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400">
                <a:solidFill>
                  <a:srgbClr val="646A7C"/>
                </a:solidFill>
                <a:latin typeface="Poppins" pitchFamily="2" charset="77"/>
                <a:cs typeface="Poppins" pitchFamily="2" charset="77"/>
              </a:rPr>
              <a:t>$0,3 </a:t>
            </a:r>
            <a:r>
              <a:rPr lang="es-CO" sz="1400" err="1">
                <a:solidFill>
                  <a:srgbClr val="646A7C"/>
                </a:solidFill>
                <a:latin typeface="Poppins" pitchFamily="2" charset="77"/>
                <a:cs typeface="Poppins" pitchFamily="2" charset="77"/>
              </a:rPr>
              <a:t>bn</a:t>
            </a:r>
            <a:endParaRPr lang="es-CO" sz="1400">
              <a:solidFill>
                <a:srgbClr val="646A7C"/>
              </a:solidFill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6191478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CAE1F9-845D-32B4-61B7-62F14D25E8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D7AEEED-0AC7-C8EE-F85C-6B4D70887B9A}"/>
              </a:ext>
            </a:extLst>
          </p:cNvPr>
          <p:cNvSpPr>
            <a:spLocks noGrp="1"/>
          </p:cNvSpPr>
          <p:nvPr/>
        </p:nvSpPr>
        <p:spPr>
          <a:xfrm>
            <a:off x="5588000" y="194727"/>
            <a:ext cx="6486236" cy="113877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es-CO" sz="2000" b="1">
                <a:solidFill>
                  <a:prstClr val="black"/>
                </a:solidFill>
                <a:latin typeface="Poppins"/>
                <a:ea typeface="Montserrat"/>
                <a:cs typeface="Poppins"/>
              </a:rPr>
              <a:t>Región Milagro - Norte y Centro Andino</a:t>
            </a:r>
          </a:p>
          <a:p>
            <a:pPr>
              <a:defRPr/>
            </a:pPr>
            <a:r>
              <a:rPr lang="es-CO" sz="1600">
                <a:solidFill>
                  <a:prstClr val="black"/>
                </a:solidFill>
                <a:latin typeface="Poppins"/>
                <a:ea typeface="+mn-lt"/>
                <a:cs typeface="Poppins"/>
              </a:rPr>
              <a:t>Territorios diversos y densamente poblados, que concentran importantes centros urbanos, económicos y administrativos del país.</a:t>
            </a:r>
            <a:endParaRPr lang="es-CO" sz="1400">
              <a:solidFill>
                <a:prstClr val="black"/>
              </a:solidFill>
              <a:latin typeface="Poppins"/>
              <a:cs typeface="Poppins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C69482F0-1FDF-F31E-3B55-43BD43859563}"/>
              </a:ext>
            </a:extLst>
          </p:cNvPr>
          <p:cNvSpPr/>
          <p:nvPr/>
        </p:nvSpPr>
        <p:spPr>
          <a:xfrm>
            <a:off x="5651500" y="2235200"/>
            <a:ext cx="114300" cy="127000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uadroTexto 2">
            <a:extLst>
              <a:ext uri="{FF2B5EF4-FFF2-40B4-BE49-F238E27FC236}">
                <a16:creationId xmlns:a16="http://schemas.microsoft.com/office/drawing/2014/main" id="{C3C46818-792A-75BF-6EA2-C610592C7CF6}"/>
              </a:ext>
            </a:extLst>
          </p:cNvPr>
          <p:cNvSpPr>
            <a:spLocks noGrp="1"/>
          </p:cNvSpPr>
          <p:nvPr/>
        </p:nvSpPr>
        <p:spPr>
          <a:xfrm>
            <a:off x="5816600" y="2159000"/>
            <a:ext cx="1092200" cy="25400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es-CO" sz="900">
                <a:solidFill>
                  <a:prstClr val="black"/>
                </a:solidFill>
                <a:latin typeface="Poppins"/>
                <a:ea typeface="+mn-lt"/>
                <a:cs typeface="Poppins"/>
              </a:rPr>
              <a:t>Caribe</a:t>
            </a:r>
            <a:endParaRPr lang="en-US" sz="90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8418CA4-7794-B02B-46B0-42142CC87EB0}"/>
              </a:ext>
            </a:extLst>
          </p:cNvPr>
          <p:cNvSpPr/>
          <p:nvPr/>
        </p:nvSpPr>
        <p:spPr>
          <a:xfrm>
            <a:off x="6908800" y="2235200"/>
            <a:ext cx="114300" cy="127000"/>
          </a:xfrm>
          <a:prstGeom prst="ellipse">
            <a:avLst/>
          </a:prstGeom>
          <a:solidFill>
            <a:srgbClr val="EE7126"/>
          </a:solidFill>
          <a:ln>
            <a:solidFill>
              <a:srgbClr val="EE71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uadroTexto 2">
            <a:extLst>
              <a:ext uri="{FF2B5EF4-FFF2-40B4-BE49-F238E27FC236}">
                <a16:creationId xmlns:a16="http://schemas.microsoft.com/office/drawing/2014/main" id="{2236DD63-5E46-8779-8518-B064E4870083}"/>
              </a:ext>
            </a:extLst>
          </p:cNvPr>
          <p:cNvSpPr>
            <a:spLocks noGrp="1"/>
          </p:cNvSpPr>
          <p:nvPr/>
        </p:nvSpPr>
        <p:spPr>
          <a:xfrm>
            <a:off x="7073900" y="2159000"/>
            <a:ext cx="1092200" cy="25400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es-CO" sz="900">
                <a:solidFill>
                  <a:prstClr val="black"/>
                </a:solidFill>
                <a:latin typeface="Poppins"/>
                <a:ea typeface="+mn-lt"/>
                <a:cs typeface="Poppins"/>
              </a:rPr>
              <a:t>Santanderes</a:t>
            </a:r>
            <a:endParaRPr lang="en-US" sz="900">
              <a:solidFill>
                <a:prstClr val="black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C3E3577-AF56-9CFF-BB27-C6587010E11D}"/>
              </a:ext>
            </a:extLst>
          </p:cNvPr>
          <p:cNvSpPr/>
          <p:nvPr/>
        </p:nvSpPr>
        <p:spPr>
          <a:xfrm>
            <a:off x="8166100" y="2235200"/>
            <a:ext cx="114300" cy="127000"/>
          </a:xfrm>
          <a:prstGeom prst="ellipse">
            <a:avLst/>
          </a:prstGeom>
          <a:solidFill>
            <a:srgbClr val="009FA3"/>
          </a:solidFill>
          <a:ln>
            <a:solidFill>
              <a:srgbClr val="009F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uadroTexto 2">
            <a:extLst>
              <a:ext uri="{FF2B5EF4-FFF2-40B4-BE49-F238E27FC236}">
                <a16:creationId xmlns:a16="http://schemas.microsoft.com/office/drawing/2014/main" id="{4E4AFDF4-6E52-144A-5835-6D6CD06A9F4C}"/>
              </a:ext>
            </a:extLst>
          </p:cNvPr>
          <p:cNvSpPr>
            <a:spLocks noGrp="1"/>
          </p:cNvSpPr>
          <p:nvPr/>
        </p:nvSpPr>
        <p:spPr>
          <a:xfrm>
            <a:off x="8331200" y="2159000"/>
            <a:ext cx="1092200" cy="25400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es-CO" sz="900">
                <a:solidFill>
                  <a:prstClr val="black"/>
                </a:solidFill>
                <a:latin typeface="Poppins"/>
                <a:ea typeface="+mn-lt"/>
                <a:cs typeface="Poppins"/>
              </a:rPr>
              <a:t>Antioquia</a:t>
            </a:r>
            <a:endParaRPr lang="en-US" sz="900">
              <a:solidFill>
                <a:prstClr val="black"/>
              </a:solidFill>
            </a:endParaRPr>
          </a:p>
        </p:txBody>
      </p:sp>
      <p:sp>
        <p:nvSpPr>
          <p:cNvPr id="13" name="CuadroTexto 2">
            <a:extLst>
              <a:ext uri="{FF2B5EF4-FFF2-40B4-BE49-F238E27FC236}">
                <a16:creationId xmlns:a16="http://schemas.microsoft.com/office/drawing/2014/main" id="{EA91ED56-064C-F7FF-E9F6-62052D8287D3}"/>
              </a:ext>
            </a:extLst>
          </p:cNvPr>
          <p:cNvSpPr>
            <a:spLocks noGrp="1"/>
          </p:cNvSpPr>
          <p:nvPr/>
        </p:nvSpPr>
        <p:spPr>
          <a:xfrm>
            <a:off x="9588500" y="2159000"/>
            <a:ext cx="1092200" cy="25400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es-CO" sz="900">
                <a:solidFill>
                  <a:prstClr val="black"/>
                </a:solidFill>
                <a:latin typeface="Poppins"/>
                <a:ea typeface="+mn-lt"/>
                <a:cs typeface="Poppins"/>
              </a:rPr>
              <a:t>Boyacá</a:t>
            </a:r>
            <a:endParaRPr lang="en-US" sz="900">
              <a:solidFill>
                <a:prstClr val="black"/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78A3871-894C-04CC-13F8-7333E78A81F6}"/>
              </a:ext>
            </a:extLst>
          </p:cNvPr>
          <p:cNvSpPr/>
          <p:nvPr/>
        </p:nvSpPr>
        <p:spPr>
          <a:xfrm>
            <a:off x="9423400" y="2235200"/>
            <a:ext cx="114300" cy="127000"/>
          </a:xfrm>
          <a:prstGeom prst="ellipse">
            <a:avLst/>
          </a:prstGeom>
          <a:solidFill>
            <a:srgbClr val="535967"/>
          </a:solidFill>
          <a:ln>
            <a:solidFill>
              <a:srgbClr val="53596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uadroTexto 2">
            <a:extLst>
              <a:ext uri="{FF2B5EF4-FFF2-40B4-BE49-F238E27FC236}">
                <a16:creationId xmlns:a16="http://schemas.microsoft.com/office/drawing/2014/main" id="{634052DC-115A-8986-C89B-1FCB02D52E8B}"/>
              </a:ext>
            </a:extLst>
          </p:cNvPr>
          <p:cNvSpPr>
            <a:spLocks noGrp="1"/>
          </p:cNvSpPr>
          <p:nvPr/>
        </p:nvSpPr>
        <p:spPr>
          <a:xfrm>
            <a:off x="10845800" y="2159000"/>
            <a:ext cx="1092200" cy="25400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es-CO" sz="900">
                <a:solidFill>
                  <a:prstClr val="black"/>
                </a:solidFill>
                <a:latin typeface="Poppins"/>
                <a:ea typeface="+mn-lt"/>
                <a:cs typeface="Poppins"/>
              </a:rPr>
              <a:t>Centro</a:t>
            </a:r>
            <a:endParaRPr lang="en-US" sz="900">
              <a:solidFill>
                <a:prstClr val="black"/>
              </a:solidFill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88B310C-F692-3D34-03E3-0DDF7430AEC5}"/>
              </a:ext>
            </a:extLst>
          </p:cNvPr>
          <p:cNvSpPr/>
          <p:nvPr/>
        </p:nvSpPr>
        <p:spPr>
          <a:xfrm>
            <a:off x="10680700" y="2235200"/>
            <a:ext cx="114300" cy="127000"/>
          </a:xfrm>
          <a:prstGeom prst="ellipse">
            <a:avLst/>
          </a:prstGeom>
          <a:solidFill>
            <a:srgbClr val="314E81"/>
          </a:solidFill>
          <a:ln>
            <a:solidFill>
              <a:srgbClr val="314E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50" name="TablaProyectos"/>
          <p:cNvGraphicFramePr>
            <a:graphicFrameLocks noGrp="1"/>
          </p:cNvGraphicFramePr>
          <p:nvPr/>
        </p:nvGraphicFramePr>
        <p:xfrm>
          <a:off x="5651500" y="2489199"/>
          <a:ext cx="6286500" cy="3728985"/>
        </p:xfrm>
        <a:graphic>
          <a:graphicData uri="http://schemas.openxmlformats.org/drawingml/2006/table">
            <a:tbl>
              <a:tblPr firstRow="1"/>
              <a:tblGrid>
                <a:gridCol w="965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74597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FFFFFF"/>
                          </a:solidFill>
                          <a:latin typeface="Poppins" pitchFamily="2" charset="77"/>
                          <a:cs typeface="Poppins" pitchFamily="2" charset="77"/>
                        </a:rPr>
                        <a:t>Región</a:t>
                      </a:r>
                    </a:p>
                  </a:txBody>
                  <a:tcPr marL="57150" marR="57150" marT="22860" marB="22860" anchor="ctr">
                    <a:lnB w="6350" cap="flat">
                      <a:solidFill>
                        <a:srgbClr val="D9D9D9"/>
                      </a:solidFill>
                    </a:lnB>
                    <a:solidFill>
                      <a:srgbClr val="2E266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FFFFFF"/>
                          </a:solidFill>
                          <a:latin typeface="Poppins" pitchFamily="2" charset="77"/>
                          <a:cs typeface="Poppins" pitchFamily="2" charset="77"/>
                        </a:rPr>
                        <a:t>Departamento</a:t>
                      </a:r>
                    </a:p>
                  </a:txBody>
                  <a:tcPr marL="57150" marR="57150" marT="22860" marB="22860" anchor="ctr">
                    <a:lnB w="6350" cap="flat">
                      <a:solidFill>
                        <a:srgbClr val="D9D9D9"/>
                      </a:solidFill>
                    </a:lnB>
                    <a:solidFill>
                      <a:srgbClr val="2E266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FFFFFF"/>
                          </a:solidFill>
                          <a:latin typeface="Poppins" pitchFamily="2" charset="77"/>
                          <a:cs typeface="Poppins" pitchFamily="2" charset="77"/>
                        </a:rPr>
                        <a:t>Sector</a:t>
                      </a:r>
                    </a:p>
                  </a:txBody>
                  <a:tcPr marL="57150" marR="57150" marT="22860" marB="22860" anchor="ctr">
                    <a:lnB w="6350" cap="flat">
                      <a:solidFill>
                        <a:srgbClr val="D9D9D9"/>
                      </a:solidFill>
                    </a:lnB>
                    <a:solidFill>
                      <a:srgbClr val="2E266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FFFFFF"/>
                          </a:solidFill>
                          <a:latin typeface="Poppins" pitchFamily="2" charset="77"/>
                          <a:cs typeface="Poppins" pitchFamily="2" charset="77"/>
                        </a:rPr>
                        <a:t>Proyecto</a:t>
                      </a:r>
                    </a:p>
                  </a:txBody>
                  <a:tcPr marL="57150" marR="57150" marT="22860" marB="22860" anchor="ctr">
                    <a:lnB w="6350" cap="flat">
                      <a:solidFill>
                        <a:srgbClr val="D9D9D9"/>
                      </a:solidFill>
                    </a:lnB>
                    <a:solidFill>
                      <a:srgbClr val="2E266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FFFFFF"/>
                          </a:solidFill>
                          <a:latin typeface="Poppins" pitchFamily="2" charset="77"/>
                          <a:cs typeface="Poppins" pitchFamily="2" charset="77"/>
                        </a:rPr>
                        <a:t>Costo (miles de millones)</a:t>
                      </a:r>
                    </a:p>
                  </a:txBody>
                  <a:tcPr marL="57150" marR="57150" marT="22860" marB="22860" anchor="ctr">
                    <a:lnB w="6350" cap="flat">
                      <a:solidFill>
                        <a:srgbClr val="D9D9D9"/>
                      </a:solidFill>
                    </a:lnB>
                    <a:solidFill>
                      <a:srgbClr val="2E26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1199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Antioquia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Antioquia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Vivienda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PTAR de Chigorodó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73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1199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Boyacá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Boyacá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Energía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Bidireccional Vasconia–La Belleza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230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1199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Caribe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Atlántico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Transporte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Aeropuerto Ernesto Cortissoz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3.100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9495732"/>
                  </a:ext>
                </a:extLst>
              </a:tr>
              <a:tr h="271199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Caribe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Bolívar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Transporte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Aeropuerto Cartagena – Bayunca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4.000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8367653"/>
                  </a:ext>
                </a:extLst>
              </a:tr>
              <a:tr h="271199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Caribe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Bolívar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Transporte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Vial Troncal del Sur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300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307427"/>
                  </a:ext>
                </a:extLst>
              </a:tr>
              <a:tr h="271199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Caribe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Bolívar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Transporte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Aeropuerto Rafael Núñez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1.400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7956832"/>
                  </a:ext>
                </a:extLst>
              </a:tr>
              <a:tr h="271199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Caribe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Bolívar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Energía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Regasificación – Ampliación SPEC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320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9390094"/>
                  </a:ext>
                </a:extLst>
              </a:tr>
              <a:tr h="271199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Caribe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Bolívar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Energía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Bidireccional Cartagena–Jobo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200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4729780"/>
                  </a:ext>
                </a:extLst>
              </a:tr>
              <a:tr h="271199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Caribe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Bolívar y Atlántico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Transporte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Canal del Dique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3.200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5724691"/>
                  </a:ext>
                </a:extLst>
              </a:tr>
              <a:tr h="271199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Caribe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Córdoba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Energía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Exploración &amp; Producción Arrecife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400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0532862"/>
                  </a:ext>
                </a:extLst>
              </a:tr>
              <a:tr h="271199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Caribe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La Guajira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Energía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Exploración &amp; Producción Sirius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16.400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0351991"/>
                  </a:ext>
                </a:extLst>
              </a:tr>
              <a:tr h="271199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Caribe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La Guajira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Energía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Interconexión con Venezuela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1.038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4370552"/>
                  </a:ext>
                </a:extLst>
              </a:tr>
            </a:tbl>
          </a:graphicData>
        </a:graphic>
      </p:graphicFrame>
      <p:sp>
        <p:nvSpPr>
          <p:cNvPr id="961" name="Dato 961"/>
          <p:cNvSpPr/>
          <p:nvPr/>
        </p:nvSpPr>
        <p:spPr>
          <a:xfrm>
            <a:off x="5651500" y="1371600"/>
            <a:ext cx="1905000" cy="685800"/>
          </a:xfrm>
          <a:prstGeom prst="roundRect">
            <a:avLst>
              <a:gd name="adj" fmla="val 12000"/>
            </a:avLst>
          </a:prstGeom>
          <a:solidFill>
            <a:srgbClr val="2E266C"/>
          </a:solidFill>
          <a:ln>
            <a:noFill/>
          </a:ln>
        </p:spPr>
        <p:txBody>
          <a:bodyPr wrap="square" lIns="137160" tIns="45720" rIns="137160" bIns="45720" anchor="ctr"/>
          <a:lstStyle/>
          <a:p>
            <a:pPr marL="0" indent="0" algn="l">
              <a:lnSpc>
                <a:spcPct val="100000"/>
              </a:lnSpc>
              <a:spcAft>
                <a:spcPts val="100"/>
              </a:spcAft>
              <a:buNone/>
            </a:pPr>
            <a:r>
              <a:rPr lang="es-CO" sz="2400" b="1">
                <a:solidFill>
                  <a:srgbClr val="FFFFFF"/>
                </a:solidFill>
                <a:latin typeface="Poppins" pitchFamily="2" charset="77"/>
                <a:cs typeface="Poppins" pitchFamily="2" charset="77"/>
              </a:rPr>
              <a:t>35</a:t>
            </a:r>
          </a:p>
          <a:p>
            <a:pPr marL="0" indent="0" algn="l">
              <a:lnSpc>
                <a:spcPct val="100000"/>
              </a:lnSpc>
              <a:spcAft>
                <a:spcPts val="0"/>
              </a:spcAft>
              <a:buNone/>
            </a:pPr>
            <a:r>
              <a:rPr lang="es-CO" sz="1000">
                <a:solidFill>
                  <a:srgbClr val="FFFFFF"/>
                </a:solidFill>
                <a:latin typeface="Poppins" pitchFamily="2" charset="77"/>
                <a:cs typeface="Poppins" pitchFamily="2" charset="77"/>
              </a:rPr>
              <a:t>proyectos</a:t>
            </a:r>
          </a:p>
        </p:txBody>
      </p:sp>
      <p:sp>
        <p:nvSpPr>
          <p:cNvPr id="962" name="Dato 962"/>
          <p:cNvSpPr/>
          <p:nvPr/>
        </p:nvSpPr>
        <p:spPr>
          <a:xfrm>
            <a:off x="7683500" y="1371600"/>
            <a:ext cx="4254500" cy="685800"/>
          </a:xfrm>
          <a:prstGeom prst="roundRect">
            <a:avLst>
              <a:gd name="adj" fmla="val 12000"/>
            </a:avLst>
          </a:prstGeom>
          <a:solidFill>
            <a:srgbClr val="453C86"/>
          </a:solidFill>
          <a:ln>
            <a:noFill/>
          </a:ln>
        </p:spPr>
        <p:txBody>
          <a:bodyPr wrap="square" lIns="137160" tIns="45720" rIns="137160" bIns="45720" anchor="ctr"/>
          <a:lstStyle/>
          <a:p>
            <a:pPr marL="0" indent="0" algn="l">
              <a:lnSpc>
                <a:spcPct val="100000"/>
              </a:lnSpc>
              <a:spcAft>
                <a:spcPts val="100"/>
              </a:spcAft>
              <a:buNone/>
            </a:pPr>
            <a:r>
              <a:rPr lang="es-CO" sz="2400" b="1">
                <a:solidFill>
                  <a:srgbClr val="FFFFFF"/>
                </a:solidFill>
                <a:latin typeface="Poppins" pitchFamily="2" charset="77"/>
                <a:cs typeface="Poppins" pitchFamily="2" charset="77"/>
              </a:rPr>
              <a:t>$64,4 billones</a:t>
            </a:r>
          </a:p>
          <a:p>
            <a:pPr marL="0" indent="0" algn="l">
              <a:lnSpc>
                <a:spcPct val="100000"/>
              </a:lnSpc>
              <a:spcAft>
                <a:spcPts val="0"/>
              </a:spcAft>
              <a:buNone/>
            </a:pPr>
            <a:r>
              <a:rPr lang="es-CO" sz="1000">
                <a:solidFill>
                  <a:srgbClr val="FFFFFF"/>
                </a:solidFill>
                <a:latin typeface="Poppins" pitchFamily="2" charset="77"/>
                <a:cs typeface="Poppins" pitchFamily="2" charset="77"/>
              </a:rPr>
              <a:t>inversión estimada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DE35F48-DF92-9834-C98C-1F858EA6DF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477" y="314884"/>
            <a:ext cx="4812723" cy="622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0911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CAE1F9-845D-32B4-61B7-62F14D25E8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D7AEEED-0AC7-C8EE-F85C-6B4D70887B9A}"/>
              </a:ext>
            </a:extLst>
          </p:cNvPr>
          <p:cNvSpPr>
            <a:spLocks noGrp="1"/>
          </p:cNvSpPr>
          <p:nvPr/>
        </p:nvSpPr>
        <p:spPr>
          <a:xfrm>
            <a:off x="5651500" y="241300"/>
            <a:ext cx="6286500" cy="45720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s-CO" sz="2000" b="1">
                <a:solidFill>
                  <a:srgbClr val="002060"/>
                </a:solidFill>
                <a:latin typeface="Poppins" pitchFamily="2" charset="77"/>
                <a:cs typeface="Poppins" pitchFamily="2" charset="77"/>
              </a:rPr>
              <a:t>Región Milagro – Norte y Centro Andino (cont.)</a:t>
            </a:r>
          </a:p>
        </p:txBody>
      </p:sp>
      <p:sp>
        <p:nvSpPr>
          <p:cNvPr id="7" name="CuadroTexto 2">
            <a:extLst>
              <a:ext uri="{FF2B5EF4-FFF2-40B4-BE49-F238E27FC236}">
                <a16:creationId xmlns:a16="http://schemas.microsoft.com/office/drawing/2014/main" id="{2D930A56-7A9B-F907-E3E7-F5C7102A0220}"/>
              </a:ext>
            </a:extLst>
          </p:cNvPr>
          <p:cNvSpPr>
            <a:spLocks noGrp="1"/>
          </p:cNvSpPr>
          <p:nvPr/>
        </p:nvSpPr>
        <p:spPr>
          <a:xfrm>
            <a:off x="6096000" y="6479768"/>
            <a:ext cx="5457577" cy="10772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s-CO" sz="700">
                <a:solidFill>
                  <a:srgbClr val="646A7C"/>
                </a:solidFill>
                <a:latin typeface="Montserrat" pitchFamily="2" charset="77"/>
              </a:rPr>
              <a:t>Fuentes: Transporte en cifras 2024 – Mintransporte / </a:t>
            </a:r>
            <a:r>
              <a:rPr lang="es-CO" sz="700" err="1">
                <a:solidFill>
                  <a:srgbClr val="646A7C"/>
                </a:solidFill>
                <a:latin typeface="Montserrat" pitchFamily="2" charset="77"/>
              </a:rPr>
              <a:t>Supertransporte</a:t>
            </a:r>
            <a:r>
              <a:rPr lang="es-CO" sz="700">
                <a:solidFill>
                  <a:srgbClr val="646A7C"/>
                </a:solidFill>
                <a:latin typeface="Montserrat" pitchFamily="2" charset="77"/>
              </a:rPr>
              <a:t> | Portal Logístico de Colombia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C69482F0-1FDF-F31E-3B55-43BD43859563}"/>
              </a:ext>
            </a:extLst>
          </p:cNvPr>
          <p:cNvSpPr/>
          <p:nvPr/>
        </p:nvSpPr>
        <p:spPr>
          <a:xfrm>
            <a:off x="5651500" y="1803400"/>
            <a:ext cx="114300" cy="127000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uadroTexto 2">
            <a:extLst>
              <a:ext uri="{FF2B5EF4-FFF2-40B4-BE49-F238E27FC236}">
                <a16:creationId xmlns:a16="http://schemas.microsoft.com/office/drawing/2014/main" id="{C3C46818-792A-75BF-6EA2-C610592C7CF6}"/>
              </a:ext>
            </a:extLst>
          </p:cNvPr>
          <p:cNvSpPr>
            <a:spLocks noGrp="1"/>
          </p:cNvSpPr>
          <p:nvPr/>
        </p:nvSpPr>
        <p:spPr>
          <a:xfrm>
            <a:off x="5816600" y="1727200"/>
            <a:ext cx="1092200" cy="22860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es-CO" sz="900">
                <a:solidFill>
                  <a:prstClr val="black"/>
                </a:solidFill>
                <a:latin typeface="Poppins"/>
                <a:ea typeface="+mn-lt"/>
                <a:cs typeface="Poppins"/>
              </a:rPr>
              <a:t>Caribe</a:t>
            </a:r>
            <a:endParaRPr lang="en-US" sz="90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8418CA4-7794-B02B-46B0-42142CC87EB0}"/>
              </a:ext>
            </a:extLst>
          </p:cNvPr>
          <p:cNvSpPr/>
          <p:nvPr/>
        </p:nvSpPr>
        <p:spPr>
          <a:xfrm>
            <a:off x="6908800" y="1803400"/>
            <a:ext cx="114300" cy="127000"/>
          </a:xfrm>
          <a:prstGeom prst="ellipse">
            <a:avLst/>
          </a:prstGeom>
          <a:solidFill>
            <a:srgbClr val="EE7126"/>
          </a:solidFill>
          <a:ln>
            <a:solidFill>
              <a:srgbClr val="EE71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uadroTexto 2">
            <a:extLst>
              <a:ext uri="{FF2B5EF4-FFF2-40B4-BE49-F238E27FC236}">
                <a16:creationId xmlns:a16="http://schemas.microsoft.com/office/drawing/2014/main" id="{2236DD63-5E46-8779-8518-B064E4870083}"/>
              </a:ext>
            </a:extLst>
          </p:cNvPr>
          <p:cNvSpPr>
            <a:spLocks noGrp="1"/>
          </p:cNvSpPr>
          <p:nvPr/>
        </p:nvSpPr>
        <p:spPr>
          <a:xfrm>
            <a:off x="7073900" y="1727200"/>
            <a:ext cx="1092200" cy="22860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es-CO" sz="900">
                <a:solidFill>
                  <a:prstClr val="black"/>
                </a:solidFill>
                <a:latin typeface="Poppins"/>
                <a:ea typeface="+mn-lt"/>
                <a:cs typeface="Poppins"/>
              </a:rPr>
              <a:t>Santanderes</a:t>
            </a:r>
            <a:endParaRPr lang="en-US" sz="900">
              <a:solidFill>
                <a:prstClr val="black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C3E3577-AF56-9CFF-BB27-C6587010E11D}"/>
              </a:ext>
            </a:extLst>
          </p:cNvPr>
          <p:cNvSpPr/>
          <p:nvPr/>
        </p:nvSpPr>
        <p:spPr>
          <a:xfrm>
            <a:off x="8166100" y="1803400"/>
            <a:ext cx="114300" cy="127000"/>
          </a:xfrm>
          <a:prstGeom prst="ellipse">
            <a:avLst/>
          </a:prstGeom>
          <a:solidFill>
            <a:srgbClr val="009FA3"/>
          </a:solidFill>
          <a:ln>
            <a:solidFill>
              <a:srgbClr val="009F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uadroTexto 2">
            <a:extLst>
              <a:ext uri="{FF2B5EF4-FFF2-40B4-BE49-F238E27FC236}">
                <a16:creationId xmlns:a16="http://schemas.microsoft.com/office/drawing/2014/main" id="{4E4AFDF4-6E52-144A-5835-6D6CD06A9F4C}"/>
              </a:ext>
            </a:extLst>
          </p:cNvPr>
          <p:cNvSpPr>
            <a:spLocks noGrp="1"/>
          </p:cNvSpPr>
          <p:nvPr/>
        </p:nvSpPr>
        <p:spPr>
          <a:xfrm>
            <a:off x="8331200" y="1727200"/>
            <a:ext cx="1092200" cy="22860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es-CO" sz="900">
                <a:solidFill>
                  <a:prstClr val="black"/>
                </a:solidFill>
                <a:latin typeface="Poppins"/>
                <a:ea typeface="+mn-lt"/>
                <a:cs typeface="Poppins"/>
              </a:rPr>
              <a:t>Antioquia</a:t>
            </a:r>
            <a:endParaRPr lang="en-US" sz="900">
              <a:solidFill>
                <a:prstClr val="black"/>
              </a:solidFill>
            </a:endParaRPr>
          </a:p>
        </p:txBody>
      </p:sp>
      <p:sp>
        <p:nvSpPr>
          <p:cNvPr id="13" name="CuadroTexto 2">
            <a:extLst>
              <a:ext uri="{FF2B5EF4-FFF2-40B4-BE49-F238E27FC236}">
                <a16:creationId xmlns:a16="http://schemas.microsoft.com/office/drawing/2014/main" id="{EA91ED56-064C-F7FF-E9F6-62052D8287D3}"/>
              </a:ext>
            </a:extLst>
          </p:cNvPr>
          <p:cNvSpPr>
            <a:spLocks noGrp="1"/>
          </p:cNvSpPr>
          <p:nvPr/>
        </p:nvSpPr>
        <p:spPr>
          <a:xfrm>
            <a:off x="9588500" y="1727200"/>
            <a:ext cx="1092200" cy="22860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es-CO" sz="900">
                <a:solidFill>
                  <a:prstClr val="black"/>
                </a:solidFill>
                <a:latin typeface="Poppins"/>
                <a:ea typeface="+mn-lt"/>
                <a:cs typeface="Poppins"/>
              </a:rPr>
              <a:t>Boyacá</a:t>
            </a:r>
            <a:endParaRPr lang="en-US" sz="900">
              <a:solidFill>
                <a:prstClr val="black"/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78A3871-894C-04CC-13F8-7333E78A81F6}"/>
              </a:ext>
            </a:extLst>
          </p:cNvPr>
          <p:cNvSpPr/>
          <p:nvPr/>
        </p:nvSpPr>
        <p:spPr>
          <a:xfrm>
            <a:off x="9423400" y="1803400"/>
            <a:ext cx="114300" cy="127000"/>
          </a:xfrm>
          <a:prstGeom prst="ellipse">
            <a:avLst/>
          </a:prstGeom>
          <a:solidFill>
            <a:srgbClr val="535967"/>
          </a:solidFill>
          <a:ln>
            <a:solidFill>
              <a:srgbClr val="53596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uadroTexto 2">
            <a:extLst>
              <a:ext uri="{FF2B5EF4-FFF2-40B4-BE49-F238E27FC236}">
                <a16:creationId xmlns:a16="http://schemas.microsoft.com/office/drawing/2014/main" id="{634052DC-115A-8986-C89B-1FCB02D52E8B}"/>
              </a:ext>
            </a:extLst>
          </p:cNvPr>
          <p:cNvSpPr>
            <a:spLocks noGrp="1"/>
          </p:cNvSpPr>
          <p:nvPr/>
        </p:nvSpPr>
        <p:spPr>
          <a:xfrm>
            <a:off x="10845800" y="1727200"/>
            <a:ext cx="1092200" cy="22860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es-CO" sz="900">
                <a:solidFill>
                  <a:prstClr val="black"/>
                </a:solidFill>
                <a:latin typeface="Poppins"/>
                <a:ea typeface="+mn-lt"/>
                <a:cs typeface="Poppins"/>
              </a:rPr>
              <a:t>Centro</a:t>
            </a:r>
            <a:endParaRPr lang="en-US" sz="900">
              <a:solidFill>
                <a:prstClr val="black"/>
              </a:solidFill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88B310C-F692-3D34-03E3-0DDF7430AEC5}"/>
              </a:ext>
            </a:extLst>
          </p:cNvPr>
          <p:cNvSpPr/>
          <p:nvPr/>
        </p:nvSpPr>
        <p:spPr>
          <a:xfrm>
            <a:off x="10680700" y="1803400"/>
            <a:ext cx="114300" cy="127000"/>
          </a:xfrm>
          <a:prstGeom prst="ellipse">
            <a:avLst/>
          </a:prstGeom>
          <a:solidFill>
            <a:srgbClr val="314E81"/>
          </a:solidFill>
          <a:ln>
            <a:solidFill>
              <a:srgbClr val="314E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51" name="TablaProyectos"/>
          <p:cNvGraphicFramePr>
            <a:graphicFrameLocks noGrp="1"/>
          </p:cNvGraphicFramePr>
          <p:nvPr/>
        </p:nvGraphicFramePr>
        <p:xfrm>
          <a:off x="5651500" y="2082800"/>
          <a:ext cx="6286500" cy="4292600"/>
        </p:xfrm>
        <a:graphic>
          <a:graphicData uri="http://schemas.openxmlformats.org/drawingml/2006/table">
            <a:tbl>
              <a:tblPr firstRow="1"/>
              <a:tblGrid>
                <a:gridCol w="10333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48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302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FFFFFF"/>
                          </a:solidFill>
                          <a:latin typeface="Poppins" pitchFamily="2" charset="77"/>
                          <a:cs typeface="Poppins" pitchFamily="2" charset="77"/>
                        </a:rPr>
                        <a:t>Región</a:t>
                      </a:r>
                    </a:p>
                  </a:txBody>
                  <a:tcPr marL="57150" marR="57150" marT="22860" marB="22860" anchor="ctr"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266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FFFFFF"/>
                          </a:solidFill>
                          <a:latin typeface="Poppins" pitchFamily="2" charset="77"/>
                          <a:cs typeface="Poppins" pitchFamily="2" charset="77"/>
                        </a:rPr>
                        <a:t>Departamento</a:t>
                      </a:r>
                    </a:p>
                  </a:txBody>
                  <a:tcPr marL="57150" marR="57150" marT="22860" marB="22860" anchor="ctr">
                    <a:lnB w="6350" cap="flat">
                      <a:solidFill>
                        <a:srgbClr val="D9D9D9"/>
                      </a:solidFill>
                    </a:lnB>
                    <a:solidFill>
                      <a:srgbClr val="2E266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FFFFFF"/>
                          </a:solidFill>
                          <a:latin typeface="Poppins" pitchFamily="2" charset="77"/>
                          <a:cs typeface="Poppins" pitchFamily="2" charset="77"/>
                        </a:rPr>
                        <a:t>Sector</a:t>
                      </a:r>
                    </a:p>
                  </a:txBody>
                  <a:tcPr marL="57150" marR="57150" marT="22860" marB="22860" anchor="ctr">
                    <a:lnB w="6350" cap="flat">
                      <a:solidFill>
                        <a:srgbClr val="D9D9D9"/>
                      </a:solidFill>
                    </a:lnB>
                    <a:solidFill>
                      <a:srgbClr val="2E266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FFFFFF"/>
                          </a:solidFill>
                          <a:latin typeface="Poppins" pitchFamily="2" charset="77"/>
                          <a:cs typeface="Poppins" pitchFamily="2" charset="77"/>
                        </a:rPr>
                        <a:t>Proyecto</a:t>
                      </a:r>
                    </a:p>
                  </a:txBody>
                  <a:tcPr marL="57150" marR="57150" marT="22860" marB="22860" anchor="ctr">
                    <a:lnB w="6350" cap="flat">
                      <a:solidFill>
                        <a:srgbClr val="D9D9D9"/>
                      </a:solidFill>
                    </a:lnB>
                    <a:solidFill>
                      <a:srgbClr val="2E266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FFFFFF"/>
                          </a:solidFill>
                          <a:latin typeface="Poppins" pitchFamily="2" charset="77"/>
                          <a:cs typeface="Poppins" pitchFamily="2" charset="77"/>
                        </a:rPr>
                        <a:t>Costo (miles de millones)</a:t>
                      </a:r>
                    </a:p>
                  </a:txBody>
                  <a:tcPr marL="57150" marR="57150" marT="22860" marB="22860" anchor="ctr">
                    <a:lnB w="6350" cap="flat">
                      <a:solidFill>
                        <a:srgbClr val="D9D9D9"/>
                      </a:solidFill>
                    </a:lnB>
                    <a:solidFill>
                      <a:srgbClr val="2E26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Caribe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La Guajira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Cultura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Teatro Aurora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30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Caribe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La Guajira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Energía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Hidroeléctrica río Ranchería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327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Caribe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La Guajira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Salud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Hospital de Riohacha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250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1386828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Caribe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La Guajira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Transporte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Vía Francisco el Hombre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1.000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8003738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Caribe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La Guajira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Vivienda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Acueducto y drenaje de Riohacha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30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3278451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Caribe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La Guajira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Vivienda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Ciudadela de Paz Bertulfo Álvarez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22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0307218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Caribe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La Guajira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Energía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Colectora La Loma – Cuestecitas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930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8462110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Caribe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Magdalena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Transporte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Aeropuerto Simón Bolívar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1.266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050767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Caribe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Magdalena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Energía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Bidireccional Barranquilla–Ballena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260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6829742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Caribe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Sucre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Vivienda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Acueducto Golfo de Morrosquillo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195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159100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Centro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Bogotá D.C.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Transporte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Aeropuerto Dorado Max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13.000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8640989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Centro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Bogotá D.C.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Vivienda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PTAR Canoas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6.000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9428584"/>
                  </a:ext>
                </a:extLst>
              </a:tr>
            </a:tbl>
          </a:graphicData>
        </a:graphic>
      </p:graphicFrame>
      <p:sp>
        <p:nvSpPr>
          <p:cNvPr id="961" name="Dato 961"/>
          <p:cNvSpPr/>
          <p:nvPr/>
        </p:nvSpPr>
        <p:spPr>
          <a:xfrm>
            <a:off x="5651500" y="889000"/>
            <a:ext cx="1905000" cy="685800"/>
          </a:xfrm>
          <a:prstGeom prst="roundRect">
            <a:avLst>
              <a:gd name="adj" fmla="val 12000"/>
            </a:avLst>
          </a:prstGeom>
          <a:solidFill>
            <a:srgbClr val="2E266C"/>
          </a:solidFill>
          <a:ln>
            <a:noFill/>
          </a:ln>
        </p:spPr>
        <p:txBody>
          <a:bodyPr wrap="square" lIns="137160" tIns="45720" rIns="137160" bIns="45720" anchor="ctr"/>
          <a:lstStyle/>
          <a:p>
            <a:pPr marL="0" indent="0" algn="l">
              <a:lnSpc>
                <a:spcPct val="100000"/>
              </a:lnSpc>
              <a:spcAft>
                <a:spcPts val="100"/>
              </a:spcAft>
              <a:buNone/>
            </a:pPr>
            <a:r>
              <a:rPr lang="es-CO" sz="2400" b="1">
                <a:solidFill>
                  <a:srgbClr val="FFFFFF"/>
                </a:solidFill>
                <a:latin typeface="Poppins" pitchFamily="2" charset="77"/>
                <a:cs typeface="Poppins" pitchFamily="2" charset="77"/>
              </a:rPr>
              <a:t>35</a:t>
            </a:r>
          </a:p>
          <a:p>
            <a:pPr marL="0" indent="0" algn="l">
              <a:lnSpc>
                <a:spcPct val="100000"/>
              </a:lnSpc>
              <a:spcAft>
                <a:spcPts val="0"/>
              </a:spcAft>
              <a:buNone/>
            </a:pPr>
            <a:r>
              <a:rPr lang="es-CO" sz="1000">
                <a:solidFill>
                  <a:srgbClr val="FFFFFF"/>
                </a:solidFill>
                <a:latin typeface="Poppins" pitchFamily="2" charset="77"/>
                <a:cs typeface="Poppins" pitchFamily="2" charset="77"/>
              </a:rPr>
              <a:t>proyectos</a:t>
            </a:r>
          </a:p>
        </p:txBody>
      </p:sp>
      <p:sp>
        <p:nvSpPr>
          <p:cNvPr id="962" name="Dato 962"/>
          <p:cNvSpPr/>
          <p:nvPr/>
        </p:nvSpPr>
        <p:spPr>
          <a:xfrm>
            <a:off x="7683500" y="889000"/>
            <a:ext cx="4254500" cy="685800"/>
          </a:xfrm>
          <a:prstGeom prst="roundRect">
            <a:avLst>
              <a:gd name="adj" fmla="val 12000"/>
            </a:avLst>
          </a:prstGeom>
          <a:solidFill>
            <a:srgbClr val="453C86"/>
          </a:solidFill>
          <a:ln>
            <a:noFill/>
          </a:ln>
        </p:spPr>
        <p:txBody>
          <a:bodyPr wrap="square" lIns="137160" tIns="45720" rIns="137160" bIns="45720" anchor="ctr"/>
          <a:lstStyle/>
          <a:p>
            <a:pPr marL="0" indent="0" algn="l">
              <a:lnSpc>
                <a:spcPct val="100000"/>
              </a:lnSpc>
              <a:spcAft>
                <a:spcPts val="100"/>
              </a:spcAft>
              <a:buNone/>
            </a:pPr>
            <a:r>
              <a:rPr lang="es-CO" sz="2400" b="1">
                <a:solidFill>
                  <a:srgbClr val="FFFFFF"/>
                </a:solidFill>
                <a:latin typeface="Poppins" pitchFamily="2" charset="77"/>
                <a:cs typeface="Poppins" pitchFamily="2" charset="77"/>
              </a:rPr>
              <a:t>$64,4 billones</a:t>
            </a:r>
          </a:p>
          <a:p>
            <a:pPr marL="0" indent="0" algn="l">
              <a:lnSpc>
                <a:spcPct val="100000"/>
              </a:lnSpc>
              <a:spcAft>
                <a:spcPts val="0"/>
              </a:spcAft>
              <a:buNone/>
            </a:pPr>
            <a:r>
              <a:rPr lang="es-CO" sz="1000">
                <a:solidFill>
                  <a:srgbClr val="FFFFFF"/>
                </a:solidFill>
                <a:latin typeface="Poppins" pitchFamily="2" charset="77"/>
                <a:cs typeface="Poppins" pitchFamily="2" charset="77"/>
              </a:rPr>
              <a:t>inversión estimada</a:t>
            </a: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393FB973-FF4A-F3B5-4866-1FD5A01E78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477" y="314884"/>
            <a:ext cx="4812723" cy="622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1297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CAE1F9-845D-32B4-61B7-62F14D25E8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D7AEEED-0AC7-C8EE-F85C-6B4D70887B9A}"/>
              </a:ext>
            </a:extLst>
          </p:cNvPr>
          <p:cNvSpPr>
            <a:spLocks noGrp="1"/>
          </p:cNvSpPr>
          <p:nvPr/>
        </p:nvSpPr>
        <p:spPr>
          <a:xfrm>
            <a:off x="5651500" y="241300"/>
            <a:ext cx="6286500" cy="45720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s-CO" sz="2000" b="1">
                <a:solidFill>
                  <a:srgbClr val="002060"/>
                </a:solidFill>
                <a:latin typeface="Poppins" pitchFamily="2" charset="77"/>
                <a:cs typeface="Poppins" pitchFamily="2" charset="77"/>
              </a:rPr>
              <a:t>Región Milagro – Norte y Centro Andino (cont.)</a:t>
            </a:r>
          </a:p>
        </p:txBody>
      </p:sp>
      <p:sp>
        <p:nvSpPr>
          <p:cNvPr id="7" name="CuadroTexto 2">
            <a:extLst>
              <a:ext uri="{FF2B5EF4-FFF2-40B4-BE49-F238E27FC236}">
                <a16:creationId xmlns:a16="http://schemas.microsoft.com/office/drawing/2014/main" id="{2D930A56-7A9B-F907-E3E7-F5C7102A0220}"/>
              </a:ext>
            </a:extLst>
          </p:cNvPr>
          <p:cNvSpPr>
            <a:spLocks noGrp="1"/>
          </p:cNvSpPr>
          <p:nvPr/>
        </p:nvSpPr>
        <p:spPr>
          <a:xfrm>
            <a:off x="6096000" y="6479768"/>
            <a:ext cx="5457577" cy="10772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s-CO" sz="700">
                <a:solidFill>
                  <a:srgbClr val="646A7C"/>
                </a:solidFill>
                <a:latin typeface="Montserrat" pitchFamily="2" charset="77"/>
              </a:rPr>
              <a:t>Fuentes: Transporte en cifras 2024 – Mintransporte / </a:t>
            </a:r>
            <a:r>
              <a:rPr lang="es-CO" sz="700" err="1">
                <a:solidFill>
                  <a:srgbClr val="646A7C"/>
                </a:solidFill>
                <a:latin typeface="Montserrat" pitchFamily="2" charset="77"/>
              </a:rPr>
              <a:t>Supertransporte</a:t>
            </a:r>
            <a:r>
              <a:rPr lang="es-CO" sz="700">
                <a:solidFill>
                  <a:srgbClr val="646A7C"/>
                </a:solidFill>
                <a:latin typeface="Montserrat" pitchFamily="2" charset="77"/>
              </a:rPr>
              <a:t> | Portal Logístico de Colombia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C69482F0-1FDF-F31E-3B55-43BD43859563}"/>
              </a:ext>
            </a:extLst>
          </p:cNvPr>
          <p:cNvSpPr/>
          <p:nvPr/>
        </p:nvSpPr>
        <p:spPr>
          <a:xfrm>
            <a:off x="5651500" y="1803400"/>
            <a:ext cx="114300" cy="127000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uadroTexto 2">
            <a:extLst>
              <a:ext uri="{FF2B5EF4-FFF2-40B4-BE49-F238E27FC236}">
                <a16:creationId xmlns:a16="http://schemas.microsoft.com/office/drawing/2014/main" id="{C3C46818-792A-75BF-6EA2-C610592C7CF6}"/>
              </a:ext>
            </a:extLst>
          </p:cNvPr>
          <p:cNvSpPr>
            <a:spLocks noGrp="1"/>
          </p:cNvSpPr>
          <p:nvPr/>
        </p:nvSpPr>
        <p:spPr>
          <a:xfrm>
            <a:off x="5816600" y="1727200"/>
            <a:ext cx="1092200" cy="22860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es-CO" sz="900">
                <a:solidFill>
                  <a:prstClr val="black"/>
                </a:solidFill>
                <a:latin typeface="Poppins"/>
                <a:ea typeface="+mn-lt"/>
                <a:cs typeface="Poppins"/>
              </a:rPr>
              <a:t>Caribe</a:t>
            </a:r>
            <a:endParaRPr lang="en-US" sz="90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8418CA4-7794-B02B-46B0-42142CC87EB0}"/>
              </a:ext>
            </a:extLst>
          </p:cNvPr>
          <p:cNvSpPr/>
          <p:nvPr/>
        </p:nvSpPr>
        <p:spPr>
          <a:xfrm>
            <a:off x="6908800" y="1803400"/>
            <a:ext cx="114300" cy="127000"/>
          </a:xfrm>
          <a:prstGeom prst="ellipse">
            <a:avLst/>
          </a:prstGeom>
          <a:solidFill>
            <a:srgbClr val="EE7126"/>
          </a:solidFill>
          <a:ln>
            <a:solidFill>
              <a:srgbClr val="EE71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uadroTexto 2">
            <a:extLst>
              <a:ext uri="{FF2B5EF4-FFF2-40B4-BE49-F238E27FC236}">
                <a16:creationId xmlns:a16="http://schemas.microsoft.com/office/drawing/2014/main" id="{2236DD63-5E46-8779-8518-B064E4870083}"/>
              </a:ext>
            </a:extLst>
          </p:cNvPr>
          <p:cNvSpPr>
            <a:spLocks noGrp="1"/>
          </p:cNvSpPr>
          <p:nvPr/>
        </p:nvSpPr>
        <p:spPr>
          <a:xfrm>
            <a:off x="7073900" y="1727200"/>
            <a:ext cx="1092200" cy="22860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es-CO" sz="900">
                <a:solidFill>
                  <a:prstClr val="black"/>
                </a:solidFill>
                <a:latin typeface="Poppins"/>
                <a:ea typeface="+mn-lt"/>
                <a:cs typeface="Poppins"/>
              </a:rPr>
              <a:t>Santanderes</a:t>
            </a:r>
            <a:endParaRPr lang="en-US" sz="900">
              <a:solidFill>
                <a:prstClr val="black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C3E3577-AF56-9CFF-BB27-C6587010E11D}"/>
              </a:ext>
            </a:extLst>
          </p:cNvPr>
          <p:cNvSpPr/>
          <p:nvPr/>
        </p:nvSpPr>
        <p:spPr>
          <a:xfrm>
            <a:off x="8166100" y="1803400"/>
            <a:ext cx="114300" cy="127000"/>
          </a:xfrm>
          <a:prstGeom prst="ellipse">
            <a:avLst/>
          </a:prstGeom>
          <a:solidFill>
            <a:srgbClr val="009FA3"/>
          </a:solidFill>
          <a:ln>
            <a:solidFill>
              <a:srgbClr val="009F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uadroTexto 2">
            <a:extLst>
              <a:ext uri="{FF2B5EF4-FFF2-40B4-BE49-F238E27FC236}">
                <a16:creationId xmlns:a16="http://schemas.microsoft.com/office/drawing/2014/main" id="{4E4AFDF4-6E52-144A-5835-6D6CD06A9F4C}"/>
              </a:ext>
            </a:extLst>
          </p:cNvPr>
          <p:cNvSpPr>
            <a:spLocks noGrp="1"/>
          </p:cNvSpPr>
          <p:nvPr/>
        </p:nvSpPr>
        <p:spPr>
          <a:xfrm>
            <a:off x="8331200" y="1727200"/>
            <a:ext cx="1092200" cy="22860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es-CO" sz="900">
                <a:solidFill>
                  <a:prstClr val="black"/>
                </a:solidFill>
                <a:latin typeface="Poppins"/>
                <a:ea typeface="+mn-lt"/>
                <a:cs typeface="Poppins"/>
              </a:rPr>
              <a:t>Antioquia</a:t>
            </a:r>
            <a:endParaRPr lang="en-US" sz="900">
              <a:solidFill>
                <a:prstClr val="black"/>
              </a:solidFill>
            </a:endParaRPr>
          </a:p>
        </p:txBody>
      </p:sp>
      <p:sp>
        <p:nvSpPr>
          <p:cNvPr id="13" name="CuadroTexto 2">
            <a:extLst>
              <a:ext uri="{FF2B5EF4-FFF2-40B4-BE49-F238E27FC236}">
                <a16:creationId xmlns:a16="http://schemas.microsoft.com/office/drawing/2014/main" id="{EA91ED56-064C-F7FF-E9F6-62052D8287D3}"/>
              </a:ext>
            </a:extLst>
          </p:cNvPr>
          <p:cNvSpPr>
            <a:spLocks noGrp="1"/>
          </p:cNvSpPr>
          <p:nvPr/>
        </p:nvSpPr>
        <p:spPr>
          <a:xfrm>
            <a:off x="9588500" y="1727200"/>
            <a:ext cx="1092200" cy="22860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es-CO" sz="900">
                <a:solidFill>
                  <a:prstClr val="black"/>
                </a:solidFill>
                <a:latin typeface="Poppins"/>
                <a:ea typeface="+mn-lt"/>
                <a:cs typeface="Poppins"/>
              </a:rPr>
              <a:t>Boyacá</a:t>
            </a:r>
            <a:endParaRPr lang="en-US" sz="900">
              <a:solidFill>
                <a:prstClr val="black"/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78A3871-894C-04CC-13F8-7333E78A81F6}"/>
              </a:ext>
            </a:extLst>
          </p:cNvPr>
          <p:cNvSpPr/>
          <p:nvPr/>
        </p:nvSpPr>
        <p:spPr>
          <a:xfrm>
            <a:off x="9423400" y="1803400"/>
            <a:ext cx="114300" cy="127000"/>
          </a:xfrm>
          <a:prstGeom prst="ellipse">
            <a:avLst/>
          </a:prstGeom>
          <a:solidFill>
            <a:srgbClr val="535967"/>
          </a:solidFill>
          <a:ln>
            <a:solidFill>
              <a:srgbClr val="53596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uadroTexto 2">
            <a:extLst>
              <a:ext uri="{FF2B5EF4-FFF2-40B4-BE49-F238E27FC236}">
                <a16:creationId xmlns:a16="http://schemas.microsoft.com/office/drawing/2014/main" id="{634052DC-115A-8986-C89B-1FCB02D52E8B}"/>
              </a:ext>
            </a:extLst>
          </p:cNvPr>
          <p:cNvSpPr>
            <a:spLocks noGrp="1"/>
          </p:cNvSpPr>
          <p:nvPr/>
        </p:nvSpPr>
        <p:spPr>
          <a:xfrm>
            <a:off x="10845800" y="1727200"/>
            <a:ext cx="1092200" cy="22860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es-CO" sz="900">
                <a:solidFill>
                  <a:prstClr val="black"/>
                </a:solidFill>
                <a:latin typeface="Poppins"/>
                <a:ea typeface="+mn-lt"/>
                <a:cs typeface="Poppins"/>
              </a:rPr>
              <a:t>Centro</a:t>
            </a:r>
            <a:endParaRPr lang="en-US" sz="900">
              <a:solidFill>
                <a:prstClr val="black"/>
              </a:solidFill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88B310C-F692-3D34-03E3-0DDF7430AEC5}"/>
              </a:ext>
            </a:extLst>
          </p:cNvPr>
          <p:cNvSpPr/>
          <p:nvPr/>
        </p:nvSpPr>
        <p:spPr>
          <a:xfrm>
            <a:off x="10680700" y="1803400"/>
            <a:ext cx="114300" cy="127000"/>
          </a:xfrm>
          <a:prstGeom prst="ellipse">
            <a:avLst/>
          </a:prstGeom>
          <a:solidFill>
            <a:srgbClr val="314E81"/>
          </a:solidFill>
          <a:ln>
            <a:solidFill>
              <a:srgbClr val="314E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51" name="TablaProyectos"/>
          <p:cNvGraphicFramePr>
            <a:graphicFrameLocks noGrp="1"/>
          </p:cNvGraphicFramePr>
          <p:nvPr/>
        </p:nvGraphicFramePr>
        <p:xfrm>
          <a:off x="5651500" y="2082800"/>
          <a:ext cx="6286500" cy="3812540"/>
        </p:xfrm>
        <a:graphic>
          <a:graphicData uri="http://schemas.openxmlformats.org/drawingml/2006/table">
            <a:tbl>
              <a:tblPr firstRow="1"/>
              <a:tblGrid>
                <a:gridCol w="10333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48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75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FFFFFF"/>
                          </a:solidFill>
                          <a:latin typeface="Poppins" pitchFamily="2" charset="77"/>
                          <a:cs typeface="Poppins" pitchFamily="2" charset="77"/>
                        </a:rPr>
                        <a:t>Región</a:t>
                      </a:r>
                    </a:p>
                  </a:txBody>
                  <a:tcPr marL="57150" marR="57150" marT="22860" marB="22860" anchor="ctr"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266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FFFFFF"/>
                          </a:solidFill>
                          <a:latin typeface="Poppins" pitchFamily="2" charset="77"/>
                          <a:cs typeface="Poppins" pitchFamily="2" charset="77"/>
                        </a:rPr>
                        <a:t>Departamento</a:t>
                      </a:r>
                    </a:p>
                  </a:txBody>
                  <a:tcPr marL="57150" marR="57150" marT="22860" marB="22860" anchor="ctr">
                    <a:lnB w="6350" cap="flat">
                      <a:solidFill>
                        <a:srgbClr val="D9D9D9"/>
                      </a:solidFill>
                    </a:lnB>
                    <a:solidFill>
                      <a:srgbClr val="2E266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FFFFFF"/>
                          </a:solidFill>
                          <a:latin typeface="Poppins" pitchFamily="2" charset="77"/>
                          <a:cs typeface="Poppins" pitchFamily="2" charset="77"/>
                        </a:rPr>
                        <a:t>Sector</a:t>
                      </a:r>
                    </a:p>
                  </a:txBody>
                  <a:tcPr marL="57150" marR="57150" marT="22860" marB="22860" anchor="ctr">
                    <a:lnB w="6350" cap="flat">
                      <a:solidFill>
                        <a:srgbClr val="D9D9D9"/>
                      </a:solidFill>
                    </a:lnB>
                    <a:solidFill>
                      <a:srgbClr val="2E266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FFFFFF"/>
                          </a:solidFill>
                          <a:latin typeface="Poppins" pitchFamily="2" charset="77"/>
                          <a:cs typeface="Poppins" pitchFamily="2" charset="77"/>
                        </a:rPr>
                        <a:t>Proyecto</a:t>
                      </a:r>
                    </a:p>
                  </a:txBody>
                  <a:tcPr marL="57150" marR="57150" marT="22860" marB="22860" anchor="ctr">
                    <a:lnB w="6350" cap="flat">
                      <a:solidFill>
                        <a:srgbClr val="D9D9D9"/>
                      </a:solidFill>
                    </a:lnB>
                    <a:solidFill>
                      <a:srgbClr val="2E266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FFFFFF"/>
                          </a:solidFill>
                          <a:latin typeface="Poppins" pitchFamily="2" charset="77"/>
                          <a:cs typeface="Poppins" pitchFamily="2" charset="77"/>
                        </a:rPr>
                        <a:t>Costo (miles de millones)</a:t>
                      </a:r>
                    </a:p>
                  </a:txBody>
                  <a:tcPr marL="57150" marR="57150" marT="22860" marB="22860" anchor="ctr">
                    <a:lnB w="6350" cap="flat">
                      <a:solidFill>
                        <a:srgbClr val="D9D9D9"/>
                      </a:solidFill>
                    </a:lnB>
                    <a:solidFill>
                      <a:srgbClr val="2E26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Centro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Cundinamarca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Transporte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Cable Aéreo La Calera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750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Santanderes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N. de Santander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Turismo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Zona Franca de Cúcuta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50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Santanderes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Santander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Ambiente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Muros de inundación – B/bermeja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137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9243342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Santanderes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Santander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Vivienda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Acueducto de Málaga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325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9392422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Santanderes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Santander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Energía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Exploración &amp; Producción La Belleza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400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363638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Santanderes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Santander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Energía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Reconversión Oleoducto de Colombia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4.000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3975655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Varias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Boyacá y Cund.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Energía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Línea Chivor II Norte 230 kV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135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7877528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Varias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Casanare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Energía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Exploración &amp; Producción Floreña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520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8252537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Varias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Cund. y Boyacá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Energía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Línea Tequendama – Sogamoso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650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8656056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Varias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Cund. y Boyacá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Transporte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Corredor Férreo Bogotá – Belencito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1.500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6423625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Varias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País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Transporte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Navegabilidad Río Magdalena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2.000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219864"/>
                  </a:ext>
                </a:extLst>
              </a:tr>
            </a:tbl>
          </a:graphicData>
        </a:graphic>
      </p:graphicFrame>
      <p:sp>
        <p:nvSpPr>
          <p:cNvPr id="961" name="Dato 961"/>
          <p:cNvSpPr/>
          <p:nvPr/>
        </p:nvSpPr>
        <p:spPr>
          <a:xfrm>
            <a:off x="5651500" y="889000"/>
            <a:ext cx="1905000" cy="685800"/>
          </a:xfrm>
          <a:prstGeom prst="roundRect">
            <a:avLst>
              <a:gd name="adj" fmla="val 12000"/>
            </a:avLst>
          </a:prstGeom>
          <a:solidFill>
            <a:srgbClr val="2E266C"/>
          </a:solidFill>
          <a:ln>
            <a:noFill/>
          </a:ln>
        </p:spPr>
        <p:txBody>
          <a:bodyPr wrap="square" lIns="137160" tIns="45720" rIns="137160" bIns="45720" anchor="ctr"/>
          <a:lstStyle/>
          <a:p>
            <a:pPr marL="0" indent="0" algn="l">
              <a:lnSpc>
                <a:spcPct val="100000"/>
              </a:lnSpc>
              <a:spcAft>
                <a:spcPts val="100"/>
              </a:spcAft>
              <a:buNone/>
            </a:pPr>
            <a:r>
              <a:rPr lang="es-CO" sz="2400" b="1">
                <a:solidFill>
                  <a:srgbClr val="FFFFFF"/>
                </a:solidFill>
                <a:latin typeface="Poppins" pitchFamily="2" charset="77"/>
                <a:cs typeface="Poppins" pitchFamily="2" charset="77"/>
              </a:rPr>
              <a:t>35</a:t>
            </a:r>
          </a:p>
          <a:p>
            <a:pPr marL="0" indent="0" algn="l">
              <a:lnSpc>
                <a:spcPct val="100000"/>
              </a:lnSpc>
              <a:spcAft>
                <a:spcPts val="0"/>
              </a:spcAft>
              <a:buNone/>
            </a:pPr>
            <a:r>
              <a:rPr lang="es-CO" sz="1000">
                <a:solidFill>
                  <a:srgbClr val="FFFFFF"/>
                </a:solidFill>
                <a:latin typeface="Poppins" pitchFamily="2" charset="77"/>
                <a:cs typeface="Poppins" pitchFamily="2" charset="77"/>
              </a:rPr>
              <a:t>proyectos</a:t>
            </a:r>
          </a:p>
        </p:txBody>
      </p:sp>
      <p:sp>
        <p:nvSpPr>
          <p:cNvPr id="962" name="Dato 962"/>
          <p:cNvSpPr/>
          <p:nvPr/>
        </p:nvSpPr>
        <p:spPr>
          <a:xfrm>
            <a:off x="7683500" y="889000"/>
            <a:ext cx="4254500" cy="685800"/>
          </a:xfrm>
          <a:prstGeom prst="roundRect">
            <a:avLst>
              <a:gd name="adj" fmla="val 12000"/>
            </a:avLst>
          </a:prstGeom>
          <a:solidFill>
            <a:srgbClr val="453C86"/>
          </a:solidFill>
          <a:ln>
            <a:noFill/>
          </a:ln>
        </p:spPr>
        <p:txBody>
          <a:bodyPr wrap="square" lIns="137160" tIns="45720" rIns="137160" bIns="45720" anchor="ctr"/>
          <a:lstStyle/>
          <a:p>
            <a:pPr marL="0" indent="0" algn="l">
              <a:lnSpc>
                <a:spcPct val="100000"/>
              </a:lnSpc>
              <a:spcAft>
                <a:spcPts val="100"/>
              </a:spcAft>
              <a:buNone/>
            </a:pPr>
            <a:r>
              <a:rPr lang="es-CO" sz="2400" b="1">
                <a:solidFill>
                  <a:srgbClr val="FFFFFF"/>
                </a:solidFill>
                <a:latin typeface="Poppins" pitchFamily="2" charset="77"/>
                <a:cs typeface="Poppins" pitchFamily="2" charset="77"/>
              </a:rPr>
              <a:t>$64,4 billones</a:t>
            </a:r>
          </a:p>
          <a:p>
            <a:pPr marL="0" indent="0" algn="l">
              <a:lnSpc>
                <a:spcPct val="100000"/>
              </a:lnSpc>
              <a:spcAft>
                <a:spcPts val="0"/>
              </a:spcAft>
              <a:buNone/>
            </a:pPr>
            <a:r>
              <a:rPr lang="es-CO" sz="1000">
                <a:solidFill>
                  <a:srgbClr val="FFFFFF"/>
                </a:solidFill>
                <a:latin typeface="Poppins" pitchFamily="2" charset="77"/>
                <a:cs typeface="Poppins" pitchFamily="2" charset="77"/>
              </a:rPr>
              <a:t>inversión estimada</a:t>
            </a: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393FB973-FF4A-F3B5-4866-1FD5A01E78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477" y="314884"/>
            <a:ext cx="4812723" cy="622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1362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248399-5A57-7876-2ADE-C142FADD2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44EFC71-329C-19DC-8ED4-435C8D60FC35}"/>
              </a:ext>
            </a:extLst>
          </p:cNvPr>
          <p:cNvSpPr>
            <a:spLocks noGrp="1"/>
          </p:cNvSpPr>
          <p:nvPr/>
        </p:nvSpPr>
        <p:spPr>
          <a:xfrm>
            <a:off x="5651500" y="241300"/>
            <a:ext cx="6286500" cy="120032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lvl="0">
              <a:defRPr/>
            </a:pPr>
            <a:r>
              <a:rPr lang="es-CO" sz="2000" b="1">
                <a:solidFill>
                  <a:prstClr val="black"/>
                </a:solidFill>
                <a:latin typeface="Poppins"/>
                <a:ea typeface="Montserrat"/>
                <a:cs typeface="Poppins"/>
              </a:rPr>
              <a:t>Región Milagro – Pacífico y Eje Cafetero</a:t>
            </a:r>
          </a:p>
          <a:p>
            <a:pPr>
              <a:defRPr/>
            </a:pPr>
            <a:r>
              <a:rPr lang="es-CO" sz="1600">
                <a:solidFill>
                  <a:prstClr val="black"/>
                </a:solidFill>
                <a:latin typeface="Poppins"/>
                <a:ea typeface="+mn-lt"/>
                <a:cs typeface="Poppins"/>
              </a:rPr>
              <a:t>Territorios del occidente colombiano con una marcada diversidad geográfica, cultural y productiva, desde la costa Pacífica hasta las zonas andinas</a:t>
            </a:r>
            <a:r>
              <a:rPr lang="es-CO">
                <a:solidFill>
                  <a:prstClr val="black"/>
                </a:solidFill>
                <a:ea typeface="+mn-lt"/>
                <a:cs typeface="+mn-lt"/>
              </a:rPr>
              <a:t>.</a:t>
            </a:r>
            <a:endParaRPr lang="es-CO" sz="1600">
              <a:solidFill>
                <a:prstClr val="black"/>
              </a:solidFill>
            </a:endParaRPr>
          </a:p>
        </p:txBody>
      </p:sp>
      <p:sp>
        <p:nvSpPr>
          <p:cNvPr id="7" name="CuadroTexto 2">
            <a:extLst>
              <a:ext uri="{FF2B5EF4-FFF2-40B4-BE49-F238E27FC236}">
                <a16:creationId xmlns:a16="http://schemas.microsoft.com/office/drawing/2014/main" id="{2D67B441-427E-CA26-CA1A-D109FF6274C2}"/>
              </a:ext>
            </a:extLst>
          </p:cNvPr>
          <p:cNvSpPr>
            <a:spLocks noGrp="1"/>
          </p:cNvSpPr>
          <p:nvPr/>
        </p:nvSpPr>
        <p:spPr>
          <a:xfrm>
            <a:off x="6333506" y="6754855"/>
            <a:ext cx="5457577" cy="10772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s-CO" sz="700">
                <a:solidFill>
                  <a:srgbClr val="646A7C"/>
                </a:solidFill>
                <a:latin typeface="Montserrat" pitchFamily="2" charset="77"/>
              </a:rPr>
              <a:t>Fuentes: Transporte en cifras 2024 – Mintransporte / </a:t>
            </a:r>
            <a:r>
              <a:rPr lang="es-CO" sz="700" err="1">
                <a:solidFill>
                  <a:srgbClr val="646A7C"/>
                </a:solidFill>
                <a:latin typeface="Montserrat" pitchFamily="2" charset="77"/>
              </a:rPr>
              <a:t>Supertransporte</a:t>
            </a:r>
            <a:r>
              <a:rPr lang="es-CO" sz="700">
                <a:solidFill>
                  <a:srgbClr val="646A7C"/>
                </a:solidFill>
                <a:latin typeface="Montserrat" pitchFamily="2" charset="77"/>
              </a:rPr>
              <a:t> | Portal Logístico de Colombia</a:t>
            </a:r>
          </a:p>
        </p:txBody>
      </p:sp>
      <p:sp>
        <p:nvSpPr>
          <p:cNvPr id="9" name="CuadroTexto 2">
            <a:extLst>
              <a:ext uri="{FF2B5EF4-FFF2-40B4-BE49-F238E27FC236}">
                <a16:creationId xmlns:a16="http://schemas.microsoft.com/office/drawing/2014/main" id="{B4A89AFB-A6CB-2118-EE13-192FF27CAD0D}"/>
              </a:ext>
            </a:extLst>
          </p:cNvPr>
          <p:cNvSpPr>
            <a:spLocks noGrp="1"/>
          </p:cNvSpPr>
          <p:nvPr/>
        </p:nvSpPr>
        <p:spPr>
          <a:xfrm>
            <a:off x="5816600" y="2159000"/>
            <a:ext cx="1397000" cy="22860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es-CO" sz="900">
                <a:solidFill>
                  <a:prstClr val="black"/>
                </a:solidFill>
                <a:latin typeface="Poppins"/>
                <a:ea typeface="+mn-lt"/>
                <a:cs typeface="Poppins"/>
              </a:rPr>
              <a:t>Eje Cafetero</a:t>
            </a:r>
          </a:p>
        </p:txBody>
      </p:sp>
      <p:sp>
        <p:nvSpPr>
          <p:cNvPr id="10" name="CuadroTexto 2">
            <a:extLst>
              <a:ext uri="{FF2B5EF4-FFF2-40B4-BE49-F238E27FC236}">
                <a16:creationId xmlns:a16="http://schemas.microsoft.com/office/drawing/2014/main" id="{01E40A2E-1172-1C19-DF48-11D12ADD75CB}"/>
              </a:ext>
            </a:extLst>
          </p:cNvPr>
          <p:cNvSpPr>
            <a:spLocks noGrp="1"/>
          </p:cNvSpPr>
          <p:nvPr/>
        </p:nvSpPr>
        <p:spPr>
          <a:xfrm>
            <a:off x="7391400" y="2159000"/>
            <a:ext cx="1397000" cy="22860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es-CO" sz="900">
                <a:solidFill>
                  <a:prstClr val="black"/>
                </a:solidFill>
                <a:latin typeface="Poppins"/>
                <a:ea typeface="+mn-lt"/>
                <a:cs typeface="Poppins"/>
              </a:rPr>
              <a:t>Choc</a:t>
            </a:r>
            <a:r>
              <a:rPr lang="es-CO" sz="900">
                <a:solidFill>
                  <a:srgbClr val="202122"/>
                </a:solidFill>
                <a:highlight>
                  <a:srgbClr val="FFFFFF"/>
                </a:highlight>
                <a:latin typeface="Poppins"/>
                <a:ea typeface="+mn-lt"/>
                <a:cs typeface="Poppins"/>
              </a:rPr>
              <a:t>ó</a:t>
            </a:r>
            <a:endParaRPr lang="en-US" sz="900">
              <a:solidFill>
                <a:prstClr val="black"/>
              </a:solidFill>
              <a:latin typeface="Poppins"/>
              <a:cs typeface="Poppins"/>
            </a:endParaRPr>
          </a:p>
        </p:txBody>
      </p:sp>
      <p:sp>
        <p:nvSpPr>
          <p:cNvPr id="11" name="CuadroTexto 2">
            <a:extLst>
              <a:ext uri="{FF2B5EF4-FFF2-40B4-BE49-F238E27FC236}">
                <a16:creationId xmlns:a16="http://schemas.microsoft.com/office/drawing/2014/main" id="{0E05D754-27FA-3459-8547-FC3E84637C7A}"/>
              </a:ext>
            </a:extLst>
          </p:cNvPr>
          <p:cNvSpPr>
            <a:spLocks noGrp="1"/>
          </p:cNvSpPr>
          <p:nvPr/>
        </p:nvSpPr>
        <p:spPr>
          <a:xfrm>
            <a:off x="8966200" y="2159000"/>
            <a:ext cx="1397000" cy="22860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es-CO" sz="900">
                <a:solidFill>
                  <a:prstClr val="black"/>
                </a:solidFill>
                <a:latin typeface="Poppins"/>
                <a:ea typeface="+mn-lt"/>
                <a:cs typeface="Poppins"/>
              </a:rPr>
              <a:t>Valle del Cauca</a:t>
            </a:r>
            <a:endParaRPr lang="en-US" sz="900">
              <a:solidFill>
                <a:prstClr val="black"/>
              </a:solidFill>
            </a:endParaRPr>
          </a:p>
        </p:txBody>
      </p:sp>
      <p:sp>
        <p:nvSpPr>
          <p:cNvPr id="12" name="CuadroTexto 2">
            <a:extLst>
              <a:ext uri="{FF2B5EF4-FFF2-40B4-BE49-F238E27FC236}">
                <a16:creationId xmlns:a16="http://schemas.microsoft.com/office/drawing/2014/main" id="{60C83E57-9004-A756-2D04-CC7B9808DF96}"/>
              </a:ext>
            </a:extLst>
          </p:cNvPr>
          <p:cNvSpPr>
            <a:spLocks noGrp="1"/>
          </p:cNvSpPr>
          <p:nvPr/>
        </p:nvSpPr>
        <p:spPr>
          <a:xfrm>
            <a:off x="10541000" y="2159000"/>
            <a:ext cx="1397000" cy="22860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es-CO" sz="900">
                <a:solidFill>
                  <a:prstClr val="black"/>
                </a:solidFill>
                <a:latin typeface="Poppins"/>
                <a:ea typeface="+mn-lt"/>
                <a:cs typeface="Poppins"/>
              </a:rPr>
              <a:t>Cauca y Nariño</a:t>
            </a:r>
            <a:endParaRPr lang="en-US" sz="900">
              <a:solidFill>
                <a:prstClr val="black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D74DFC4-0E2A-FBF9-E303-C6085B6C5858}"/>
              </a:ext>
            </a:extLst>
          </p:cNvPr>
          <p:cNvSpPr/>
          <p:nvPr/>
        </p:nvSpPr>
        <p:spPr>
          <a:xfrm>
            <a:off x="5651500" y="2235200"/>
            <a:ext cx="114300" cy="127000"/>
          </a:xfrm>
          <a:prstGeom prst="ellipse">
            <a:avLst/>
          </a:prstGeom>
          <a:solidFill>
            <a:srgbClr val="CD9E3D"/>
          </a:solidFill>
          <a:ln>
            <a:solidFill>
              <a:srgbClr val="CD9E3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C101C267-280B-F0D7-D04A-F771A8F82353}"/>
              </a:ext>
            </a:extLst>
          </p:cNvPr>
          <p:cNvSpPr/>
          <p:nvPr/>
        </p:nvSpPr>
        <p:spPr>
          <a:xfrm>
            <a:off x="10375900" y="2235200"/>
            <a:ext cx="114300" cy="127000"/>
          </a:xfrm>
          <a:prstGeom prst="ellipse">
            <a:avLst/>
          </a:prstGeom>
          <a:solidFill>
            <a:srgbClr val="74629C"/>
          </a:solidFill>
          <a:ln>
            <a:solidFill>
              <a:srgbClr val="74629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C0D208F6-5523-B66D-0F82-FD5682FA149C}"/>
              </a:ext>
            </a:extLst>
          </p:cNvPr>
          <p:cNvSpPr/>
          <p:nvPr/>
        </p:nvSpPr>
        <p:spPr>
          <a:xfrm>
            <a:off x="7226300" y="2235200"/>
            <a:ext cx="114300" cy="127000"/>
          </a:xfrm>
          <a:prstGeom prst="ellipse">
            <a:avLst/>
          </a:prstGeom>
          <a:solidFill>
            <a:srgbClr val="56B43A"/>
          </a:solidFill>
          <a:ln>
            <a:solidFill>
              <a:srgbClr val="56B43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79DE5C5A-D61E-6CE8-F62B-838735BA563C}"/>
              </a:ext>
            </a:extLst>
          </p:cNvPr>
          <p:cNvSpPr/>
          <p:nvPr/>
        </p:nvSpPr>
        <p:spPr>
          <a:xfrm>
            <a:off x="8801100" y="2235200"/>
            <a:ext cx="114300" cy="127000"/>
          </a:xfrm>
          <a:prstGeom prst="ellipse">
            <a:avLst/>
          </a:prstGeom>
          <a:solidFill>
            <a:srgbClr val="ED5B4E"/>
          </a:solidFill>
          <a:ln>
            <a:solidFill>
              <a:srgbClr val="ED5B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52" name="TablaProyectos"/>
          <p:cNvGraphicFramePr>
            <a:graphicFrameLocks noGrp="1"/>
          </p:cNvGraphicFramePr>
          <p:nvPr/>
        </p:nvGraphicFramePr>
        <p:xfrm>
          <a:off x="5651500" y="2528454"/>
          <a:ext cx="6286500" cy="1013460"/>
        </p:xfrm>
        <a:graphic>
          <a:graphicData uri="http://schemas.openxmlformats.org/drawingml/2006/table">
            <a:tbl>
              <a:tblPr firstRow="1"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6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524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FFFFFF"/>
                          </a:solidFill>
                          <a:latin typeface="Poppins" pitchFamily="2" charset="77"/>
                          <a:cs typeface="Poppins" pitchFamily="2" charset="77"/>
                        </a:rPr>
                        <a:t>Región</a:t>
                      </a:r>
                    </a:p>
                  </a:txBody>
                  <a:tcPr marL="57150" marR="57150" marT="19050" marB="19050" anchor="ctr">
                    <a:lnB w="6350" cap="flat">
                      <a:solidFill>
                        <a:srgbClr val="D9D9D9"/>
                      </a:solidFill>
                    </a:lnB>
                    <a:solidFill>
                      <a:srgbClr val="2E266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FFFFFF"/>
                          </a:solidFill>
                          <a:latin typeface="Poppins" pitchFamily="2" charset="77"/>
                          <a:cs typeface="Poppins" pitchFamily="2" charset="77"/>
                        </a:rPr>
                        <a:t>Departamento</a:t>
                      </a:r>
                    </a:p>
                  </a:txBody>
                  <a:tcPr marL="57150" marR="57150" marT="19050" marB="19050" anchor="ctr">
                    <a:lnB w="6350" cap="flat">
                      <a:solidFill>
                        <a:srgbClr val="D9D9D9"/>
                      </a:solidFill>
                    </a:lnB>
                    <a:solidFill>
                      <a:srgbClr val="2E266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FFFFFF"/>
                          </a:solidFill>
                          <a:latin typeface="Poppins" pitchFamily="2" charset="77"/>
                          <a:cs typeface="Poppins" pitchFamily="2" charset="77"/>
                        </a:rPr>
                        <a:t>Sector</a:t>
                      </a:r>
                    </a:p>
                  </a:txBody>
                  <a:tcPr marL="57150" marR="57150" marT="19050" marB="19050" anchor="ctr">
                    <a:lnB w="6350" cap="flat">
                      <a:solidFill>
                        <a:srgbClr val="D9D9D9"/>
                      </a:solidFill>
                    </a:lnB>
                    <a:solidFill>
                      <a:srgbClr val="2E266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FFFFFF"/>
                          </a:solidFill>
                          <a:latin typeface="Poppins" pitchFamily="2" charset="77"/>
                          <a:cs typeface="Poppins" pitchFamily="2" charset="77"/>
                        </a:rPr>
                        <a:t>Proyecto</a:t>
                      </a:r>
                    </a:p>
                  </a:txBody>
                  <a:tcPr marL="57150" marR="57150" marT="19050" marB="19050" anchor="ctr">
                    <a:lnB w="6350" cap="flat">
                      <a:solidFill>
                        <a:srgbClr val="D9D9D9"/>
                      </a:solidFill>
                    </a:lnB>
                    <a:solidFill>
                      <a:srgbClr val="2E266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FFFFFF"/>
                          </a:solidFill>
                          <a:latin typeface="Poppins" pitchFamily="2" charset="77"/>
                          <a:cs typeface="Poppins" pitchFamily="2" charset="77"/>
                        </a:rPr>
                        <a:t>Costo (miles de millones)</a:t>
                      </a:r>
                    </a:p>
                  </a:txBody>
                  <a:tcPr marL="57150" marR="57150" marT="19050" marB="19050" anchor="ctr">
                    <a:lnB w="6350" cap="flat">
                      <a:solidFill>
                        <a:srgbClr val="D9D9D9"/>
                      </a:solidFill>
                    </a:lnB>
                    <a:solidFill>
                      <a:srgbClr val="2E26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97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Eje Cafetero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Caldas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Energía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Hidroeléctrica Miel II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1.200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97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Eje Cafetero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Quindío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Transporte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Aeropuerto El Edén – Armenia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527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97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Eje Cafetero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Risaralda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Transporte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Aerop. Matecaña – Pereira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140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3845332"/>
                  </a:ext>
                </a:extLst>
              </a:tr>
              <a:tr h="1397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Eje Cafetero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Risaralda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Transporte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Cable de Pereira: Línea 2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490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8938828"/>
                  </a:ext>
                </a:extLst>
              </a:tr>
            </a:tbl>
          </a:graphicData>
        </a:graphic>
      </p:graphicFrame>
      <p:sp>
        <p:nvSpPr>
          <p:cNvPr id="961" name="Dato 961"/>
          <p:cNvSpPr/>
          <p:nvPr/>
        </p:nvSpPr>
        <p:spPr>
          <a:xfrm>
            <a:off x="5651500" y="1371600"/>
            <a:ext cx="1905000" cy="685800"/>
          </a:xfrm>
          <a:prstGeom prst="roundRect">
            <a:avLst>
              <a:gd name="adj" fmla="val 12000"/>
            </a:avLst>
          </a:prstGeom>
          <a:solidFill>
            <a:srgbClr val="2E266C"/>
          </a:solidFill>
          <a:ln>
            <a:noFill/>
          </a:ln>
        </p:spPr>
        <p:txBody>
          <a:bodyPr wrap="square" lIns="137160" tIns="45720" rIns="137160" bIns="45720" anchor="ctr"/>
          <a:lstStyle/>
          <a:p>
            <a:pPr marL="0" indent="0" algn="l">
              <a:lnSpc>
                <a:spcPct val="100000"/>
              </a:lnSpc>
              <a:spcAft>
                <a:spcPts val="100"/>
              </a:spcAft>
              <a:buNone/>
            </a:pPr>
            <a:r>
              <a:rPr lang="es-CO" sz="2400" b="1">
                <a:solidFill>
                  <a:srgbClr val="FFFFFF"/>
                </a:solidFill>
                <a:latin typeface="Poppins" pitchFamily="2" charset="77"/>
                <a:cs typeface="Poppins" pitchFamily="2" charset="77"/>
              </a:rPr>
              <a:t>39</a:t>
            </a:r>
          </a:p>
          <a:p>
            <a:pPr marL="0" indent="0" algn="l">
              <a:lnSpc>
                <a:spcPct val="100000"/>
              </a:lnSpc>
              <a:spcAft>
                <a:spcPts val="0"/>
              </a:spcAft>
              <a:buNone/>
            </a:pPr>
            <a:r>
              <a:rPr lang="es-CO" sz="1000">
                <a:solidFill>
                  <a:srgbClr val="FFFFFF"/>
                </a:solidFill>
                <a:latin typeface="Poppins" pitchFamily="2" charset="77"/>
                <a:cs typeface="Poppins" pitchFamily="2" charset="77"/>
              </a:rPr>
              <a:t>macroproyectos</a:t>
            </a:r>
          </a:p>
        </p:txBody>
      </p:sp>
      <p:sp>
        <p:nvSpPr>
          <p:cNvPr id="962" name="Dato 962"/>
          <p:cNvSpPr/>
          <p:nvPr/>
        </p:nvSpPr>
        <p:spPr>
          <a:xfrm>
            <a:off x="7683500" y="1371600"/>
            <a:ext cx="2540000" cy="685800"/>
          </a:xfrm>
          <a:prstGeom prst="roundRect">
            <a:avLst>
              <a:gd name="adj" fmla="val 12000"/>
            </a:avLst>
          </a:prstGeom>
          <a:solidFill>
            <a:srgbClr val="453C86"/>
          </a:solidFill>
          <a:ln>
            <a:noFill/>
          </a:ln>
        </p:spPr>
        <p:txBody>
          <a:bodyPr wrap="square" lIns="137160" tIns="45720" rIns="137160" bIns="45720" anchor="ctr"/>
          <a:lstStyle/>
          <a:p>
            <a:pPr marL="0" indent="0" algn="l">
              <a:lnSpc>
                <a:spcPct val="100000"/>
              </a:lnSpc>
              <a:spcAft>
                <a:spcPts val="100"/>
              </a:spcAft>
              <a:buNone/>
            </a:pPr>
            <a:r>
              <a:rPr lang="es-CO" sz="2200" b="1">
                <a:solidFill>
                  <a:srgbClr val="FFFFFF"/>
                </a:solidFill>
                <a:latin typeface="Poppins" pitchFamily="2" charset="77"/>
                <a:cs typeface="Poppins" pitchFamily="2" charset="77"/>
              </a:rPr>
              <a:t>$44,9 bn</a:t>
            </a:r>
          </a:p>
          <a:p>
            <a:pPr marL="0" indent="0" algn="l">
              <a:lnSpc>
                <a:spcPct val="100000"/>
              </a:lnSpc>
              <a:spcAft>
                <a:spcPts val="0"/>
              </a:spcAft>
              <a:buNone/>
            </a:pPr>
            <a:r>
              <a:rPr lang="es-CO" sz="1000">
                <a:solidFill>
                  <a:srgbClr val="FFFFFF"/>
                </a:solidFill>
                <a:latin typeface="Poppins" pitchFamily="2" charset="77"/>
                <a:cs typeface="Poppins" pitchFamily="2" charset="77"/>
              </a:rPr>
              <a:t>inversión estimada</a:t>
            </a:r>
          </a:p>
        </p:txBody>
      </p:sp>
      <p:sp>
        <p:nvSpPr>
          <p:cNvPr id="963" name="Dato 963"/>
          <p:cNvSpPr/>
          <p:nvPr/>
        </p:nvSpPr>
        <p:spPr>
          <a:xfrm>
            <a:off x="10350500" y="1371600"/>
            <a:ext cx="1587500" cy="685800"/>
          </a:xfrm>
          <a:prstGeom prst="roundRect">
            <a:avLst>
              <a:gd name="adj" fmla="val 12000"/>
            </a:avLst>
          </a:prstGeom>
          <a:solidFill>
            <a:srgbClr val="002060"/>
          </a:solidFill>
          <a:ln>
            <a:noFill/>
          </a:ln>
        </p:spPr>
        <p:txBody>
          <a:bodyPr wrap="square" lIns="137160" tIns="45720" rIns="137160" bIns="45720" anchor="ctr"/>
          <a:lstStyle/>
          <a:p>
            <a:pPr marL="0" indent="0" algn="l">
              <a:lnSpc>
                <a:spcPct val="100000"/>
              </a:lnSpc>
              <a:spcAft>
                <a:spcPts val="100"/>
              </a:spcAft>
              <a:buNone/>
            </a:pPr>
            <a:r>
              <a:rPr lang="es-CO" sz="1600" b="1">
                <a:solidFill>
                  <a:srgbClr val="FFFFFF"/>
                </a:solidFill>
                <a:latin typeface="Poppins" pitchFamily="2" charset="77"/>
                <a:cs typeface="Poppins" pitchFamily="2" charset="77"/>
              </a:rPr>
              <a:t>$5,4 bn</a:t>
            </a:r>
          </a:p>
          <a:p>
            <a:pPr marL="0" indent="0" algn="l">
              <a:lnSpc>
                <a:spcPct val="100000"/>
              </a:lnSpc>
              <a:spcAft>
                <a:spcPts val="0"/>
              </a:spcAft>
              <a:buNone/>
            </a:pPr>
            <a:r>
              <a:rPr lang="es-CO" sz="900">
                <a:solidFill>
                  <a:srgbClr val="FFFFFF"/>
                </a:solidFill>
                <a:latin typeface="Poppins" pitchFamily="2" charset="77"/>
                <a:cs typeface="Poppins" pitchFamily="2" charset="77"/>
              </a:rPr>
              <a:t>25 Plan Marshall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0A852DB-9C4A-8A88-2AE2-BC9AFEE394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176" y="177456"/>
            <a:ext cx="4946424" cy="6401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8299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248399-5A57-7876-2ADE-C142FADD2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44EFC71-329C-19DC-8ED4-435C8D60FC35}"/>
              </a:ext>
            </a:extLst>
          </p:cNvPr>
          <p:cNvSpPr>
            <a:spLocks noGrp="1"/>
          </p:cNvSpPr>
          <p:nvPr/>
        </p:nvSpPr>
        <p:spPr>
          <a:xfrm>
            <a:off x="5651500" y="241300"/>
            <a:ext cx="6286500" cy="45720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s-CO" sz="2000" b="1">
                <a:solidFill>
                  <a:srgbClr val="002060"/>
                </a:solidFill>
                <a:latin typeface="Poppins" pitchFamily="2" charset="77"/>
                <a:cs typeface="Poppins" pitchFamily="2" charset="77"/>
              </a:rPr>
              <a:t>Región Milagro – Pacífico y Eje Cafetero (cont.)</a:t>
            </a:r>
          </a:p>
        </p:txBody>
      </p:sp>
      <p:sp>
        <p:nvSpPr>
          <p:cNvPr id="7" name="CuadroTexto 2">
            <a:extLst>
              <a:ext uri="{FF2B5EF4-FFF2-40B4-BE49-F238E27FC236}">
                <a16:creationId xmlns:a16="http://schemas.microsoft.com/office/drawing/2014/main" id="{2D67B441-427E-CA26-CA1A-D109FF6274C2}"/>
              </a:ext>
            </a:extLst>
          </p:cNvPr>
          <p:cNvSpPr>
            <a:spLocks noGrp="1"/>
          </p:cNvSpPr>
          <p:nvPr/>
        </p:nvSpPr>
        <p:spPr>
          <a:xfrm>
            <a:off x="6333506" y="6754855"/>
            <a:ext cx="5457577" cy="10772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s-CO" sz="700">
                <a:solidFill>
                  <a:srgbClr val="646A7C"/>
                </a:solidFill>
                <a:latin typeface="Montserrat" pitchFamily="2" charset="77"/>
              </a:rPr>
              <a:t>Fuentes: Transporte en cifras 2024 – Mintransporte / </a:t>
            </a:r>
            <a:r>
              <a:rPr lang="es-CO" sz="700" err="1">
                <a:solidFill>
                  <a:srgbClr val="646A7C"/>
                </a:solidFill>
                <a:latin typeface="Montserrat" pitchFamily="2" charset="77"/>
              </a:rPr>
              <a:t>Supertransporte</a:t>
            </a:r>
            <a:r>
              <a:rPr lang="es-CO" sz="700">
                <a:solidFill>
                  <a:srgbClr val="646A7C"/>
                </a:solidFill>
                <a:latin typeface="Montserrat" pitchFamily="2" charset="77"/>
              </a:rPr>
              <a:t> | Portal Logístico de Colombia</a:t>
            </a:r>
          </a:p>
        </p:txBody>
      </p:sp>
      <p:sp>
        <p:nvSpPr>
          <p:cNvPr id="9" name="CuadroTexto 2">
            <a:extLst>
              <a:ext uri="{FF2B5EF4-FFF2-40B4-BE49-F238E27FC236}">
                <a16:creationId xmlns:a16="http://schemas.microsoft.com/office/drawing/2014/main" id="{B4A89AFB-A6CB-2118-EE13-192FF27CAD0D}"/>
              </a:ext>
            </a:extLst>
          </p:cNvPr>
          <p:cNvSpPr>
            <a:spLocks noGrp="1"/>
          </p:cNvSpPr>
          <p:nvPr/>
        </p:nvSpPr>
        <p:spPr>
          <a:xfrm>
            <a:off x="5816600" y="1676400"/>
            <a:ext cx="1397000" cy="22860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es-CO" sz="900">
                <a:solidFill>
                  <a:prstClr val="black"/>
                </a:solidFill>
                <a:latin typeface="Poppins"/>
                <a:ea typeface="+mn-lt"/>
                <a:cs typeface="Poppins"/>
              </a:rPr>
              <a:t>Eje Cafetero</a:t>
            </a:r>
          </a:p>
        </p:txBody>
      </p:sp>
      <p:sp>
        <p:nvSpPr>
          <p:cNvPr id="10" name="CuadroTexto 2">
            <a:extLst>
              <a:ext uri="{FF2B5EF4-FFF2-40B4-BE49-F238E27FC236}">
                <a16:creationId xmlns:a16="http://schemas.microsoft.com/office/drawing/2014/main" id="{01E40A2E-1172-1C19-DF48-11D12ADD75CB}"/>
              </a:ext>
            </a:extLst>
          </p:cNvPr>
          <p:cNvSpPr>
            <a:spLocks noGrp="1"/>
          </p:cNvSpPr>
          <p:nvPr/>
        </p:nvSpPr>
        <p:spPr>
          <a:xfrm>
            <a:off x="7391400" y="1676400"/>
            <a:ext cx="1397000" cy="22860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es-CO" sz="900">
                <a:solidFill>
                  <a:prstClr val="black"/>
                </a:solidFill>
                <a:latin typeface="Poppins"/>
                <a:ea typeface="+mn-lt"/>
                <a:cs typeface="Poppins"/>
              </a:rPr>
              <a:t>Choc</a:t>
            </a:r>
            <a:r>
              <a:rPr lang="es-CO" sz="900">
                <a:solidFill>
                  <a:srgbClr val="202122"/>
                </a:solidFill>
                <a:highlight>
                  <a:srgbClr val="FFFFFF"/>
                </a:highlight>
                <a:latin typeface="Poppins"/>
                <a:ea typeface="+mn-lt"/>
                <a:cs typeface="Poppins"/>
              </a:rPr>
              <a:t>ó</a:t>
            </a:r>
            <a:endParaRPr lang="en-US" sz="900">
              <a:solidFill>
                <a:prstClr val="black"/>
              </a:solidFill>
              <a:latin typeface="Poppins"/>
              <a:cs typeface="Poppins"/>
            </a:endParaRPr>
          </a:p>
        </p:txBody>
      </p:sp>
      <p:sp>
        <p:nvSpPr>
          <p:cNvPr id="11" name="CuadroTexto 2">
            <a:extLst>
              <a:ext uri="{FF2B5EF4-FFF2-40B4-BE49-F238E27FC236}">
                <a16:creationId xmlns:a16="http://schemas.microsoft.com/office/drawing/2014/main" id="{0E05D754-27FA-3459-8547-FC3E84637C7A}"/>
              </a:ext>
            </a:extLst>
          </p:cNvPr>
          <p:cNvSpPr>
            <a:spLocks noGrp="1"/>
          </p:cNvSpPr>
          <p:nvPr/>
        </p:nvSpPr>
        <p:spPr>
          <a:xfrm>
            <a:off x="8966200" y="1676400"/>
            <a:ext cx="1397000" cy="22860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es-CO" sz="900">
                <a:solidFill>
                  <a:prstClr val="black"/>
                </a:solidFill>
                <a:latin typeface="Poppins"/>
                <a:ea typeface="+mn-lt"/>
                <a:cs typeface="Poppins"/>
              </a:rPr>
              <a:t>Valle del Cauca</a:t>
            </a:r>
            <a:endParaRPr lang="en-US" sz="900">
              <a:solidFill>
                <a:prstClr val="black"/>
              </a:solidFill>
            </a:endParaRPr>
          </a:p>
        </p:txBody>
      </p:sp>
      <p:sp>
        <p:nvSpPr>
          <p:cNvPr id="12" name="CuadroTexto 2">
            <a:extLst>
              <a:ext uri="{FF2B5EF4-FFF2-40B4-BE49-F238E27FC236}">
                <a16:creationId xmlns:a16="http://schemas.microsoft.com/office/drawing/2014/main" id="{60C83E57-9004-A756-2D04-CC7B9808DF96}"/>
              </a:ext>
            </a:extLst>
          </p:cNvPr>
          <p:cNvSpPr>
            <a:spLocks noGrp="1"/>
          </p:cNvSpPr>
          <p:nvPr/>
        </p:nvSpPr>
        <p:spPr>
          <a:xfrm>
            <a:off x="10541000" y="1676400"/>
            <a:ext cx="1397000" cy="22860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es-CO" sz="900">
                <a:solidFill>
                  <a:prstClr val="black"/>
                </a:solidFill>
                <a:latin typeface="Poppins"/>
                <a:ea typeface="+mn-lt"/>
                <a:cs typeface="Poppins"/>
              </a:rPr>
              <a:t>Cauca y Nariño</a:t>
            </a:r>
            <a:endParaRPr lang="en-US" sz="900">
              <a:solidFill>
                <a:prstClr val="black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D74DFC4-0E2A-FBF9-E303-C6085B6C5858}"/>
              </a:ext>
            </a:extLst>
          </p:cNvPr>
          <p:cNvSpPr/>
          <p:nvPr/>
        </p:nvSpPr>
        <p:spPr>
          <a:xfrm>
            <a:off x="5651500" y="1752600"/>
            <a:ext cx="114300" cy="127000"/>
          </a:xfrm>
          <a:prstGeom prst="ellipse">
            <a:avLst/>
          </a:prstGeom>
          <a:solidFill>
            <a:srgbClr val="CD9E3D"/>
          </a:solidFill>
          <a:ln>
            <a:solidFill>
              <a:srgbClr val="CD9E3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C101C267-280B-F0D7-D04A-F771A8F82353}"/>
              </a:ext>
            </a:extLst>
          </p:cNvPr>
          <p:cNvSpPr/>
          <p:nvPr/>
        </p:nvSpPr>
        <p:spPr>
          <a:xfrm>
            <a:off x="10375900" y="1752600"/>
            <a:ext cx="114300" cy="127000"/>
          </a:xfrm>
          <a:prstGeom prst="ellipse">
            <a:avLst/>
          </a:prstGeom>
          <a:solidFill>
            <a:srgbClr val="74629C"/>
          </a:solidFill>
          <a:ln>
            <a:solidFill>
              <a:srgbClr val="74629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C0D208F6-5523-B66D-0F82-FD5682FA149C}"/>
              </a:ext>
            </a:extLst>
          </p:cNvPr>
          <p:cNvSpPr/>
          <p:nvPr/>
        </p:nvSpPr>
        <p:spPr>
          <a:xfrm>
            <a:off x="7226300" y="1752600"/>
            <a:ext cx="114300" cy="127000"/>
          </a:xfrm>
          <a:prstGeom prst="ellipse">
            <a:avLst/>
          </a:prstGeom>
          <a:solidFill>
            <a:srgbClr val="56B43A"/>
          </a:solidFill>
          <a:ln>
            <a:solidFill>
              <a:srgbClr val="56B43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79DE5C5A-D61E-6CE8-F62B-838735BA563C}"/>
              </a:ext>
            </a:extLst>
          </p:cNvPr>
          <p:cNvSpPr/>
          <p:nvPr/>
        </p:nvSpPr>
        <p:spPr>
          <a:xfrm>
            <a:off x="8801100" y="1752600"/>
            <a:ext cx="114300" cy="127000"/>
          </a:xfrm>
          <a:prstGeom prst="ellipse">
            <a:avLst/>
          </a:prstGeom>
          <a:solidFill>
            <a:srgbClr val="ED5B4E"/>
          </a:solidFill>
          <a:ln>
            <a:solidFill>
              <a:srgbClr val="ED5B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52" name="TablaProyectos"/>
          <p:cNvGraphicFramePr>
            <a:graphicFrameLocks noGrp="1"/>
          </p:cNvGraphicFramePr>
          <p:nvPr/>
        </p:nvGraphicFramePr>
        <p:xfrm>
          <a:off x="5651500" y="2031999"/>
          <a:ext cx="6286500" cy="4038600"/>
        </p:xfrm>
        <a:graphic>
          <a:graphicData uri="http://schemas.openxmlformats.org/drawingml/2006/table">
            <a:tbl>
              <a:tblPr firstRow="1"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6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0904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FFFFFF"/>
                          </a:solidFill>
                          <a:latin typeface="Poppins" pitchFamily="2" charset="77"/>
                          <a:cs typeface="Poppins" pitchFamily="2" charset="77"/>
                        </a:rPr>
                        <a:t>Región</a:t>
                      </a:r>
                    </a:p>
                  </a:txBody>
                  <a:tcPr marL="57150" marR="57150" marT="19050" marB="19050" anchor="ctr">
                    <a:lnB w="6350" cap="flat">
                      <a:solidFill>
                        <a:srgbClr val="D9D9D9"/>
                      </a:solidFill>
                    </a:lnB>
                    <a:solidFill>
                      <a:srgbClr val="2E266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FFFFFF"/>
                          </a:solidFill>
                          <a:latin typeface="Poppins" pitchFamily="2" charset="77"/>
                          <a:cs typeface="Poppins" pitchFamily="2" charset="77"/>
                        </a:rPr>
                        <a:t>Departamento</a:t>
                      </a:r>
                    </a:p>
                  </a:txBody>
                  <a:tcPr marL="57150" marR="57150" marT="19050" marB="19050" anchor="ctr">
                    <a:lnB w="6350" cap="flat">
                      <a:solidFill>
                        <a:srgbClr val="D9D9D9"/>
                      </a:solidFill>
                    </a:lnB>
                    <a:solidFill>
                      <a:srgbClr val="2E266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FFFFFF"/>
                          </a:solidFill>
                          <a:latin typeface="Poppins" pitchFamily="2" charset="77"/>
                          <a:cs typeface="Poppins" pitchFamily="2" charset="77"/>
                        </a:rPr>
                        <a:t>Sector</a:t>
                      </a:r>
                    </a:p>
                  </a:txBody>
                  <a:tcPr marL="57150" marR="57150" marT="19050" marB="19050" anchor="ctr">
                    <a:lnB w="6350" cap="flat">
                      <a:solidFill>
                        <a:srgbClr val="D9D9D9"/>
                      </a:solidFill>
                    </a:lnB>
                    <a:solidFill>
                      <a:srgbClr val="2E266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FFFFFF"/>
                          </a:solidFill>
                          <a:latin typeface="Poppins" pitchFamily="2" charset="77"/>
                          <a:cs typeface="Poppins" pitchFamily="2" charset="77"/>
                        </a:rPr>
                        <a:t>Proyecto</a:t>
                      </a:r>
                    </a:p>
                  </a:txBody>
                  <a:tcPr marL="57150" marR="57150" marT="19050" marB="19050" anchor="ctr">
                    <a:lnB w="6350" cap="flat">
                      <a:solidFill>
                        <a:srgbClr val="D9D9D9"/>
                      </a:solidFill>
                    </a:lnB>
                    <a:solidFill>
                      <a:srgbClr val="2E266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FFFFFF"/>
                          </a:solidFill>
                          <a:latin typeface="Poppins" pitchFamily="2" charset="77"/>
                          <a:cs typeface="Poppins" pitchFamily="2" charset="77"/>
                        </a:rPr>
                        <a:t>Costo (miles de millones)</a:t>
                      </a:r>
                    </a:p>
                  </a:txBody>
                  <a:tcPr marL="57150" marR="57150" marT="19050" marB="19050" anchor="ctr">
                    <a:lnB w="6350" cap="flat">
                      <a:solidFill>
                        <a:srgbClr val="D9D9D9"/>
                      </a:solidFill>
                    </a:lnB>
                    <a:solidFill>
                      <a:srgbClr val="2E26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4409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Eje Cafetero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Risaralda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Transporte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Plataforma Logística – PLOC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120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8922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Valle del Cauca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Valle del Cauca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Transporte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Tren de Cercanías del Valle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13.200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8922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Valle del Cauca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Valle del Cauca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Vivienda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PTAR Cañaveralejo – Cali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1.900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3490757"/>
                  </a:ext>
                </a:extLst>
              </a:tr>
              <a:tr h="238922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Valle del Cauca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Valle del Cauca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Transporte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Aerop. Bonilla Aragón – Palmira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1.400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2741015"/>
                  </a:ext>
                </a:extLst>
              </a:tr>
              <a:tr h="238922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Valle del Cauca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Valle del Cauca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Transporte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Canal de acceso Pto. Buenaventura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1.170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3854816"/>
                  </a:ext>
                </a:extLst>
              </a:tr>
              <a:tr h="238922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Valle del Cauca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Valle del Cauca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Transporte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Flota eléctrica MIO – Fase III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847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347499"/>
                  </a:ext>
                </a:extLst>
              </a:tr>
              <a:tr h="238922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Valle del Cauca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Valle del Cauca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Energía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Regasificación Buenaventura GNL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690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8970064"/>
                  </a:ext>
                </a:extLst>
              </a:tr>
              <a:tr h="238922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Varias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Bogotá y Eje Cafetero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Transporte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Corredor Bogotá – Buenaventura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13.700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0859145"/>
                  </a:ext>
                </a:extLst>
              </a:tr>
              <a:tr h="174409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Varias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Pacífico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Energía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PCH – 320 MW nuevos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2.900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2232530"/>
                  </a:ext>
                </a:extLst>
              </a:tr>
              <a:tr h="238922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Varias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Valle y Eje Cafetero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Transporte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Corredor Férreo: Yumbo Caimalito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1.200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295695"/>
                  </a:ext>
                </a:extLst>
              </a:tr>
              <a:tr h="174409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Chocó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Chocó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Varios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Plan Marshall – 25 proyectos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5.407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7403619"/>
                  </a:ext>
                </a:extLst>
              </a:tr>
              <a:tr h="174409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Eje Cafetero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Caldas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Energía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Hidroeléctrica Miel II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1.200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403653"/>
                  </a:ext>
                </a:extLst>
              </a:tr>
              <a:tr h="174409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Eje Cafetero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Quindío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Transporte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Aeropuerto El Edén – Armenia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527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6549771"/>
                  </a:ext>
                </a:extLst>
              </a:tr>
              <a:tr h="174409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Eje Cafetero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Risaralda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Transporte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Aerop. Matecaña – Pereira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140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8229574"/>
                  </a:ext>
                </a:extLst>
              </a:tr>
              <a:tr h="174409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Eje Cafetero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Risaralda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Transporte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Cable de Pereira: Línea 2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490</a:t>
                      </a:r>
                    </a:p>
                  </a:txBody>
                  <a:tcPr marL="57150" marR="57150" marT="19050" marB="1905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7710071"/>
                  </a:ext>
                </a:extLst>
              </a:tr>
            </a:tbl>
          </a:graphicData>
        </a:graphic>
      </p:graphicFrame>
      <p:sp>
        <p:nvSpPr>
          <p:cNvPr id="961" name="Dato 961"/>
          <p:cNvSpPr/>
          <p:nvPr/>
        </p:nvSpPr>
        <p:spPr>
          <a:xfrm>
            <a:off x="5651500" y="889000"/>
            <a:ext cx="1905000" cy="685800"/>
          </a:xfrm>
          <a:prstGeom prst="roundRect">
            <a:avLst>
              <a:gd name="adj" fmla="val 12000"/>
            </a:avLst>
          </a:prstGeom>
          <a:solidFill>
            <a:srgbClr val="2E266C"/>
          </a:solidFill>
          <a:ln>
            <a:noFill/>
          </a:ln>
        </p:spPr>
        <p:txBody>
          <a:bodyPr wrap="square" lIns="137160" tIns="45720" rIns="137160" bIns="45720" anchor="ctr"/>
          <a:lstStyle/>
          <a:p>
            <a:pPr marL="0" indent="0" algn="l">
              <a:lnSpc>
                <a:spcPct val="100000"/>
              </a:lnSpc>
              <a:spcAft>
                <a:spcPts val="100"/>
              </a:spcAft>
              <a:buNone/>
            </a:pPr>
            <a:r>
              <a:rPr lang="es-CO" sz="2400" b="1">
                <a:solidFill>
                  <a:srgbClr val="FFFFFF"/>
                </a:solidFill>
                <a:latin typeface="Poppins" pitchFamily="2" charset="77"/>
                <a:cs typeface="Poppins" pitchFamily="2" charset="77"/>
              </a:rPr>
              <a:t>39</a:t>
            </a:r>
          </a:p>
          <a:p>
            <a:pPr marL="0" indent="0" algn="l">
              <a:lnSpc>
                <a:spcPct val="100000"/>
              </a:lnSpc>
              <a:spcAft>
                <a:spcPts val="0"/>
              </a:spcAft>
              <a:buNone/>
            </a:pPr>
            <a:r>
              <a:rPr lang="es-CO" sz="1000">
                <a:solidFill>
                  <a:srgbClr val="FFFFFF"/>
                </a:solidFill>
                <a:latin typeface="Poppins" pitchFamily="2" charset="77"/>
                <a:cs typeface="Poppins" pitchFamily="2" charset="77"/>
              </a:rPr>
              <a:t>macroproyectos</a:t>
            </a:r>
          </a:p>
        </p:txBody>
      </p:sp>
      <p:sp>
        <p:nvSpPr>
          <p:cNvPr id="962" name="Dato 962"/>
          <p:cNvSpPr/>
          <p:nvPr/>
        </p:nvSpPr>
        <p:spPr>
          <a:xfrm>
            <a:off x="7683500" y="889000"/>
            <a:ext cx="2540000" cy="685800"/>
          </a:xfrm>
          <a:prstGeom prst="roundRect">
            <a:avLst>
              <a:gd name="adj" fmla="val 12000"/>
            </a:avLst>
          </a:prstGeom>
          <a:solidFill>
            <a:srgbClr val="453C86"/>
          </a:solidFill>
          <a:ln>
            <a:noFill/>
          </a:ln>
        </p:spPr>
        <p:txBody>
          <a:bodyPr wrap="square" lIns="137160" tIns="45720" rIns="137160" bIns="45720" anchor="ctr"/>
          <a:lstStyle/>
          <a:p>
            <a:pPr marL="0" indent="0" algn="l">
              <a:lnSpc>
                <a:spcPct val="100000"/>
              </a:lnSpc>
              <a:spcAft>
                <a:spcPts val="100"/>
              </a:spcAft>
              <a:buNone/>
            </a:pPr>
            <a:r>
              <a:rPr lang="es-CO" sz="2200" b="1">
                <a:solidFill>
                  <a:srgbClr val="FFFFFF"/>
                </a:solidFill>
                <a:latin typeface="Poppins" pitchFamily="2" charset="77"/>
                <a:cs typeface="Poppins" pitchFamily="2" charset="77"/>
              </a:rPr>
              <a:t>$44,9 bn</a:t>
            </a:r>
          </a:p>
          <a:p>
            <a:pPr marL="0" indent="0" algn="l">
              <a:lnSpc>
                <a:spcPct val="100000"/>
              </a:lnSpc>
              <a:spcAft>
                <a:spcPts val="0"/>
              </a:spcAft>
              <a:buNone/>
            </a:pPr>
            <a:r>
              <a:rPr lang="es-CO" sz="1000">
                <a:solidFill>
                  <a:srgbClr val="FFFFFF"/>
                </a:solidFill>
                <a:latin typeface="Poppins" pitchFamily="2" charset="77"/>
                <a:cs typeface="Poppins" pitchFamily="2" charset="77"/>
              </a:rPr>
              <a:t>inversión estimada</a:t>
            </a:r>
          </a:p>
        </p:txBody>
      </p:sp>
      <p:sp>
        <p:nvSpPr>
          <p:cNvPr id="963" name="Dato 963"/>
          <p:cNvSpPr/>
          <p:nvPr/>
        </p:nvSpPr>
        <p:spPr>
          <a:xfrm>
            <a:off x="10350500" y="889000"/>
            <a:ext cx="1587500" cy="685800"/>
          </a:xfrm>
          <a:prstGeom prst="roundRect">
            <a:avLst>
              <a:gd name="adj" fmla="val 12000"/>
            </a:avLst>
          </a:prstGeom>
          <a:solidFill>
            <a:srgbClr val="002060"/>
          </a:solidFill>
          <a:ln>
            <a:noFill/>
          </a:ln>
        </p:spPr>
        <p:txBody>
          <a:bodyPr wrap="square" lIns="137160" tIns="45720" rIns="137160" bIns="45720" anchor="ctr"/>
          <a:lstStyle/>
          <a:p>
            <a:pPr marL="0" indent="0" algn="l">
              <a:lnSpc>
                <a:spcPct val="100000"/>
              </a:lnSpc>
              <a:spcAft>
                <a:spcPts val="100"/>
              </a:spcAft>
              <a:buNone/>
            </a:pPr>
            <a:r>
              <a:rPr lang="es-CO" sz="1600" b="1">
                <a:solidFill>
                  <a:srgbClr val="FFFFFF"/>
                </a:solidFill>
                <a:latin typeface="Poppins" pitchFamily="2" charset="77"/>
                <a:cs typeface="Poppins" pitchFamily="2" charset="77"/>
              </a:rPr>
              <a:t>$5,4 bn</a:t>
            </a:r>
          </a:p>
          <a:p>
            <a:pPr marL="0" indent="0" algn="l">
              <a:lnSpc>
                <a:spcPct val="100000"/>
              </a:lnSpc>
              <a:spcAft>
                <a:spcPts val="0"/>
              </a:spcAft>
              <a:buNone/>
            </a:pPr>
            <a:r>
              <a:rPr lang="es-CO" sz="900">
                <a:solidFill>
                  <a:srgbClr val="FFFFFF"/>
                </a:solidFill>
                <a:latin typeface="Poppins" pitchFamily="2" charset="77"/>
                <a:cs typeface="Poppins" pitchFamily="2" charset="77"/>
              </a:rPr>
              <a:t>25 Plan Marshall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2EB0030-3A4C-3165-1F1F-024902BB44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176" y="177456"/>
            <a:ext cx="4946424" cy="6401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0096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17E0F1-A989-6830-8EC7-66C9F11E7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95FE06C-F77E-72F1-1CEC-10162843F04B}"/>
              </a:ext>
            </a:extLst>
          </p:cNvPr>
          <p:cNvSpPr>
            <a:spLocks noGrp="1"/>
          </p:cNvSpPr>
          <p:nvPr/>
        </p:nvSpPr>
        <p:spPr>
          <a:xfrm>
            <a:off x="5651500" y="241300"/>
            <a:ext cx="6286500" cy="110799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s-CO" b="1">
                <a:solidFill>
                  <a:prstClr val="black"/>
                </a:solidFill>
                <a:latin typeface="Poppins"/>
                <a:ea typeface="Montserrat"/>
                <a:cs typeface="Poppins"/>
              </a:rPr>
              <a:t>Región Milagro: Sur y </a:t>
            </a:r>
            <a:r>
              <a:rPr lang="es-CO" b="1" err="1">
                <a:solidFill>
                  <a:prstClr val="black"/>
                </a:solidFill>
                <a:latin typeface="Poppins"/>
                <a:ea typeface="Montserrat"/>
                <a:cs typeface="Poppins"/>
              </a:rPr>
              <a:t>Orinoamazónica</a:t>
            </a:r>
            <a:endParaRPr lang="es-CO" noProof="0">
              <a:solidFill>
                <a:prstClr val="black"/>
              </a:solidFill>
              <a:latin typeface="Poppins"/>
              <a:cs typeface="Poppins"/>
            </a:endParaRPr>
          </a:p>
          <a:p>
            <a:r>
              <a:rPr lang="es-CO" sz="1600">
                <a:latin typeface="Poppins"/>
                <a:ea typeface="+mn-lt"/>
                <a:cs typeface="Poppins"/>
              </a:rPr>
              <a:t>Territorios extensos y de baja densidad poblacional, caracterizados por su riqueza ambiental, diversidad cultural y presencia de zonas rurales y fronterizas.</a:t>
            </a:r>
            <a:endParaRPr lang="es-CO" sz="1600">
              <a:latin typeface="Poppins"/>
              <a:cs typeface="Poppins"/>
            </a:endParaRPr>
          </a:p>
        </p:txBody>
      </p:sp>
      <p:sp>
        <p:nvSpPr>
          <p:cNvPr id="7" name="CuadroTexto 2">
            <a:extLst>
              <a:ext uri="{FF2B5EF4-FFF2-40B4-BE49-F238E27FC236}">
                <a16:creationId xmlns:a16="http://schemas.microsoft.com/office/drawing/2014/main" id="{F07479D8-9673-384E-1885-F2B6C236D49B}"/>
              </a:ext>
            </a:extLst>
          </p:cNvPr>
          <p:cNvSpPr>
            <a:spLocks noGrp="1"/>
          </p:cNvSpPr>
          <p:nvPr/>
        </p:nvSpPr>
        <p:spPr>
          <a:xfrm>
            <a:off x="6096000" y="6479768"/>
            <a:ext cx="5457577" cy="10772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s-CO" sz="700">
                <a:solidFill>
                  <a:srgbClr val="646A7C"/>
                </a:solidFill>
                <a:latin typeface="Montserrat" pitchFamily="2" charset="77"/>
              </a:rPr>
              <a:t>Fuentes: Transporte en cifras 2024 – Mintransporte / </a:t>
            </a:r>
            <a:r>
              <a:rPr lang="es-CO" sz="700" err="1">
                <a:solidFill>
                  <a:srgbClr val="646A7C"/>
                </a:solidFill>
                <a:latin typeface="Montserrat" pitchFamily="2" charset="77"/>
              </a:rPr>
              <a:t>Supertransporte</a:t>
            </a:r>
            <a:r>
              <a:rPr lang="es-CO" sz="700">
                <a:solidFill>
                  <a:srgbClr val="646A7C"/>
                </a:solidFill>
                <a:latin typeface="Montserrat" pitchFamily="2" charset="77"/>
              </a:rPr>
              <a:t> | Portal Logístico de Colombia</a:t>
            </a:r>
          </a:p>
        </p:txBody>
      </p:sp>
      <p:sp>
        <p:nvSpPr>
          <p:cNvPr id="5" name="CuadroTexto 2">
            <a:extLst>
              <a:ext uri="{FF2B5EF4-FFF2-40B4-BE49-F238E27FC236}">
                <a16:creationId xmlns:a16="http://schemas.microsoft.com/office/drawing/2014/main" id="{FB104316-C1F9-5BEA-BF42-F4A525070F69}"/>
              </a:ext>
            </a:extLst>
          </p:cNvPr>
          <p:cNvSpPr>
            <a:spLocks noGrp="1"/>
          </p:cNvSpPr>
          <p:nvPr/>
        </p:nvSpPr>
        <p:spPr>
          <a:xfrm>
            <a:off x="5816600" y="2159000"/>
            <a:ext cx="1905000" cy="22860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es-CO" sz="900">
                <a:solidFill>
                  <a:prstClr val="black"/>
                </a:solidFill>
                <a:latin typeface="Poppins"/>
                <a:ea typeface="+mn-lt"/>
                <a:cs typeface="Poppins"/>
              </a:rPr>
              <a:t>Centro sur</a:t>
            </a:r>
            <a:endParaRPr lang="en-US" sz="900">
              <a:solidFill>
                <a:prstClr val="black"/>
              </a:solidFill>
            </a:endParaRPr>
          </a:p>
        </p:txBody>
      </p:sp>
      <p:sp>
        <p:nvSpPr>
          <p:cNvPr id="8" name="CuadroTexto 2">
            <a:extLst>
              <a:ext uri="{FF2B5EF4-FFF2-40B4-BE49-F238E27FC236}">
                <a16:creationId xmlns:a16="http://schemas.microsoft.com/office/drawing/2014/main" id="{D03AF0E6-B9FC-52F8-AB5A-A09BF22EFE8F}"/>
              </a:ext>
            </a:extLst>
          </p:cNvPr>
          <p:cNvSpPr>
            <a:spLocks noGrp="1"/>
          </p:cNvSpPr>
          <p:nvPr/>
        </p:nvSpPr>
        <p:spPr>
          <a:xfrm>
            <a:off x="7912100" y="2159000"/>
            <a:ext cx="1905000" cy="22860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es-CO" sz="900">
                <a:solidFill>
                  <a:prstClr val="black"/>
                </a:solidFill>
                <a:latin typeface="Poppins"/>
                <a:ea typeface="+mn-lt"/>
                <a:cs typeface="Poppins"/>
              </a:rPr>
              <a:t>Orinoquía</a:t>
            </a:r>
            <a:endParaRPr lang="en-US" sz="900">
              <a:solidFill>
                <a:prstClr val="black"/>
              </a:solidFill>
            </a:endParaRPr>
          </a:p>
        </p:txBody>
      </p:sp>
      <p:sp>
        <p:nvSpPr>
          <p:cNvPr id="9" name="CuadroTexto 2">
            <a:extLst>
              <a:ext uri="{FF2B5EF4-FFF2-40B4-BE49-F238E27FC236}">
                <a16:creationId xmlns:a16="http://schemas.microsoft.com/office/drawing/2014/main" id="{4A011385-6E2D-0ACF-73B1-0C1F4B65CBAA}"/>
              </a:ext>
            </a:extLst>
          </p:cNvPr>
          <p:cNvSpPr>
            <a:spLocks noGrp="1"/>
          </p:cNvSpPr>
          <p:nvPr/>
        </p:nvSpPr>
        <p:spPr>
          <a:xfrm>
            <a:off x="10007600" y="2159000"/>
            <a:ext cx="1905000" cy="22860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es-CO" sz="900">
                <a:solidFill>
                  <a:prstClr val="black"/>
                </a:solidFill>
                <a:latin typeface="Poppins"/>
                <a:ea typeface="+mn-lt"/>
                <a:cs typeface="Poppins"/>
              </a:rPr>
              <a:t>Amazonía</a:t>
            </a:r>
            <a:endParaRPr lang="en-US" sz="90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9119377-A89B-03CE-6F67-728E97A708BF}"/>
              </a:ext>
            </a:extLst>
          </p:cNvPr>
          <p:cNvSpPr/>
          <p:nvPr/>
        </p:nvSpPr>
        <p:spPr>
          <a:xfrm>
            <a:off x="5651500" y="2235200"/>
            <a:ext cx="114300" cy="127000"/>
          </a:xfrm>
          <a:prstGeom prst="ellipse">
            <a:avLst/>
          </a:prstGeom>
          <a:solidFill>
            <a:srgbClr val="DC2C36"/>
          </a:solidFill>
          <a:ln>
            <a:solidFill>
              <a:srgbClr val="DC2C3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0E3C959-18BB-BD68-C67B-F178802E7684}"/>
              </a:ext>
            </a:extLst>
          </p:cNvPr>
          <p:cNvSpPr/>
          <p:nvPr/>
        </p:nvSpPr>
        <p:spPr>
          <a:xfrm>
            <a:off x="9842500" y="2235200"/>
            <a:ext cx="114300" cy="127000"/>
          </a:xfrm>
          <a:prstGeom prst="ellipse">
            <a:avLst/>
          </a:prstGeom>
          <a:solidFill>
            <a:srgbClr val="047E9F"/>
          </a:solidFill>
          <a:ln>
            <a:solidFill>
              <a:srgbClr val="047E9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5BFAE2E6-5845-C04D-45EE-344B92D73C2E}"/>
              </a:ext>
            </a:extLst>
          </p:cNvPr>
          <p:cNvSpPr/>
          <p:nvPr/>
        </p:nvSpPr>
        <p:spPr>
          <a:xfrm>
            <a:off x="7747000" y="2235200"/>
            <a:ext cx="114300" cy="127000"/>
          </a:xfrm>
          <a:prstGeom prst="ellipse">
            <a:avLst/>
          </a:prstGeom>
          <a:solidFill>
            <a:srgbClr val="007F4C"/>
          </a:solidFill>
          <a:ln>
            <a:solidFill>
              <a:srgbClr val="007F4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53" name="TablaProyectos"/>
          <p:cNvGraphicFramePr>
            <a:graphicFrameLocks noGrp="1"/>
          </p:cNvGraphicFramePr>
          <p:nvPr/>
        </p:nvGraphicFramePr>
        <p:xfrm>
          <a:off x="5658427" y="2489200"/>
          <a:ext cx="6286500" cy="3825117"/>
        </p:xfrm>
        <a:graphic>
          <a:graphicData uri="http://schemas.openxmlformats.org/drawingml/2006/table">
            <a:tbl>
              <a:tblPr firstRow="1"/>
              <a:tblGrid>
                <a:gridCol w="965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81089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FFFFFF"/>
                          </a:solidFill>
                          <a:latin typeface="Poppins" pitchFamily="2" charset="77"/>
                          <a:cs typeface="Poppins" pitchFamily="2" charset="77"/>
                        </a:rPr>
                        <a:t>Región</a:t>
                      </a:r>
                    </a:p>
                  </a:txBody>
                  <a:tcPr marL="57150" marR="57150" marT="22860" marB="22860" anchor="ctr">
                    <a:lnB w="6350" cap="flat">
                      <a:solidFill>
                        <a:srgbClr val="D9D9D9"/>
                      </a:solidFill>
                    </a:lnB>
                    <a:solidFill>
                      <a:srgbClr val="2E266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FFFFFF"/>
                          </a:solidFill>
                          <a:latin typeface="Poppins" pitchFamily="2" charset="77"/>
                          <a:cs typeface="Poppins" pitchFamily="2" charset="77"/>
                        </a:rPr>
                        <a:t>Departamento</a:t>
                      </a:r>
                    </a:p>
                  </a:txBody>
                  <a:tcPr marL="57150" marR="57150" marT="22860" marB="22860" anchor="ctr">
                    <a:lnB w="6350" cap="flat">
                      <a:solidFill>
                        <a:srgbClr val="D9D9D9"/>
                      </a:solidFill>
                    </a:lnB>
                    <a:solidFill>
                      <a:srgbClr val="2E266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FFFFFF"/>
                          </a:solidFill>
                          <a:latin typeface="Poppins" pitchFamily="2" charset="77"/>
                          <a:cs typeface="Poppins" pitchFamily="2" charset="77"/>
                        </a:rPr>
                        <a:t>Sector</a:t>
                      </a:r>
                    </a:p>
                  </a:txBody>
                  <a:tcPr marL="57150" marR="57150" marT="22860" marB="22860" anchor="ctr">
                    <a:lnB w="6350" cap="flat">
                      <a:solidFill>
                        <a:srgbClr val="D9D9D9"/>
                      </a:solidFill>
                    </a:lnB>
                    <a:solidFill>
                      <a:srgbClr val="2E266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FFFFFF"/>
                          </a:solidFill>
                          <a:latin typeface="Poppins" pitchFamily="2" charset="77"/>
                          <a:cs typeface="Poppins" pitchFamily="2" charset="77"/>
                        </a:rPr>
                        <a:t>Proyecto</a:t>
                      </a:r>
                    </a:p>
                  </a:txBody>
                  <a:tcPr marL="57150" marR="57150" marT="22860" marB="22860" anchor="ctr">
                    <a:lnB w="6350" cap="flat">
                      <a:solidFill>
                        <a:srgbClr val="D9D9D9"/>
                      </a:solidFill>
                    </a:lnB>
                    <a:solidFill>
                      <a:srgbClr val="2E266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FFFFFF"/>
                          </a:solidFill>
                          <a:latin typeface="Poppins" pitchFamily="2" charset="77"/>
                          <a:cs typeface="Poppins" pitchFamily="2" charset="77"/>
                        </a:rPr>
                        <a:t>Costo (miles de millones)</a:t>
                      </a:r>
                    </a:p>
                  </a:txBody>
                  <a:tcPr marL="57150" marR="57150" marT="22860" marB="22860" anchor="ctr">
                    <a:lnB w="6350" cap="flat">
                      <a:solidFill>
                        <a:srgbClr val="D9D9D9"/>
                      </a:solidFill>
                    </a:lnB>
                    <a:solidFill>
                      <a:srgbClr val="2E26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908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Amazonía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Amazonas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Transporte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Malecón Leticia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120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908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Amazonía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Caquetá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Transporte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Producción de hidrocarburos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42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908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Amazonía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Guaviare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Transporte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Aerop. J. E. González Torres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227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161366"/>
                  </a:ext>
                </a:extLst>
              </a:tr>
              <a:tr h="274908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Amazonía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Putumayo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Transporte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Plataforma Log. Puerto Asís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35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5778734"/>
                  </a:ext>
                </a:extLst>
              </a:tr>
              <a:tr h="274908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Amazonía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Putumayo y Amazonas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Transporte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Navegabilidad Río Putumayo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659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1743401"/>
                  </a:ext>
                </a:extLst>
              </a:tr>
              <a:tr h="274908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Centro Sur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Huila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Transporte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Corredores férreos del Huila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35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5103524"/>
                  </a:ext>
                </a:extLst>
              </a:tr>
              <a:tr h="274908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Centro Sur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Huila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Agro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Planta de fertilizantes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4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3525440"/>
                  </a:ext>
                </a:extLst>
              </a:tr>
              <a:tr h="274908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Centro Sur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Huila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Salud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Hospital del Huila – Materno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63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819022"/>
                  </a:ext>
                </a:extLst>
              </a:tr>
              <a:tr h="274908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Centro Sur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Tolima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Transporte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Aerop. Santiago Vila – Flandes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60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8171718"/>
                  </a:ext>
                </a:extLst>
              </a:tr>
              <a:tr h="274908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Centro Sur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Tolima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Transporte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Aeronavegación Aerop. J. M. Melo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3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0993060"/>
                  </a:ext>
                </a:extLst>
              </a:tr>
              <a:tr h="274908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Orinoquía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Casanare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Vivienda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Acueducto – Villanueva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175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4321461"/>
                  </a:ext>
                </a:extLst>
              </a:tr>
              <a:tr h="274908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Orinoquía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Meta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Vivienda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Aguas residuales – Granada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88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3514424"/>
                  </a:ext>
                </a:extLst>
              </a:tr>
            </a:tbl>
          </a:graphicData>
        </a:graphic>
      </p:graphicFrame>
      <p:sp>
        <p:nvSpPr>
          <p:cNvPr id="961" name="Dato 961"/>
          <p:cNvSpPr/>
          <p:nvPr/>
        </p:nvSpPr>
        <p:spPr>
          <a:xfrm>
            <a:off x="5651500" y="1371600"/>
            <a:ext cx="1905000" cy="685800"/>
          </a:xfrm>
          <a:prstGeom prst="roundRect">
            <a:avLst>
              <a:gd name="adj" fmla="val 12000"/>
            </a:avLst>
          </a:prstGeom>
          <a:solidFill>
            <a:srgbClr val="2E266C"/>
          </a:solidFill>
          <a:ln>
            <a:noFill/>
          </a:ln>
        </p:spPr>
        <p:txBody>
          <a:bodyPr wrap="square" lIns="137160" tIns="45720" rIns="137160" bIns="45720" anchor="ctr"/>
          <a:lstStyle/>
          <a:p>
            <a:pPr marL="0" indent="0" algn="l">
              <a:lnSpc>
                <a:spcPct val="100000"/>
              </a:lnSpc>
              <a:spcAft>
                <a:spcPts val="100"/>
              </a:spcAft>
              <a:buNone/>
            </a:pPr>
            <a:r>
              <a:rPr lang="es-CO" sz="2400" b="1">
                <a:solidFill>
                  <a:srgbClr val="FFFFFF"/>
                </a:solidFill>
                <a:latin typeface="Poppins" pitchFamily="2" charset="77"/>
                <a:cs typeface="Poppins" pitchFamily="2" charset="77"/>
              </a:rPr>
              <a:t>22</a:t>
            </a:r>
          </a:p>
          <a:p>
            <a:pPr marL="0" indent="0" algn="l">
              <a:lnSpc>
                <a:spcPct val="100000"/>
              </a:lnSpc>
              <a:spcAft>
                <a:spcPts val="0"/>
              </a:spcAft>
              <a:buNone/>
            </a:pPr>
            <a:r>
              <a:rPr lang="es-CO" sz="1000">
                <a:solidFill>
                  <a:srgbClr val="FFFFFF"/>
                </a:solidFill>
                <a:latin typeface="Poppins" pitchFamily="2" charset="77"/>
                <a:cs typeface="Poppins" pitchFamily="2" charset="77"/>
              </a:rPr>
              <a:t>proyectos</a:t>
            </a:r>
          </a:p>
        </p:txBody>
      </p:sp>
      <p:sp>
        <p:nvSpPr>
          <p:cNvPr id="962" name="Dato 962"/>
          <p:cNvSpPr/>
          <p:nvPr/>
        </p:nvSpPr>
        <p:spPr>
          <a:xfrm>
            <a:off x="7683500" y="1371600"/>
            <a:ext cx="4254500" cy="685800"/>
          </a:xfrm>
          <a:prstGeom prst="roundRect">
            <a:avLst>
              <a:gd name="adj" fmla="val 12000"/>
            </a:avLst>
          </a:prstGeom>
          <a:solidFill>
            <a:srgbClr val="453C86"/>
          </a:solidFill>
          <a:ln>
            <a:noFill/>
          </a:ln>
        </p:spPr>
        <p:txBody>
          <a:bodyPr wrap="square" lIns="137160" tIns="45720" rIns="137160" bIns="45720" anchor="ctr"/>
          <a:lstStyle/>
          <a:p>
            <a:pPr marL="0" indent="0" algn="l">
              <a:lnSpc>
                <a:spcPct val="100000"/>
              </a:lnSpc>
              <a:spcAft>
                <a:spcPts val="100"/>
              </a:spcAft>
              <a:buNone/>
            </a:pPr>
            <a:r>
              <a:rPr lang="es-CO" sz="2400" b="1">
                <a:solidFill>
                  <a:srgbClr val="FFFFFF"/>
                </a:solidFill>
                <a:latin typeface="Poppins" pitchFamily="2" charset="77"/>
                <a:cs typeface="Poppins" pitchFamily="2" charset="77"/>
              </a:rPr>
              <a:t>$18,3 billones</a:t>
            </a:r>
          </a:p>
          <a:p>
            <a:pPr marL="0" indent="0" algn="l">
              <a:lnSpc>
                <a:spcPct val="100000"/>
              </a:lnSpc>
              <a:spcAft>
                <a:spcPts val="0"/>
              </a:spcAft>
              <a:buNone/>
            </a:pPr>
            <a:r>
              <a:rPr lang="es-CO" sz="1000">
                <a:solidFill>
                  <a:srgbClr val="FFFFFF"/>
                </a:solidFill>
                <a:latin typeface="Poppins" pitchFamily="2" charset="77"/>
                <a:cs typeface="Poppins" pitchFamily="2" charset="77"/>
              </a:rPr>
              <a:t>inversión estimada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E15181C-93E3-CFAF-05F9-6F40A2F9FC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06" y="163055"/>
            <a:ext cx="4881096" cy="6316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045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17E0F1-A989-6830-8EC7-66C9F11E7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95FE06C-F77E-72F1-1CEC-10162843F04B}"/>
              </a:ext>
            </a:extLst>
          </p:cNvPr>
          <p:cNvSpPr>
            <a:spLocks noGrp="1"/>
          </p:cNvSpPr>
          <p:nvPr/>
        </p:nvSpPr>
        <p:spPr>
          <a:xfrm>
            <a:off x="5651500" y="241300"/>
            <a:ext cx="6286500" cy="45720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s-CO" sz="2000" b="1">
                <a:solidFill>
                  <a:srgbClr val="002060"/>
                </a:solidFill>
                <a:latin typeface="Poppins" pitchFamily="2" charset="77"/>
                <a:cs typeface="Poppins" pitchFamily="2" charset="77"/>
              </a:rPr>
              <a:t>Región Milagro: Sur y Orinoamazónica (cont.)</a:t>
            </a:r>
          </a:p>
        </p:txBody>
      </p:sp>
      <p:sp>
        <p:nvSpPr>
          <p:cNvPr id="7" name="CuadroTexto 2">
            <a:extLst>
              <a:ext uri="{FF2B5EF4-FFF2-40B4-BE49-F238E27FC236}">
                <a16:creationId xmlns:a16="http://schemas.microsoft.com/office/drawing/2014/main" id="{F07479D8-9673-384E-1885-F2B6C236D49B}"/>
              </a:ext>
            </a:extLst>
          </p:cNvPr>
          <p:cNvSpPr>
            <a:spLocks noGrp="1"/>
          </p:cNvSpPr>
          <p:nvPr/>
        </p:nvSpPr>
        <p:spPr>
          <a:xfrm>
            <a:off x="6096000" y="6479768"/>
            <a:ext cx="5457577" cy="10772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s-CO" sz="700">
                <a:solidFill>
                  <a:srgbClr val="646A7C"/>
                </a:solidFill>
                <a:latin typeface="Montserrat" pitchFamily="2" charset="77"/>
              </a:rPr>
              <a:t>Fuentes: Transporte en cifras 2024 – Mintransporte / </a:t>
            </a:r>
            <a:r>
              <a:rPr lang="es-CO" sz="700" err="1">
                <a:solidFill>
                  <a:srgbClr val="646A7C"/>
                </a:solidFill>
                <a:latin typeface="Montserrat" pitchFamily="2" charset="77"/>
              </a:rPr>
              <a:t>Supertransporte</a:t>
            </a:r>
            <a:r>
              <a:rPr lang="es-CO" sz="700">
                <a:solidFill>
                  <a:srgbClr val="646A7C"/>
                </a:solidFill>
                <a:latin typeface="Montserrat" pitchFamily="2" charset="77"/>
              </a:rPr>
              <a:t> | Portal Logístico de Colombia</a:t>
            </a:r>
          </a:p>
        </p:txBody>
      </p:sp>
      <p:sp>
        <p:nvSpPr>
          <p:cNvPr id="5" name="CuadroTexto 2">
            <a:extLst>
              <a:ext uri="{FF2B5EF4-FFF2-40B4-BE49-F238E27FC236}">
                <a16:creationId xmlns:a16="http://schemas.microsoft.com/office/drawing/2014/main" id="{FB104316-C1F9-5BEA-BF42-F4A525070F69}"/>
              </a:ext>
            </a:extLst>
          </p:cNvPr>
          <p:cNvSpPr>
            <a:spLocks noGrp="1"/>
          </p:cNvSpPr>
          <p:nvPr/>
        </p:nvSpPr>
        <p:spPr>
          <a:xfrm>
            <a:off x="5816600" y="1727200"/>
            <a:ext cx="1905000" cy="22860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es-CO" sz="900">
                <a:solidFill>
                  <a:prstClr val="black"/>
                </a:solidFill>
                <a:latin typeface="Poppins"/>
                <a:ea typeface="+mn-lt"/>
                <a:cs typeface="Poppins"/>
              </a:rPr>
              <a:t>Centro sur</a:t>
            </a:r>
            <a:endParaRPr lang="en-US" sz="900">
              <a:solidFill>
                <a:prstClr val="black"/>
              </a:solidFill>
            </a:endParaRPr>
          </a:p>
        </p:txBody>
      </p:sp>
      <p:sp>
        <p:nvSpPr>
          <p:cNvPr id="8" name="CuadroTexto 2">
            <a:extLst>
              <a:ext uri="{FF2B5EF4-FFF2-40B4-BE49-F238E27FC236}">
                <a16:creationId xmlns:a16="http://schemas.microsoft.com/office/drawing/2014/main" id="{D03AF0E6-B9FC-52F8-AB5A-A09BF22EFE8F}"/>
              </a:ext>
            </a:extLst>
          </p:cNvPr>
          <p:cNvSpPr>
            <a:spLocks noGrp="1"/>
          </p:cNvSpPr>
          <p:nvPr/>
        </p:nvSpPr>
        <p:spPr>
          <a:xfrm>
            <a:off x="7912100" y="1727200"/>
            <a:ext cx="1905000" cy="22860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es-CO" sz="900">
                <a:solidFill>
                  <a:prstClr val="black"/>
                </a:solidFill>
                <a:latin typeface="Poppins"/>
                <a:ea typeface="+mn-lt"/>
                <a:cs typeface="Poppins"/>
              </a:rPr>
              <a:t>Orinoquía</a:t>
            </a:r>
            <a:endParaRPr lang="en-US" sz="900">
              <a:solidFill>
                <a:prstClr val="black"/>
              </a:solidFill>
            </a:endParaRPr>
          </a:p>
        </p:txBody>
      </p:sp>
      <p:sp>
        <p:nvSpPr>
          <p:cNvPr id="9" name="CuadroTexto 2">
            <a:extLst>
              <a:ext uri="{FF2B5EF4-FFF2-40B4-BE49-F238E27FC236}">
                <a16:creationId xmlns:a16="http://schemas.microsoft.com/office/drawing/2014/main" id="{4A011385-6E2D-0ACF-73B1-0C1F4B65CBAA}"/>
              </a:ext>
            </a:extLst>
          </p:cNvPr>
          <p:cNvSpPr>
            <a:spLocks noGrp="1"/>
          </p:cNvSpPr>
          <p:nvPr/>
        </p:nvSpPr>
        <p:spPr>
          <a:xfrm>
            <a:off x="10007600" y="1727200"/>
            <a:ext cx="1905000" cy="22860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es-CO" sz="900">
                <a:solidFill>
                  <a:prstClr val="black"/>
                </a:solidFill>
                <a:latin typeface="Poppins"/>
                <a:ea typeface="+mn-lt"/>
                <a:cs typeface="Poppins"/>
              </a:rPr>
              <a:t>Amazonía</a:t>
            </a:r>
            <a:endParaRPr lang="en-US" sz="90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9119377-A89B-03CE-6F67-728E97A708BF}"/>
              </a:ext>
            </a:extLst>
          </p:cNvPr>
          <p:cNvSpPr/>
          <p:nvPr/>
        </p:nvSpPr>
        <p:spPr>
          <a:xfrm>
            <a:off x="5651500" y="1803400"/>
            <a:ext cx="114300" cy="127000"/>
          </a:xfrm>
          <a:prstGeom prst="ellipse">
            <a:avLst/>
          </a:prstGeom>
          <a:solidFill>
            <a:srgbClr val="DC2C36"/>
          </a:solidFill>
          <a:ln>
            <a:solidFill>
              <a:srgbClr val="DC2C3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0E3C959-18BB-BD68-C67B-F178802E7684}"/>
              </a:ext>
            </a:extLst>
          </p:cNvPr>
          <p:cNvSpPr/>
          <p:nvPr/>
        </p:nvSpPr>
        <p:spPr>
          <a:xfrm>
            <a:off x="9842500" y="1803400"/>
            <a:ext cx="114300" cy="127000"/>
          </a:xfrm>
          <a:prstGeom prst="ellipse">
            <a:avLst/>
          </a:prstGeom>
          <a:solidFill>
            <a:srgbClr val="047E9F"/>
          </a:solidFill>
          <a:ln>
            <a:solidFill>
              <a:srgbClr val="047E9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5BFAE2E6-5845-C04D-45EE-344B92D73C2E}"/>
              </a:ext>
            </a:extLst>
          </p:cNvPr>
          <p:cNvSpPr/>
          <p:nvPr/>
        </p:nvSpPr>
        <p:spPr>
          <a:xfrm>
            <a:off x="7747000" y="1803400"/>
            <a:ext cx="114300" cy="127000"/>
          </a:xfrm>
          <a:prstGeom prst="ellipse">
            <a:avLst/>
          </a:prstGeom>
          <a:solidFill>
            <a:srgbClr val="007F4C"/>
          </a:solidFill>
          <a:ln>
            <a:solidFill>
              <a:srgbClr val="007F4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54" name="TablaProyectos"/>
          <p:cNvGraphicFramePr>
            <a:graphicFrameLocks noGrp="1"/>
          </p:cNvGraphicFramePr>
          <p:nvPr/>
        </p:nvGraphicFramePr>
        <p:xfrm>
          <a:off x="5651500" y="2082799"/>
          <a:ext cx="6286500" cy="2842862"/>
        </p:xfrm>
        <a:graphic>
          <a:graphicData uri="http://schemas.openxmlformats.org/drawingml/2006/table">
            <a:tbl>
              <a:tblPr firstRow="1"/>
              <a:tblGrid>
                <a:gridCol w="965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3035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FFFFFF"/>
                          </a:solidFill>
                          <a:latin typeface="Poppins" pitchFamily="2" charset="77"/>
                          <a:cs typeface="Poppins" pitchFamily="2" charset="77"/>
                        </a:rPr>
                        <a:t>Región</a:t>
                      </a:r>
                    </a:p>
                  </a:txBody>
                  <a:tcPr marL="57150" marR="57150" marT="22860" marB="22860" anchor="ctr">
                    <a:lnB w="6350" cap="flat">
                      <a:solidFill>
                        <a:srgbClr val="D9D9D9"/>
                      </a:solidFill>
                    </a:lnB>
                    <a:solidFill>
                      <a:srgbClr val="2E266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FFFFFF"/>
                          </a:solidFill>
                          <a:latin typeface="Poppins" pitchFamily="2" charset="77"/>
                          <a:cs typeface="Poppins" pitchFamily="2" charset="77"/>
                        </a:rPr>
                        <a:t>Departamento</a:t>
                      </a:r>
                    </a:p>
                  </a:txBody>
                  <a:tcPr marL="57150" marR="57150" marT="22860" marB="22860" anchor="ctr">
                    <a:lnB w="6350" cap="flat">
                      <a:solidFill>
                        <a:srgbClr val="D9D9D9"/>
                      </a:solidFill>
                    </a:lnB>
                    <a:solidFill>
                      <a:srgbClr val="2E266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FFFFFF"/>
                          </a:solidFill>
                          <a:latin typeface="Poppins" pitchFamily="2" charset="77"/>
                          <a:cs typeface="Poppins" pitchFamily="2" charset="77"/>
                        </a:rPr>
                        <a:t>Sector</a:t>
                      </a:r>
                    </a:p>
                  </a:txBody>
                  <a:tcPr marL="57150" marR="57150" marT="22860" marB="22860" anchor="ctr">
                    <a:lnB w="6350" cap="flat">
                      <a:solidFill>
                        <a:srgbClr val="D9D9D9"/>
                      </a:solidFill>
                    </a:lnB>
                    <a:solidFill>
                      <a:srgbClr val="2E266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FFFFFF"/>
                          </a:solidFill>
                          <a:latin typeface="Poppins" pitchFamily="2" charset="77"/>
                          <a:cs typeface="Poppins" pitchFamily="2" charset="77"/>
                        </a:rPr>
                        <a:t>Proyecto</a:t>
                      </a:r>
                    </a:p>
                  </a:txBody>
                  <a:tcPr marL="57150" marR="57150" marT="22860" marB="22860" anchor="ctr">
                    <a:lnB w="6350" cap="flat">
                      <a:solidFill>
                        <a:srgbClr val="D9D9D9"/>
                      </a:solidFill>
                    </a:lnB>
                    <a:solidFill>
                      <a:srgbClr val="2E266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FFFFFF"/>
                          </a:solidFill>
                          <a:latin typeface="Poppins" pitchFamily="2" charset="77"/>
                          <a:cs typeface="Poppins" pitchFamily="2" charset="77"/>
                        </a:rPr>
                        <a:t>Costo (miles de millones)</a:t>
                      </a:r>
                    </a:p>
                  </a:txBody>
                  <a:tcPr marL="57150" marR="57150" marT="22860" marB="22860" anchor="ctr">
                    <a:lnB w="6350" cap="flat">
                      <a:solidFill>
                        <a:srgbClr val="D9D9D9"/>
                      </a:solidFill>
                    </a:lnB>
                    <a:solidFill>
                      <a:srgbClr val="2E26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7449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Orinoquía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Meta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Transporte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Aeropuerto Vanguardia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370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7449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Orinoquía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Meta y Vichada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Transporte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Navegabilidad Río Meta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2.170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7449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Orinoquía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Meta y Vichada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Transporte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Vía Pto. Gaitán – Pto. Carreño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1.970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7242470"/>
                  </a:ext>
                </a:extLst>
              </a:tr>
              <a:tr h="207449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Orinoquía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Meta y Vichada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Transporte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Vía Pto. Gaitán – Cumaribo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722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8946682"/>
                  </a:ext>
                </a:extLst>
              </a:tr>
              <a:tr h="207449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Orinoquía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Orinoquía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Agricultura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MX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Potencial de producción de 2 millones de toneladas de productos agropecuarios</a:t>
                      </a:r>
                      <a:endParaRPr lang="es-CO" sz="900">
                        <a:solidFill>
                          <a:srgbClr val="002060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4.000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9555358"/>
                  </a:ext>
                </a:extLst>
              </a:tr>
              <a:tr h="207449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Varias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Meta y Huila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Transporte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Vía Colombia – La Uribe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300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4494995"/>
                  </a:ext>
                </a:extLst>
              </a:tr>
              <a:tr h="363035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Varias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Meta, Guaviare, Guainía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Transporte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Navegabilidad Río Guaviare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635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4347877"/>
                  </a:ext>
                </a:extLst>
              </a:tr>
              <a:tr h="207449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Varias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Orinoamazonía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Energía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Granjas solares e individuales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300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1857252"/>
                  </a:ext>
                </a:extLst>
              </a:tr>
              <a:tr h="207449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Varias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Valle y Orinoquía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Transporte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Conexión Pacífico – Orinoquía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6.210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92085"/>
                  </a:ext>
                </a:extLst>
              </a:tr>
              <a:tr h="207449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 b="1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Varias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Ámbito nacional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Transporte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Muelles y navegabilidad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buNone/>
                      </a:pPr>
                      <a:r>
                        <a:rPr lang="es-CO" sz="900">
                          <a:solidFill>
                            <a:srgbClr val="002060"/>
                          </a:solidFill>
                          <a:latin typeface="Poppins" pitchFamily="2" charset="77"/>
                          <a:cs typeface="Poppins" pitchFamily="2" charset="77"/>
                        </a:rPr>
                        <a:t>116</a:t>
                      </a:r>
                    </a:p>
                  </a:txBody>
                  <a:tcPr marL="57150" marR="57150" marT="22860" marB="22860" anchor="ctr"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>
                      <a:solidFill>
                        <a:srgbClr val="D9D9D9"/>
                      </a:solidFill>
                    </a:lnB>
                    <a:solidFill>
                      <a:srgbClr val="F7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3140189"/>
                  </a:ext>
                </a:extLst>
              </a:tr>
            </a:tbl>
          </a:graphicData>
        </a:graphic>
      </p:graphicFrame>
      <p:sp>
        <p:nvSpPr>
          <p:cNvPr id="961" name="Dato 961"/>
          <p:cNvSpPr/>
          <p:nvPr/>
        </p:nvSpPr>
        <p:spPr>
          <a:xfrm>
            <a:off x="5651500" y="889000"/>
            <a:ext cx="1905000" cy="685800"/>
          </a:xfrm>
          <a:prstGeom prst="roundRect">
            <a:avLst>
              <a:gd name="adj" fmla="val 12000"/>
            </a:avLst>
          </a:prstGeom>
          <a:solidFill>
            <a:srgbClr val="2E266C"/>
          </a:solidFill>
          <a:ln>
            <a:noFill/>
          </a:ln>
        </p:spPr>
        <p:txBody>
          <a:bodyPr wrap="square" lIns="137160" tIns="45720" rIns="137160" bIns="45720" anchor="ctr"/>
          <a:lstStyle/>
          <a:p>
            <a:pPr marL="0" indent="0" algn="l">
              <a:lnSpc>
                <a:spcPct val="100000"/>
              </a:lnSpc>
              <a:spcAft>
                <a:spcPts val="100"/>
              </a:spcAft>
              <a:buNone/>
            </a:pPr>
            <a:r>
              <a:rPr lang="es-CO" sz="2400" b="1">
                <a:solidFill>
                  <a:srgbClr val="FFFFFF"/>
                </a:solidFill>
                <a:latin typeface="Poppins" pitchFamily="2" charset="77"/>
                <a:cs typeface="Poppins" pitchFamily="2" charset="77"/>
              </a:rPr>
              <a:t>22</a:t>
            </a:r>
          </a:p>
          <a:p>
            <a:pPr marL="0" indent="0" algn="l">
              <a:lnSpc>
                <a:spcPct val="100000"/>
              </a:lnSpc>
              <a:spcAft>
                <a:spcPts val="0"/>
              </a:spcAft>
              <a:buNone/>
            </a:pPr>
            <a:r>
              <a:rPr lang="es-CO" sz="1000">
                <a:solidFill>
                  <a:srgbClr val="FFFFFF"/>
                </a:solidFill>
                <a:latin typeface="Poppins" pitchFamily="2" charset="77"/>
                <a:cs typeface="Poppins" pitchFamily="2" charset="77"/>
              </a:rPr>
              <a:t>proyectos</a:t>
            </a:r>
          </a:p>
        </p:txBody>
      </p:sp>
      <p:sp>
        <p:nvSpPr>
          <p:cNvPr id="962" name="Dato 962"/>
          <p:cNvSpPr/>
          <p:nvPr/>
        </p:nvSpPr>
        <p:spPr>
          <a:xfrm>
            <a:off x="7683500" y="889000"/>
            <a:ext cx="4254500" cy="685800"/>
          </a:xfrm>
          <a:prstGeom prst="roundRect">
            <a:avLst>
              <a:gd name="adj" fmla="val 12000"/>
            </a:avLst>
          </a:prstGeom>
          <a:solidFill>
            <a:srgbClr val="453C86"/>
          </a:solidFill>
          <a:ln>
            <a:noFill/>
          </a:ln>
        </p:spPr>
        <p:txBody>
          <a:bodyPr wrap="square" lIns="137160" tIns="45720" rIns="137160" bIns="45720" anchor="ctr"/>
          <a:lstStyle/>
          <a:p>
            <a:pPr marL="0" indent="0" algn="l">
              <a:lnSpc>
                <a:spcPct val="100000"/>
              </a:lnSpc>
              <a:spcAft>
                <a:spcPts val="100"/>
              </a:spcAft>
              <a:buNone/>
            </a:pPr>
            <a:r>
              <a:rPr lang="es-CO" sz="2400" b="1">
                <a:solidFill>
                  <a:srgbClr val="FFFFFF"/>
                </a:solidFill>
                <a:latin typeface="Poppins" pitchFamily="2" charset="77"/>
                <a:cs typeface="Poppins" pitchFamily="2" charset="77"/>
              </a:rPr>
              <a:t>$18,3 billones</a:t>
            </a:r>
          </a:p>
          <a:p>
            <a:pPr marL="0" indent="0" algn="l">
              <a:lnSpc>
                <a:spcPct val="100000"/>
              </a:lnSpc>
              <a:spcAft>
                <a:spcPts val="0"/>
              </a:spcAft>
              <a:buNone/>
            </a:pPr>
            <a:r>
              <a:rPr lang="es-CO" sz="1000">
                <a:solidFill>
                  <a:srgbClr val="FFFFFF"/>
                </a:solidFill>
                <a:latin typeface="Poppins" pitchFamily="2" charset="77"/>
                <a:cs typeface="Poppins" pitchFamily="2" charset="77"/>
              </a:rPr>
              <a:t>inversión estimada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F531C1A1-7548-6309-9484-B89DE37570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041" y="283349"/>
            <a:ext cx="4861459" cy="6291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8826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A695D2E0-F549-9042-BE55-BACFF4ED5170}">
  <we:reference id="WA200010001" version="1.0.0.1" store="Omex" storeType="OMEX"/>
  <we:alternateReferences>
    <we:reference id="WA200010001" version="1.0.0.1" store="WA200010001" storeType="OMEX"/>
  </we:alternateReferences>
  <we:properties>
    <we:property name="claude.fileId" value="&quot;eff9c186-5460-4acc-8527-0c7305cf9684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454</TotalTime>
  <Words>3410</Words>
  <Application>Microsoft Macintosh PowerPoint</Application>
  <PresentationFormat>Panorámica</PresentationFormat>
  <Paragraphs>850</Paragraphs>
  <Slides>17</Slides>
  <Notes>16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6" baseType="lpstr">
      <vt:lpstr>Aptos</vt:lpstr>
      <vt:lpstr>Aptos Display</vt:lpstr>
      <vt:lpstr>Arial</vt:lpstr>
      <vt:lpstr>Calibri</vt:lpstr>
      <vt:lpstr>Montserrat</vt:lpstr>
      <vt:lpstr>Poppins</vt:lpstr>
      <vt:lpstr>Poppins Light</vt:lpstr>
      <vt:lpstr>Poppins Medium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El camino hacia  La Patria Milagro</vt:lpstr>
      <vt:lpstr>12 regiones, un solo Plan </vt:lpstr>
      <vt:lpstr>Cronograma de eventos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Balance de iniciativas sectoriales — Consejo de Ministros · PND 2026-2030</dc:title>
  <dc:subject>PptxGenJS Presentation</dc:subject>
  <dc:creator>PptxGenJS</dc:creator>
  <cp:lastModifiedBy>Julian Nicolas Rincon Quinones</cp:lastModifiedBy>
  <cp:revision>24</cp:revision>
  <dcterms:created xsi:type="dcterms:W3CDTF">2026-09-20T21:33:36Z</dcterms:created>
  <dcterms:modified xsi:type="dcterms:W3CDTF">2026-09-21T18:16:18Z</dcterms:modified>
</cp:coreProperties>
</file>