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2.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64" r:id="rId3"/>
    <p:sldMasterId id="2147483676" r:id="rId4"/>
  </p:sldMasterIdLst>
  <p:notesMasterIdLst>
    <p:notesMasterId r:id="rId28"/>
  </p:notesMasterIdLst>
  <p:sldIdLst>
    <p:sldId id="2147475873" r:id="rId5"/>
    <p:sldId id="4123" r:id="rId6"/>
    <p:sldId id="2147475827" r:id="rId7"/>
    <p:sldId id="2147475847" r:id="rId8"/>
    <p:sldId id="2147475867" r:id="rId9"/>
    <p:sldId id="2147475861" r:id="rId10"/>
    <p:sldId id="2147475874" r:id="rId11"/>
    <p:sldId id="2147475860" r:id="rId12"/>
    <p:sldId id="4135" r:id="rId13"/>
    <p:sldId id="2147475872" r:id="rId14"/>
    <p:sldId id="2147475821" r:id="rId15"/>
    <p:sldId id="2147475820" r:id="rId16"/>
    <p:sldId id="2147475853" r:id="rId17"/>
    <p:sldId id="2147475862" r:id="rId18"/>
    <p:sldId id="2147475849" r:id="rId19"/>
    <p:sldId id="2147475865" r:id="rId20"/>
    <p:sldId id="4131" r:id="rId21"/>
    <p:sldId id="2147475858" r:id="rId22"/>
    <p:sldId id="2147475850" r:id="rId23"/>
    <p:sldId id="2147475871" r:id="rId24"/>
    <p:sldId id="2147475868" r:id="rId25"/>
    <p:sldId id="2147475870" r:id="rId26"/>
    <p:sldId id="256" r:id="rId2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39" userDrawn="1">
          <p15:clr>
            <a:srgbClr val="A4A3A4"/>
          </p15:clr>
        </p15:guide>
        <p15:guide id="3" orient="horz" userDrawn="1">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79"/>
    <a:srgbClr val="6EA827"/>
    <a:srgbClr val="1799D6"/>
    <a:srgbClr val="21A3A3"/>
    <a:srgbClr val="189AD7"/>
    <a:srgbClr val="04589A"/>
    <a:srgbClr val="4A7ABC"/>
    <a:srgbClr val="2571BC"/>
    <a:srgbClr val="007DC6"/>
    <a:srgbClr val="005D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05"/>
    <p:restoredTop sz="93740" autoAdjust="0"/>
  </p:normalViewPr>
  <p:slideViewPr>
    <p:cSldViewPr snapToGrid="0">
      <p:cViewPr varScale="1">
        <p:scale>
          <a:sx n="97" d="100"/>
          <a:sy n="97" d="100"/>
        </p:scale>
        <p:origin x="328" y="192"/>
      </p:cViewPr>
      <p:guideLst>
        <p:guide orient="horz" pos="3339"/>
        <p:guide orient="horz"/>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[Gráfico en Microsoft PowerPoint]Hoja1!TablaDinámica1</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2500726614718326"/>
          <c:y val="3.079864754576192E-2"/>
          <c:w val="0.71906626407839702"/>
          <c:h val="0.9155803660953713"/>
        </c:manualLayout>
      </c:layout>
      <c:barChart>
        <c:barDir val="bar"/>
        <c:grouping val="stacked"/>
        <c:varyColors val="0"/>
        <c:ser>
          <c:idx val="0"/>
          <c:order val="0"/>
          <c:tx>
            <c:strRef>
              <c:f>Hoja1!$B$3:$B$4</c:f>
              <c:strCache>
                <c:ptCount val="1"/>
                <c:pt idx="0">
                  <c:v>Producto</c:v>
                </c:pt>
              </c:strCache>
            </c:strRef>
          </c:tx>
          <c:spPr>
            <a:solidFill>
              <a:srgbClr val="00B0A5"/>
            </a:solidFill>
            <a:ln>
              <a:noFill/>
            </a:ln>
            <a:effectLst>
              <a:outerShdw blurRad="25400" dist="38100" dir="8520000" algn="ctr" rotWithShape="0">
                <a:srgbClr val="000000">
                  <a:alpha val="24000"/>
                </a:srgbClr>
              </a:outerShdw>
            </a:effectLst>
          </c:spPr>
          <c:invertIfNegative val="0"/>
          <c:dLbls>
            <c:dLbl>
              <c:idx val="23"/>
              <c:tx>
                <c:rich>
                  <a:bodyPr/>
                  <a:lstStyle/>
                  <a:p>
                    <a:r>
                      <a:rPr lang="en-US"/>
                      <a:t>13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AE8-DF44-B8C3-402187FFF996}"/>
                </c:ext>
              </c:extLst>
            </c:dLbl>
            <c:spPr>
              <a:noFill/>
              <a:ln>
                <a:noFill/>
              </a:ln>
              <a:effectLst/>
            </c:spPr>
            <c:txPr>
              <a:bodyPr rot="0" spcFirstLastPara="1" vertOverflow="ellipsis" vert="horz" wrap="square" anchor="ctr" anchorCtr="1"/>
              <a:lstStyle/>
              <a:p>
                <a:pPr>
                  <a:defRPr sz="700" b="1"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Hoja1!$A$5:$A$28</c:f>
              <c:strCache>
                <c:ptCount val="24"/>
                <c:pt idx="0">
                  <c:v>Inteligencia</c:v>
                </c:pt>
                <c:pt idx="1">
                  <c:v>Estadística</c:v>
                </c:pt>
                <c:pt idx="2">
                  <c:v>Trabajo</c:v>
                </c:pt>
                <c:pt idx="3">
                  <c:v>Planeación</c:v>
                </c:pt>
                <c:pt idx="4">
                  <c:v>Ciencia, Tecnología e Innovación</c:v>
                </c:pt>
                <c:pt idx="5">
                  <c:v>Hacienda</c:v>
                </c:pt>
                <c:pt idx="6">
                  <c:v>Función Pública</c:v>
                </c:pt>
                <c:pt idx="7">
                  <c:v>Relaciones Exteriores</c:v>
                </c:pt>
                <c:pt idx="8">
                  <c:v>Interior</c:v>
                </c:pt>
                <c:pt idx="9">
                  <c:v>Culturas</c:v>
                </c:pt>
                <c:pt idx="10">
                  <c:v>Justicia</c:v>
                </c:pt>
                <c:pt idx="11">
                  <c:v>Deporte y Recreación</c:v>
                </c:pt>
                <c:pt idx="12">
                  <c:v>Tecnologías de la Información y las Comunicaciones</c:v>
                </c:pt>
                <c:pt idx="13">
                  <c:v>Presidencia de la República</c:v>
                </c:pt>
                <c:pt idx="14">
                  <c:v>Inclusión Social y Reconciliación</c:v>
                </c:pt>
                <c:pt idx="15">
                  <c:v>Minas y Energía</c:v>
                </c:pt>
                <c:pt idx="16">
                  <c:v>Comercio, Industria y Turismo</c:v>
                </c:pt>
                <c:pt idx="17">
                  <c:v>Agricultura y Desarrollo Rural</c:v>
                </c:pt>
                <c:pt idx="18">
                  <c:v>Defensa</c:v>
                </c:pt>
                <c:pt idx="19">
                  <c:v>Ambiente y Desarrollo Sostenible</c:v>
                </c:pt>
                <c:pt idx="20">
                  <c:v>Educación</c:v>
                </c:pt>
                <c:pt idx="21">
                  <c:v>Transporte</c:v>
                </c:pt>
                <c:pt idx="22">
                  <c:v>Vivienda, Ciudad y Territorio</c:v>
                </c:pt>
                <c:pt idx="23">
                  <c:v>Salud y Protección Social</c:v>
                </c:pt>
              </c:strCache>
            </c:strRef>
          </c:cat>
          <c:val>
            <c:numRef>
              <c:f>Hoja1!$B$5:$B$28</c:f>
              <c:numCache>
                <c:formatCode>General</c:formatCode>
                <c:ptCount val="24"/>
                <c:pt idx="1">
                  <c:v>1</c:v>
                </c:pt>
                <c:pt idx="2">
                  <c:v>1</c:v>
                </c:pt>
                <c:pt idx="3">
                  <c:v>2</c:v>
                </c:pt>
                <c:pt idx="4">
                  <c:v>2</c:v>
                </c:pt>
                <c:pt idx="6">
                  <c:v>1</c:v>
                </c:pt>
                <c:pt idx="7">
                  <c:v>2</c:v>
                </c:pt>
                <c:pt idx="8">
                  <c:v>7</c:v>
                </c:pt>
                <c:pt idx="9">
                  <c:v>8</c:v>
                </c:pt>
                <c:pt idx="10">
                  <c:v>3</c:v>
                </c:pt>
                <c:pt idx="11">
                  <c:v>6</c:v>
                </c:pt>
                <c:pt idx="12">
                  <c:v>2</c:v>
                </c:pt>
                <c:pt idx="13">
                  <c:v>5</c:v>
                </c:pt>
                <c:pt idx="14">
                  <c:v>5</c:v>
                </c:pt>
                <c:pt idx="15">
                  <c:v>2</c:v>
                </c:pt>
                <c:pt idx="16">
                  <c:v>7</c:v>
                </c:pt>
                <c:pt idx="17">
                  <c:v>17</c:v>
                </c:pt>
                <c:pt idx="18">
                  <c:v>6</c:v>
                </c:pt>
                <c:pt idx="19">
                  <c:v>9</c:v>
                </c:pt>
                <c:pt idx="20">
                  <c:v>13</c:v>
                </c:pt>
                <c:pt idx="21">
                  <c:v>20</c:v>
                </c:pt>
                <c:pt idx="22">
                  <c:v>23</c:v>
                </c:pt>
                <c:pt idx="23">
                  <c:v>15</c:v>
                </c:pt>
              </c:numCache>
            </c:numRef>
          </c:val>
          <c:extLst>
            <c:ext xmlns:c16="http://schemas.microsoft.com/office/drawing/2014/chart" uri="{C3380CC4-5D6E-409C-BE32-E72D297353CC}">
              <c16:uniqueId val="{00000000-DCBB-40FD-BE75-BE53F227AF0C}"/>
            </c:ext>
          </c:extLst>
        </c:ser>
        <c:ser>
          <c:idx val="1"/>
          <c:order val="1"/>
          <c:tx>
            <c:strRef>
              <c:f>Hoja1!$C$3:$C$4</c:f>
              <c:strCache>
                <c:ptCount val="1"/>
                <c:pt idx="0">
                  <c:v>Resultado</c:v>
                </c:pt>
              </c:strCache>
            </c:strRef>
          </c:tx>
          <c:spPr>
            <a:solidFill>
              <a:srgbClr val="2571BC"/>
            </a:solidFill>
            <a:ln>
              <a:noFill/>
            </a:ln>
            <a:effectLst>
              <a:outerShdw blurRad="25400" dist="38100" dir="8520000" algn="ctr" rotWithShape="0">
                <a:srgbClr val="000000">
                  <a:alpha val="24000"/>
                </a:srgbClr>
              </a:outerShdw>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bg1"/>
                    </a:solidFill>
                    <a:latin typeface="Poppins" panose="00000500000000000000" pitchFamily="2" charset="0"/>
                    <a:ea typeface="+mn-ea"/>
                    <a:cs typeface="Poppins" panose="00000500000000000000" pitchFamily="2" charset="0"/>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Hoja1!$A$5:$A$28</c:f>
              <c:strCache>
                <c:ptCount val="24"/>
                <c:pt idx="0">
                  <c:v>Inteligencia</c:v>
                </c:pt>
                <c:pt idx="1">
                  <c:v>Estadística</c:v>
                </c:pt>
                <c:pt idx="2">
                  <c:v>Trabajo</c:v>
                </c:pt>
                <c:pt idx="3">
                  <c:v>Planeación</c:v>
                </c:pt>
                <c:pt idx="4">
                  <c:v>Ciencia, Tecnología e Innovación</c:v>
                </c:pt>
                <c:pt idx="5">
                  <c:v>Hacienda</c:v>
                </c:pt>
                <c:pt idx="6">
                  <c:v>Función Pública</c:v>
                </c:pt>
                <c:pt idx="7">
                  <c:v>Relaciones Exteriores</c:v>
                </c:pt>
                <c:pt idx="8">
                  <c:v>Interior</c:v>
                </c:pt>
                <c:pt idx="9">
                  <c:v>Culturas</c:v>
                </c:pt>
                <c:pt idx="10">
                  <c:v>Justicia</c:v>
                </c:pt>
                <c:pt idx="11">
                  <c:v>Deporte y Recreación</c:v>
                </c:pt>
                <c:pt idx="12">
                  <c:v>Tecnologías de la Información y las Comunicaciones</c:v>
                </c:pt>
                <c:pt idx="13">
                  <c:v>Presidencia de la República</c:v>
                </c:pt>
                <c:pt idx="14">
                  <c:v>Inclusión Social y Reconciliación</c:v>
                </c:pt>
                <c:pt idx="15">
                  <c:v>Minas y Energía</c:v>
                </c:pt>
                <c:pt idx="16">
                  <c:v>Comercio, Industria y Turismo</c:v>
                </c:pt>
                <c:pt idx="17">
                  <c:v>Agricultura y Desarrollo Rural</c:v>
                </c:pt>
                <c:pt idx="18">
                  <c:v>Defensa</c:v>
                </c:pt>
                <c:pt idx="19">
                  <c:v>Ambiente y Desarrollo Sostenible</c:v>
                </c:pt>
                <c:pt idx="20">
                  <c:v>Educación</c:v>
                </c:pt>
                <c:pt idx="21">
                  <c:v>Transporte</c:v>
                </c:pt>
                <c:pt idx="22">
                  <c:v>Vivienda, Ciudad y Territorio</c:v>
                </c:pt>
                <c:pt idx="23">
                  <c:v>Salud y Protección Social</c:v>
                </c:pt>
              </c:strCache>
            </c:strRef>
          </c:cat>
          <c:val>
            <c:numRef>
              <c:f>Hoja1!$C$5:$C$28</c:f>
              <c:numCache>
                <c:formatCode>General</c:formatCode>
                <c:ptCount val="24"/>
                <c:pt idx="0">
                  <c:v>1</c:v>
                </c:pt>
                <c:pt idx="2">
                  <c:v>3</c:v>
                </c:pt>
                <c:pt idx="3">
                  <c:v>3</c:v>
                </c:pt>
                <c:pt idx="4">
                  <c:v>3</c:v>
                </c:pt>
                <c:pt idx="5">
                  <c:v>6</c:v>
                </c:pt>
                <c:pt idx="6">
                  <c:v>5</c:v>
                </c:pt>
                <c:pt idx="7">
                  <c:v>5</c:v>
                </c:pt>
                <c:pt idx="10">
                  <c:v>5</c:v>
                </c:pt>
                <c:pt idx="11">
                  <c:v>2</c:v>
                </c:pt>
                <c:pt idx="12">
                  <c:v>11</c:v>
                </c:pt>
                <c:pt idx="13">
                  <c:v>8</c:v>
                </c:pt>
                <c:pt idx="14">
                  <c:v>9</c:v>
                </c:pt>
                <c:pt idx="15">
                  <c:v>13</c:v>
                </c:pt>
                <c:pt idx="16">
                  <c:v>11</c:v>
                </c:pt>
                <c:pt idx="17">
                  <c:v>2</c:v>
                </c:pt>
                <c:pt idx="18">
                  <c:v>13</c:v>
                </c:pt>
                <c:pt idx="19">
                  <c:v>12</c:v>
                </c:pt>
                <c:pt idx="20">
                  <c:v>9</c:v>
                </c:pt>
                <c:pt idx="21">
                  <c:v>3</c:v>
                </c:pt>
                <c:pt idx="22">
                  <c:v>9</c:v>
                </c:pt>
                <c:pt idx="23">
                  <c:v>22</c:v>
                </c:pt>
              </c:numCache>
            </c:numRef>
          </c:val>
          <c:extLst>
            <c:ext xmlns:c16="http://schemas.microsoft.com/office/drawing/2014/chart" uri="{C3380CC4-5D6E-409C-BE32-E72D297353CC}">
              <c16:uniqueId val="{00000001-DCBB-40FD-BE75-BE53F227AF0C}"/>
            </c:ext>
          </c:extLst>
        </c:ser>
        <c:dLbls>
          <c:dLblPos val="ctr"/>
          <c:showLegendKey val="0"/>
          <c:showVal val="1"/>
          <c:showCatName val="0"/>
          <c:showSerName val="0"/>
          <c:showPercent val="0"/>
          <c:showBubbleSize val="0"/>
        </c:dLbls>
        <c:gapWidth val="42"/>
        <c:overlap val="100"/>
        <c:axId val="371526352"/>
        <c:axId val="1738805775"/>
      </c:barChart>
      <c:catAx>
        <c:axId val="371526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s-CO"/>
          </a:p>
        </c:txPr>
        <c:crossAx val="1738805775"/>
        <c:crosses val="autoZero"/>
        <c:auto val="1"/>
        <c:lblAlgn val="ctr"/>
        <c:lblOffset val="100"/>
        <c:noMultiLvlLbl val="0"/>
      </c:catAx>
      <c:valAx>
        <c:axId val="173880577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s-CO"/>
          </a:p>
        </c:txPr>
        <c:crossAx val="371526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800">
          <a:latin typeface="Poppins" panose="00000500000000000000" pitchFamily="2" charset="0"/>
          <a:cs typeface="Poppins" panose="00000500000000000000" pitchFamily="2" charset="0"/>
        </a:defRPr>
      </a:pPr>
      <a:endParaRPr lang="es-C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16:29:31.731"/>
    </inkml:context>
    <inkml:brush xml:id="br0">
      <inkml:brushProperty name="width" value="0.035" units="cm"/>
      <inkml:brushProperty name="height" value="0.035" units="cm"/>
    </inkml:brush>
  </inkml:definitions>
  <inkml:trace contextRef="#ctx0" brushRef="#br0">0 0 1984,'0'0'0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00:36:41.041"/>
    </inkml:context>
    <inkml:brush xml:id="br0">
      <inkml:brushProperty name="width" value="0.035" units="cm"/>
      <inkml:brushProperty name="height" value="0.035" units="cm"/>
      <inkml:brushProperty name="color" value="#E71224"/>
    </inkml:brush>
  </inkml:definitions>
  <inkml:trace contextRef="#ctx0" brushRef="#br0">1 1 3528,'0'0'0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0E5AE9-597B-4034-9CCE-1818EDFE96A0}" type="datetimeFigureOut">
              <a:rPr lang="es-CO" smtClean="0"/>
              <a:t>19/09/26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AFB1A-8A1D-4545-9716-EB334CEA70E3}" type="slidenum">
              <a:rPr lang="es-CO" smtClean="0"/>
              <a:t>‹#›</a:t>
            </a:fld>
            <a:endParaRPr lang="es-CO"/>
          </a:p>
        </p:txBody>
      </p:sp>
    </p:spTree>
    <p:extLst>
      <p:ext uri="{BB962C8B-B14F-4D97-AF65-F5344CB8AC3E}">
        <p14:creationId xmlns:p14="http://schemas.microsoft.com/office/powerpoint/2010/main" val="4047496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8E40B-2E31-D3AE-97C7-C2E8E6B5B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8935D-3ADE-473E-CA21-D647D242DCF6}"/>
              </a:ext>
            </a:extLst>
          </p:cNvPr>
          <p:cNvSpPr>
            <a:spLocks noGrp="1" noRot="1" noChangeAspect="1"/>
          </p:cNvSpPr>
          <p:nvPr>
            <p:ph type="sldImg"/>
          </p:nvPr>
        </p:nvSpPr>
        <p:spPr/>
        <p:txBody>
          <a:bodyPr/>
          <a:lstStyle/>
          <a:p>
            <a:endParaRPr lang="es-CO" dirty="0"/>
          </a:p>
        </p:txBody>
      </p:sp>
      <p:sp>
        <p:nvSpPr>
          <p:cNvPr id="3" name="Notes Placeholder 2">
            <a:extLst>
              <a:ext uri="{FF2B5EF4-FFF2-40B4-BE49-F238E27FC236}">
                <a16:creationId xmlns:a16="http://schemas.microsoft.com/office/drawing/2014/main" id="{ECA36B66-DDED-805C-1D70-A8036B023A82}"/>
              </a:ext>
            </a:extLst>
          </p:cNvPr>
          <p:cNvSpPr>
            <a:spLocks noGrp="1"/>
          </p:cNvSpPr>
          <p:nvPr>
            <p:ph type="body" idx="1"/>
          </p:nvPr>
        </p:nvSpPr>
        <p:spPr/>
        <p:txBody>
          <a:bodyPr/>
          <a:lstStyle/>
          <a:p>
            <a:pPr lvl="0"/>
            <a:r>
              <a:rPr lang="es-ES" sz="1200" b="1" kern="1200" dirty="0">
                <a:solidFill>
                  <a:schemeClr val="tx1"/>
                </a:solidFill>
                <a:effectLst/>
                <a:latin typeface="+mn-lt"/>
                <a:ea typeface="+mn-ea"/>
                <a:cs typeface="+mn-cs"/>
              </a:rPr>
              <a:t>Reconstrucción</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emergencia mostró que las regiones del país requieren una política de reconstrucción integral que se centre en la recuperación de la infraestructura, vivienda, servicios públicos y fortalezca la capacidad productiva. Esta es una oportunidad para el fortalecimiento de la confianza institucional en los territorios más afectados.  La articulación entre el Estado, el sector privado y la ciudadanía es fundamental, pues la gobernanza de los procesos de reconstrucción favorece su agilidad, efectividad y sostenibilidad </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Dentro del eje se deben recopilar las apuestas que permitan recuperar las condiciones de vida de los territorios más afectados. Se sugieren acciones relacionadas con la financiación de la reconstrucción, la estabilización de emergencias, la recuperación de infraestructura, vivienda y servicios esenciales, reactivación de economía y medios de vida, adaptación territorial, obras con mayor impacto territorial y fortalecimiento de capacidades institucionales para la gestión del riesgo.</a:t>
            </a:r>
            <a:endParaRPr lang="es-CO" sz="1200" kern="1200" dirty="0">
              <a:solidFill>
                <a:schemeClr val="tx1"/>
              </a:solidFill>
              <a:effectLst/>
              <a:latin typeface="+mn-lt"/>
              <a:ea typeface="+mn-ea"/>
              <a:cs typeface="+mn-cs"/>
            </a:endParaRPr>
          </a:p>
          <a:p>
            <a:pPr lvl="0"/>
            <a:r>
              <a:rPr lang="es-ES" sz="1200" b="1" kern="1200" dirty="0">
                <a:solidFill>
                  <a:schemeClr val="tx1"/>
                </a:solidFill>
                <a:effectLst/>
                <a:latin typeface="+mn-lt"/>
                <a:ea typeface="+mn-ea"/>
                <a:cs typeface="+mn-cs"/>
              </a:rPr>
              <a:t>Seguridad y Paz</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Uno de los problemas estructurales del país es la pérdida del control operativo del territorio, es decir la pérdida de la capacidad de autoridad del Estado para hacer presencia en territorios donde existen grupos armados y economías ilegales consolidadas. Esta recuperación del orden y del hacer del Estado, es una condición indispensable para que la reactivación de la economía, el desarrollo y el bienestar social lleguen a todo el país. </a:t>
            </a:r>
            <a:r>
              <a:rPr lang="es-CO" sz="1200" kern="1200" dirty="0">
                <a:solidFill>
                  <a:schemeClr val="tx1"/>
                </a:solidFill>
                <a:effectLst/>
                <a:latin typeface="+mn-lt"/>
                <a:ea typeface="+mn-ea"/>
                <a:cs typeface="+mn-cs"/>
              </a:rPr>
              <a:t>Sin seguridad, autoridad y control territorial no es posible desarrollar plenamente la libertad, la inversión, el empleo ni el bienestar.</a:t>
            </a:r>
          </a:p>
          <a:p>
            <a:r>
              <a:rPr lang="es-ES" sz="1200" kern="1200" dirty="0">
                <a:solidFill>
                  <a:schemeClr val="tx1"/>
                </a:solidFill>
                <a:effectLst/>
                <a:latin typeface="+mn-lt"/>
                <a:ea typeface="+mn-ea"/>
                <a:cs typeface="+mn-cs"/>
              </a:rPr>
              <a:t>En esta vía, este eje busca consolidar las acciones que permitan recuperar el monopolio legítimo de la fuerza y garantizar la protección de las familias. Se sugieren acciones relacionadas con el combate a las estructuras criminales y sus fuentes de financiación, y el fortalecimiento de las capacidades institucionales relacionadas con la seguridad urbana, rural y la justicia</a:t>
            </a:r>
            <a:r>
              <a:rPr lang="es-ES_tradnl" sz="1200" kern="1200" dirty="0">
                <a:solidFill>
                  <a:schemeClr val="tx1"/>
                </a:solidFill>
                <a:effectLst/>
                <a:latin typeface="+mn-lt"/>
                <a:ea typeface="+mn-ea"/>
                <a:cs typeface="+mn-cs"/>
              </a:rPr>
              <a:t>.</a:t>
            </a:r>
            <a:endParaRPr lang="es-CO" sz="1200" kern="1200" dirty="0">
              <a:solidFill>
                <a:schemeClr val="tx1"/>
              </a:solidFill>
              <a:effectLst/>
              <a:latin typeface="+mn-lt"/>
              <a:ea typeface="+mn-ea"/>
              <a:cs typeface="+mn-cs"/>
            </a:endParaRPr>
          </a:p>
          <a:p>
            <a:pPr lvl="0"/>
            <a:r>
              <a:rPr lang="es-ES" sz="1200" b="1" kern="1200" dirty="0">
                <a:solidFill>
                  <a:schemeClr val="tx1"/>
                </a:solidFill>
                <a:effectLst/>
                <a:latin typeface="+mn-lt"/>
                <a:ea typeface="+mn-ea"/>
                <a:cs typeface="+mn-cs"/>
              </a:rPr>
              <a:t>Responsabilidad fiscal y administración del Estado</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administración del Estado en la actualidad obedece a la existencia de nueve patrones que en su conjunto implican la pérdida de su capacidad para tomar decisiones sobre el funcionamiento y la inversión: </a:t>
            </a:r>
            <a:r>
              <a:rPr lang="es-CO" sz="1200" kern="1200" dirty="0">
                <a:solidFill>
                  <a:schemeClr val="tx1"/>
                </a:solidFill>
                <a:effectLst/>
                <a:latin typeface="+mn-lt"/>
                <a:ea typeface="+mn-ea"/>
                <a:cs typeface="+mn-cs"/>
              </a:rPr>
              <a:t>decisiones sin rigor técnico, sistemas tecnológicos obsoletos, información poco confiable, parálisis en la ejecución, concentración contractual, riesgo litigioso, pérdida de control territorial, fragmentación institucional y restricción fiscal.</a:t>
            </a:r>
          </a:p>
          <a:p>
            <a:r>
              <a:rPr lang="es-CO" sz="1200" kern="1200" dirty="0">
                <a:solidFill>
                  <a:schemeClr val="tx1"/>
                </a:solidFill>
                <a:effectLst/>
                <a:latin typeface="+mn-lt"/>
                <a:ea typeface="+mn-ea"/>
                <a:cs typeface="+mn-cs"/>
              </a:rPr>
              <a:t>Ordenar la administración pública a través de la optimización de la arquitectura estatal mediante la gestión por resultados y la lucha contra la corrupción es la base, junto a la seguridad territorial, para que el Estado pueda volver a traducir los recursos en resultados.  Un Estado que funciona es aquel que tiene la trazabilidad sobre qué decisión se toma, por qué, cuánto cuesta, quien responde, que resultado se obtiene y en que se gastó cada peso. Las acciones de este eje están relacionadas con la creación de un Estado eficiente, moderno, transparente y respetado por sus pares internacionales.</a:t>
            </a:r>
          </a:p>
          <a:p>
            <a:pPr lvl="0"/>
            <a:r>
              <a:rPr lang="es-ES" sz="1200" b="1" kern="1200" dirty="0">
                <a:solidFill>
                  <a:schemeClr val="tx1"/>
                </a:solidFill>
                <a:effectLst/>
                <a:latin typeface="+mn-lt"/>
                <a:ea typeface="+mn-ea"/>
                <a:cs typeface="+mn-cs"/>
              </a:rPr>
              <a:t>Productividad y Recursos para el desarrollo</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El desarrollo del país debe cambiar la visión de la administración de la escasez a la generación de abundancia, con inversión y empleo formal. El Estado no solo debe usar el gasto público, debe crear condiciones para favorecer la abundancia de la mano del sector privado y las regiones. </a:t>
            </a:r>
            <a:r>
              <a:rPr lang="es-CO" sz="1200" kern="1200" dirty="0">
                <a:solidFill>
                  <a:schemeClr val="tx1"/>
                </a:solidFill>
                <a:effectLst/>
                <a:latin typeface="+mn-lt"/>
                <a:ea typeface="+mn-ea"/>
                <a:cs typeface="+mn-cs"/>
              </a:rPr>
              <a:t>Es la estructuración de un modelo de desarrollo fundamentado en la responsabilidad fiscal, el fomento a la inversión privada y la formalización laboral.</a:t>
            </a:r>
          </a:p>
          <a:p>
            <a:r>
              <a:rPr lang="es-ES" sz="1200" kern="1200" dirty="0">
                <a:solidFill>
                  <a:schemeClr val="tx1"/>
                </a:solidFill>
                <a:effectLst/>
                <a:latin typeface="+mn-lt"/>
                <a:ea typeface="+mn-ea"/>
                <a:cs typeface="+mn-cs"/>
              </a:rPr>
              <a:t>Para lograr esto es necesario el uso estratégico de los recursos que posee el país y el ordenamiento efectivo del territorio. Igualmente, se incluye dentro de este eje la integración del país con infraestructura, movilidad y logística competitiva.  </a:t>
            </a:r>
            <a:r>
              <a:rPr lang="es-CO" sz="1200" kern="1200" dirty="0">
                <a:solidFill>
                  <a:schemeClr val="tx1"/>
                </a:solidFill>
                <a:effectLst/>
                <a:latin typeface="+mn-lt"/>
                <a:ea typeface="+mn-ea"/>
                <a:cs typeface="+mn-cs"/>
              </a:rPr>
              <a:t>Colombia debe volver a producir, invertir y crecer, utilizando sus capacidades empresariales, productivas y recursos estratégicos para generar empleo, ingresos y prosperidad, contando con la reactivación de las capacidades existentes en las regiones. </a:t>
            </a:r>
          </a:p>
          <a:p>
            <a:r>
              <a:rPr lang="es-CO" sz="1200" kern="1200" dirty="0">
                <a:solidFill>
                  <a:schemeClr val="tx1"/>
                </a:solidFill>
                <a:effectLst/>
                <a:latin typeface="+mn-lt"/>
                <a:ea typeface="+mn-ea"/>
                <a:cs typeface="+mn-cs"/>
              </a:rPr>
              <a:t>Las acciones de este eje están relacionadas con recuperar y aumentar la inversión privada, generar empleo formal y de calidad, modernizar y diversificar la estructura productiva, garantizar seguridad y soberanía energética, cuidar y aprovechar los recursos estratégicos, aumentar el valor agregado a través del turismo, el comercio y las PYMES, fortalecer el campo, impulsar la ciencia y la tecnología, mejorar la infraestructura y conectividad, y fortalecer la inserción internacional del país. </a:t>
            </a:r>
          </a:p>
          <a:p>
            <a:pPr lvl="0"/>
            <a:r>
              <a:rPr lang="es-ES" sz="1200" b="1" kern="1200" dirty="0">
                <a:solidFill>
                  <a:schemeClr val="tx1"/>
                </a:solidFill>
                <a:effectLst/>
                <a:latin typeface="+mn-lt"/>
                <a:ea typeface="+mn-ea"/>
                <a:cs typeface="+mn-cs"/>
              </a:rPr>
              <a:t>Desarrollo Social</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inversión en el desarrollo social debe hacerse a través de políticas sostenibles y evaluables que garanticen la salud, la protección social y la autonomía con la familia en el centro. Igualmente, deben garantizar la </a:t>
            </a:r>
            <a:r>
              <a:rPr lang="es-ES_tradnl" sz="1200" kern="1200" dirty="0">
                <a:solidFill>
                  <a:schemeClr val="tx1"/>
                </a:solidFill>
                <a:effectLst/>
                <a:latin typeface="+mn-lt"/>
                <a:ea typeface="+mn-ea"/>
                <a:cs typeface="+mn-cs"/>
              </a:rPr>
              <a:t>educación, ciencia y tecnología en la base de la competitividad y convertir </a:t>
            </a:r>
            <a:r>
              <a:rPr lang="es-ES" sz="1200" kern="1200" dirty="0">
                <a:solidFill>
                  <a:schemeClr val="tx1"/>
                </a:solidFill>
                <a:effectLst/>
                <a:latin typeface="+mn-lt"/>
                <a:ea typeface="+mn-ea"/>
                <a:cs typeface="+mn-cs"/>
              </a:rPr>
              <a:t>la </a:t>
            </a:r>
            <a:r>
              <a:rPr lang="es-ES_tradnl" sz="1200" kern="1200" dirty="0">
                <a:solidFill>
                  <a:schemeClr val="tx1"/>
                </a:solidFill>
                <a:effectLst/>
                <a:latin typeface="+mn-lt"/>
                <a:ea typeface="+mn-ea"/>
                <a:cs typeface="+mn-cs"/>
              </a:rPr>
              <a:t>cultura, deporte y convivencia en industria y en tejido social.</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Los programas y proyectos para el desarrollo social deben ser compatibles con la responsabilidad fiscal, precisamente para que puedan tener un impacto real en las poblaciones vulnerables. </a:t>
            </a:r>
            <a:r>
              <a:rPr lang="es-CO" sz="1200" kern="1200" dirty="0">
                <a:solidFill>
                  <a:schemeClr val="tx1"/>
                </a:solidFill>
                <a:effectLst/>
                <a:latin typeface="+mn-lt"/>
                <a:ea typeface="+mn-ea"/>
                <a:cs typeface="+mn-cs"/>
              </a:rPr>
              <a:t>La inversión social debe combinar protección y generación de capacidades para mejorar las condiciones de vida y oportunidades de las familias, reduciendo las brechas sociales y garantizando acceso efectivo a bienes, servicios y derechos fundamentales.</a:t>
            </a:r>
          </a:p>
          <a:p>
            <a:pPr lvl="0"/>
            <a:r>
              <a:rPr lang="es-CO" sz="1200" b="1" kern="1200" dirty="0">
                <a:solidFill>
                  <a:schemeClr val="tx1"/>
                </a:solidFill>
                <a:effectLst/>
                <a:latin typeface="+mn-lt"/>
                <a:ea typeface="+mn-ea"/>
                <a:cs typeface="+mn-cs"/>
              </a:rPr>
              <a:t>TRANSVERSAL Descentralización </a:t>
            </a:r>
          </a:p>
          <a:p>
            <a:pPr lvl="0"/>
            <a:r>
              <a:rPr lang="es-CO" sz="1200" kern="1200" dirty="0">
                <a:solidFill>
                  <a:schemeClr val="tx1"/>
                </a:solidFill>
                <a:effectLst/>
                <a:latin typeface="+mn-lt"/>
                <a:ea typeface="+mn-ea"/>
                <a:cs typeface="+mn-cs"/>
              </a:rPr>
              <a:t>Si bien la territorialización de la inversión debe realizarse en todos los ejes programáticos, para poder avanzar de un modelo de gestión de recursos a uno de autonomía con capacidades, recursos y responsabilidad por resultados, es necesario realizar acciones específicas de articulación nación-territorio. La responsabilidad del nivel central está en fortalecer la autonomía y capacidad de gestión de departamentos y municipios mediante una distribución más clara de competencias, recursos y responsabilidades, orientada a resultados concretos. </a:t>
            </a:r>
          </a:p>
          <a:p>
            <a:endParaRPr lang="en-US" dirty="0"/>
          </a:p>
        </p:txBody>
      </p:sp>
      <p:sp>
        <p:nvSpPr>
          <p:cNvPr id="4" name="Slide Number Placeholder 3">
            <a:extLst>
              <a:ext uri="{FF2B5EF4-FFF2-40B4-BE49-F238E27FC236}">
                <a16:creationId xmlns:a16="http://schemas.microsoft.com/office/drawing/2014/main" id="{C1EDA5B3-FD29-6928-7066-5E211C2919E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5057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CED71-2134-ECE9-764D-E07DEE1D0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9072A-A002-4CD4-232B-9033642816D4}"/>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D35D475D-DAFA-5F7B-5265-A4417495B3F5}"/>
              </a:ext>
            </a:extLst>
          </p:cNvPr>
          <p:cNvSpPr>
            <a:spLocks noGrp="1"/>
          </p:cNvSpPr>
          <p:nvPr>
            <p:ph type="body" idx="1"/>
          </p:nvPr>
        </p:nvSpPr>
        <p:spPr/>
        <p:txBody>
          <a:bodyPr/>
          <a:lstStyle/>
          <a:p>
            <a:r>
              <a:rPr lang="en-US" dirty="0"/>
              <a:t>En </a:t>
            </a:r>
            <a:r>
              <a:rPr lang="en-US" dirty="0" err="1"/>
              <a:t>lugar</a:t>
            </a:r>
            <a:r>
              <a:rPr lang="en-US" dirty="0"/>
              <a:t> de “Plan” </a:t>
            </a:r>
            <a:r>
              <a:rPr lang="en-US" dirty="0" err="1"/>
              <a:t>podríamos</a:t>
            </a:r>
            <a:r>
              <a:rPr lang="en-US" dirty="0"/>
              <a:t> </a:t>
            </a:r>
            <a:r>
              <a:rPr lang="en-US" dirty="0" err="1"/>
              <a:t>dar</a:t>
            </a:r>
            <a:r>
              <a:rPr lang="en-US" dirty="0"/>
              <a:t> </a:t>
            </a:r>
            <a:r>
              <a:rPr lang="en-US" dirty="0" err="1"/>
              <a:t>su</a:t>
            </a:r>
            <a:r>
              <a:rPr lang="en-US" dirty="0"/>
              <a:t> </a:t>
            </a:r>
            <a:r>
              <a:rPr lang="en-US" dirty="0" err="1"/>
              <a:t>nombre</a:t>
            </a:r>
            <a:r>
              <a:rPr lang="en-US" dirty="0"/>
              <a:t> </a:t>
            </a:r>
            <a:r>
              <a:rPr lang="en-US" dirty="0" err="1"/>
              <a:t>completo</a:t>
            </a:r>
            <a:r>
              <a:rPr lang="en-US" dirty="0"/>
              <a:t> y la </a:t>
            </a:r>
            <a:r>
              <a:rPr lang="en-US" dirty="0" err="1"/>
              <a:t>abreviatura</a:t>
            </a:r>
            <a:r>
              <a:rPr lang="en-US" dirty="0"/>
              <a:t> </a:t>
            </a:r>
            <a:r>
              <a:rPr lang="en-US" dirty="0" err="1"/>
              <a:t>que</a:t>
            </a:r>
            <a:r>
              <a:rPr lang="en-US" dirty="0"/>
              <a:t> </a:t>
            </a:r>
            <a:r>
              <a:rPr lang="en-US" dirty="0" err="1"/>
              <a:t>usaremos</a:t>
            </a:r>
            <a:r>
              <a:rPr lang="en-US" dirty="0"/>
              <a:t> </a:t>
            </a:r>
            <a:r>
              <a:rPr lang="en-US" dirty="0" err="1"/>
              <a:t>en</a:t>
            </a:r>
            <a:r>
              <a:rPr lang="en-US" dirty="0"/>
              <a:t> Adelante: Plan Nacional de Desarrollo (PND).</a:t>
            </a:r>
          </a:p>
        </p:txBody>
      </p:sp>
      <p:sp>
        <p:nvSpPr>
          <p:cNvPr id="4" name="Slide Number Placeholder 3">
            <a:extLst>
              <a:ext uri="{FF2B5EF4-FFF2-40B4-BE49-F238E27FC236}">
                <a16:creationId xmlns:a16="http://schemas.microsoft.com/office/drawing/2014/main" id="{3920175E-EEAF-7C2C-EA7C-DDD1F08B61D9}"/>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646321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C8984-91AC-649A-000C-4A5364FF6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583FA-30AA-3F9F-F1A1-DC260D52DCFF}"/>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A7518086-F9EA-C08F-19E1-597493E6C545}"/>
              </a:ext>
            </a:extLst>
          </p:cNvPr>
          <p:cNvSpPr>
            <a:spLocks noGrp="1"/>
          </p:cNvSpPr>
          <p:nvPr>
            <p:ph type="body" idx="1"/>
          </p:nvPr>
        </p:nvSpPr>
        <p:spPr/>
        <p:txBody>
          <a:bodyPr/>
          <a:lstStyle/>
          <a:p>
            <a:r>
              <a:rPr lang="en-US"/>
              <a:t>Como se </a:t>
            </a:r>
            <a:r>
              <a:rPr lang="en-US" err="1"/>
              <a:t>usa</a:t>
            </a:r>
            <a:r>
              <a:rPr lang="en-US"/>
              <a:t> </a:t>
            </a:r>
            <a:r>
              <a:rPr lang="en-US" err="1"/>
              <a:t>por</a:t>
            </a:r>
            <a:r>
              <a:rPr lang="en-US"/>
              <a:t> </a:t>
            </a:r>
            <a:r>
              <a:rPr lang="en-US" err="1"/>
              <a:t>primera</a:t>
            </a:r>
            <a:r>
              <a:rPr lang="en-US"/>
              <a:t> </a:t>
            </a:r>
            <a:r>
              <a:rPr lang="en-US" err="1"/>
              <a:t>vez</a:t>
            </a:r>
            <a:r>
              <a:rPr lang="en-US"/>
              <a:t>, major </a:t>
            </a:r>
            <a:r>
              <a:rPr lang="en-US" err="1"/>
              <a:t>referirse</a:t>
            </a:r>
            <a:r>
              <a:rPr lang="en-US"/>
              <a:t> al “Plan </a:t>
            </a:r>
            <a:r>
              <a:rPr lang="en-US" err="1"/>
              <a:t>Plurianual</a:t>
            </a:r>
            <a:r>
              <a:rPr lang="en-US"/>
              <a:t> de Inversiones (PPI).</a:t>
            </a:r>
          </a:p>
          <a:p>
            <a:r>
              <a:rPr lang="en-US" err="1"/>
              <a:t>Realmente</a:t>
            </a:r>
            <a:r>
              <a:rPr lang="en-US"/>
              <a:t> lo </a:t>
            </a:r>
            <a:r>
              <a:rPr lang="en-US" err="1"/>
              <a:t>que</a:t>
            </a:r>
            <a:r>
              <a:rPr lang="en-US"/>
              <a:t> el Congreso </a:t>
            </a:r>
            <a:r>
              <a:rPr lang="en-US" err="1"/>
              <a:t>aprueba</a:t>
            </a:r>
            <a:r>
              <a:rPr lang="en-US"/>
              <a:t> es </a:t>
            </a:r>
            <a:r>
              <a:rPr lang="en-US" err="1"/>
              <a:t>una</a:t>
            </a:r>
            <a:r>
              <a:rPr lang="en-US"/>
              <a:t> Ley. En </a:t>
            </a:r>
            <a:r>
              <a:rPr lang="en-US" err="1"/>
              <a:t>lugar</a:t>
            </a:r>
            <a:r>
              <a:rPr lang="en-US"/>
              <a:t> de “</a:t>
            </a:r>
            <a:r>
              <a:rPr lang="en-US" err="1"/>
              <a:t>Articulado</a:t>
            </a:r>
            <a:r>
              <a:rPr lang="en-US"/>
              <a:t>” </a:t>
            </a:r>
            <a:r>
              <a:rPr lang="en-US" err="1"/>
              <a:t>podríamos</a:t>
            </a:r>
            <a:r>
              <a:rPr lang="en-US"/>
              <a:t> </a:t>
            </a:r>
            <a:r>
              <a:rPr lang="en-US" err="1"/>
              <a:t>decir</a:t>
            </a:r>
            <a:r>
              <a:rPr lang="en-US"/>
              <a:t> “Proyecto de Ley </a:t>
            </a:r>
            <a:r>
              <a:rPr lang="en-US" err="1"/>
              <a:t>Aprobatoria</a:t>
            </a:r>
            <a:r>
              <a:rPr lang="en-US"/>
              <a:t> del PND”</a:t>
            </a:r>
          </a:p>
        </p:txBody>
      </p:sp>
      <p:sp>
        <p:nvSpPr>
          <p:cNvPr id="4" name="Slide Number Placeholder 3">
            <a:extLst>
              <a:ext uri="{FF2B5EF4-FFF2-40B4-BE49-F238E27FC236}">
                <a16:creationId xmlns:a16="http://schemas.microsoft.com/office/drawing/2014/main" id="{699AC391-9097-EC84-45A5-28030D4826E1}"/>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507121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00C1-0A22-E3FD-BBBC-B031207A7C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49F30-C300-D9E2-E1D8-4AC9483AA4E8}"/>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7458C32D-9F13-5093-2A4A-0951178A69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0CA915-20A0-995F-E998-84C7A6022C1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7532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A81EC-D2F0-46E9-D343-DF4AC1BAC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B7C80-85F2-5E6A-E787-18E5024DC099}"/>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100303D9-5AA1-B3CA-2A60-298EA6BB804E}"/>
              </a:ext>
            </a:extLst>
          </p:cNvPr>
          <p:cNvSpPr>
            <a:spLocks noGrp="1"/>
          </p:cNvSpPr>
          <p:nvPr>
            <p:ph type="body" idx="1"/>
          </p:nvPr>
        </p:nvSpPr>
        <p:spPr/>
        <p:txBody>
          <a:bodyPr/>
          <a:lstStyle/>
          <a:p>
            <a:r>
              <a:rPr lang="es-CO" sz="1200" kern="1200" dirty="0">
                <a:solidFill>
                  <a:schemeClr val="tx1"/>
                </a:solidFill>
                <a:effectLst/>
                <a:latin typeface="+mn-lt"/>
                <a:ea typeface="+mn-ea"/>
                <a:cs typeface="+mn-cs"/>
              </a:rPr>
              <a:t>La propuesta consolida la información disponible hasta el 7 de septiembre, e integra las bases del programa de gobierno, el contenido del libro de la verdad y los pronunciamientos oficiales emitidos por la Presidencia de la República; dichas fuentes se encuentran debidamente referenciadas en el desarrollo temático de cada eje para facilitar su consulta, trazabilidad y aplicación metodológica.</a:t>
            </a:r>
          </a:p>
          <a:p>
            <a:endParaRPr lang="es-CO" sz="1200" kern="1200" dirty="0">
              <a:solidFill>
                <a:schemeClr val="tx1"/>
              </a:solidFill>
              <a:effectLst/>
              <a:latin typeface="+mn-lt"/>
              <a:ea typeface="+mn-ea"/>
              <a:cs typeface="+mn-cs"/>
            </a:endParaRPr>
          </a:p>
          <a:p>
            <a:r>
              <a:rPr lang="es-CO" sz="1200" kern="1200" dirty="0">
                <a:solidFill>
                  <a:schemeClr val="tx1"/>
                </a:solidFill>
                <a:effectLst/>
                <a:latin typeface="+mn-lt"/>
                <a:ea typeface="+mn-ea"/>
                <a:cs typeface="+mn-cs"/>
              </a:rPr>
              <a:t>En el punto 1 se podría mencionar: “Arca de Noé, 25 cartas de navegación, Colombia 2036: top 25”.</a:t>
            </a:r>
            <a:endParaRPr lang="en-US" dirty="0"/>
          </a:p>
        </p:txBody>
      </p:sp>
      <p:sp>
        <p:nvSpPr>
          <p:cNvPr id="4" name="Slide Number Placeholder 3">
            <a:extLst>
              <a:ext uri="{FF2B5EF4-FFF2-40B4-BE49-F238E27FC236}">
                <a16:creationId xmlns:a16="http://schemas.microsoft.com/office/drawing/2014/main" id="{F042E4F5-D9F7-E029-3D3C-9315A27CF76C}"/>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706714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B509E-C01C-640A-8C71-6A3B978DF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3923F-B091-BE47-B143-744FB65B7FF5}"/>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9FB531E6-6121-277C-A00D-E5BF6625F33C}"/>
              </a:ext>
            </a:extLst>
          </p:cNvPr>
          <p:cNvSpPr>
            <a:spLocks noGrp="1"/>
          </p:cNvSpPr>
          <p:nvPr>
            <p:ph type="body" idx="1"/>
          </p:nvPr>
        </p:nvSpPr>
        <p:spPr/>
        <p:txBody>
          <a:bodyPr/>
          <a:lstStyle/>
          <a:p>
            <a:r>
              <a:rPr lang="en-US" dirty="0"/>
              <a:t>En </a:t>
            </a:r>
            <a:r>
              <a:rPr lang="en-US" dirty="0" err="1"/>
              <a:t>cada</a:t>
            </a:r>
            <a:r>
              <a:rPr lang="en-US" dirty="0"/>
              <a:t> columna </a:t>
            </a:r>
            <a:r>
              <a:rPr lang="en-US" dirty="0" err="1"/>
              <a:t>cambiaría</a:t>
            </a:r>
            <a:r>
              <a:rPr lang="en-US" dirty="0"/>
              <a:t> el </a:t>
            </a:r>
            <a:r>
              <a:rPr lang="en-US" dirty="0" err="1"/>
              <a:t>texto</a:t>
            </a:r>
            <a:r>
              <a:rPr lang="en-US" dirty="0"/>
              <a:t> prescriptive (“</a:t>
            </a:r>
            <a:r>
              <a:rPr lang="en-US" dirty="0" err="1"/>
              <a:t>debe</a:t>
            </a:r>
            <a:r>
              <a:rPr lang="en-US" dirty="0"/>
              <a:t> …”) </a:t>
            </a:r>
            <a:r>
              <a:rPr lang="en-US" dirty="0" err="1"/>
              <a:t>por</a:t>
            </a:r>
            <a:r>
              <a:rPr lang="en-US" dirty="0"/>
              <a:t> uno </a:t>
            </a:r>
            <a:r>
              <a:rPr lang="en-US" dirty="0" err="1"/>
              <a:t>descriptivo</a:t>
            </a:r>
            <a:r>
              <a:rPr lang="en-US" dirty="0"/>
              <a:t> (“describe, traduce, </a:t>
            </a:r>
            <a:r>
              <a:rPr lang="en-US" dirty="0" err="1"/>
              <a:t>caracteriza</a:t>
            </a:r>
            <a:r>
              <a:rPr lang="en-US" dirty="0"/>
              <a:t>, </a:t>
            </a:r>
            <a:r>
              <a:rPr lang="en-US" dirty="0" err="1"/>
              <a:t>especifica</a:t>
            </a:r>
            <a:r>
              <a:rPr lang="en-US" dirty="0"/>
              <a:t>”).</a:t>
            </a:r>
          </a:p>
        </p:txBody>
      </p:sp>
      <p:sp>
        <p:nvSpPr>
          <p:cNvPr id="4" name="Slide Number Placeholder 3">
            <a:extLst>
              <a:ext uri="{FF2B5EF4-FFF2-40B4-BE49-F238E27FC236}">
                <a16:creationId xmlns:a16="http://schemas.microsoft.com/office/drawing/2014/main" id="{523B0EF1-2487-A9AD-22F4-51F14410FE4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1160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26393-DE03-8FC1-3356-2E6F60880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82D2A7-4625-F5E8-DE01-CC5019DB010F}"/>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17079AB7-AC98-69D0-692B-CFC56F37E021}"/>
              </a:ext>
            </a:extLst>
          </p:cNvPr>
          <p:cNvSpPr>
            <a:spLocks noGrp="1"/>
          </p:cNvSpPr>
          <p:nvPr>
            <p:ph type="body" idx="1"/>
          </p:nvPr>
        </p:nvSpPr>
        <p:spPr/>
        <p:txBody>
          <a:bodyPr/>
          <a:lstStyle/>
          <a:p>
            <a:pPr lvl="0"/>
            <a:r>
              <a:rPr lang="es-ES" sz="1200" b="1" kern="1200" dirty="0">
                <a:solidFill>
                  <a:schemeClr val="tx1"/>
                </a:solidFill>
                <a:effectLst/>
                <a:latin typeface="+mn-lt"/>
                <a:ea typeface="+mn-ea"/>
                <a:cs typeface="+mn-cs"/>
              </a:rPr>
              <a:t>Reconstrucción</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emergencia mostró que las regiones del país requieren una política de reconstrucción integral que se centre en la recuperación de la infraestructura, vivienda, servicios públicos y fortalezca la capacidad productiva. Esta es una oportunidad para el fortalecimiento de la confianza institucional en los territorios más afectados.  La articulación entre el Estado, el sector privado y la ciudadanía es fundamental, pues la gobernanza de los procesos de reconstrucción favorece su agilidad, efectividad y sostenibilidad </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Dentro del eje se deben recopilar las apuestas que permitan recuperar las condiciones de vida de los territorios más afectados. Se sugieren acciones relacionadas con la financiación de la reconstrucción, la estabilización de emergencias, la recuperación de infraestructura, vivienda y servicios esenciales, reactivación de economía y medios de vida, adaptación territorial, obras con mayor impacto territorial y fortalecimiento de capacidades institucionales para la gestión del riesgo.</a:t>
            </a:r>
            <a:endParaRPr lang="es-CO" sz="1200" kern="1200" dirty="0">
              <a:solidFill>
                <a:schemeClr val="tx1"/>
              </a:solidFill>
              <a:effectLst/>
              <a:latin typeface="+mn-lt"/>
              <a:ea typeface="+mn-ea"/>
              <a:cs typeface="+mn-cs"/>
            </a:endParaRPr>
          </a:p>
          <a:p>
            <a:pPr lvl="0"/>
            <a:r>
              <a:rPr lang="es-ES" sz="1200" b="1" kern="1200" dirty="0">
                <a:solidFill>
                  <a:schemeClr val="tx1"/>
                </a:solidFill>
                <a:effectLst/>
                <a:latin typeface="+mn-lt"/>
                <a:ea typeface="+mn-ea"/>
                <a:cs typeface="+mn-cs"/>
              </a:rPr>
              <a:t>Seguridad y Paz</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Uno de los problemas estructurales del país es la pérdida del control operativo del territorio, es decir la pérdida de la capacidad de autoridad del Estado para hacer presencia en territorios donde existen grupos armados y economías ilegales consolidadas. Esta recuperación del orden y del hacer del Estado, es una condición indispensable para que la reactivación de la economía, el desarrollo y el bienestar social lleguen a todo el país. </a:t>
            </a:r>
            <a:r>
              <a:rPr lang="es-CO" sz="1200" kern="1200" dirty="0">
                <a:solidFill>
                  <a:schemeClr val="tx1"/>
                </a:solidFill>
                <a:effectLst/>
                <a:latin typeface="+mn-lt"/>
                <a:ea typeface="+mn-ea"/>
                <a:cs typeface="+mn-cs"/>
              </a:rPr>
              <a:t>Sin seguridad, autoridad y control territorial no es posible desarrollar plenamente la libertad, la inversión, el empleo ni el bienestar.</a:t>
            </a:r>
          </a:p>
          <a:p>
            <a:r>
              <a:rPr lang="es-ES" sz="1200" kern="1200" dirty="0">
                <a:solidFill>
                  <a:schemeClr val="tx1"/>
                </a:solidFill>
                <a:effectLst/>
                <a:latin typeface="+mn-lt"/>
                <a:ea typeface="+mn-ea"/>
                <a:cs typeface="+mn-cs"/>
              </a:rPr>
              <a:t>En esta vía, este eje busca consolidar las acciones que permitan recuperar el monopolio legítimo de la fuerza y garantizar la protección de las familias. Se sugieren acciones relacionadas con el combate a las estructuras criminales y sus fuentes de financiación, y el fortalecimiento de las capacidades institucionales relacionadas con la seguridad urbana, rural y la justicia</a:t>
            </a:r>
            <a:r>
              <a:rPr lang="es-ES_tradnl" sz="1200" kern="1200" dirty="0">
                <a:solidFill>
                  <a:schemeClr val="tx1"/>
                </a:solidFill>
                <a:effectLst/>
                <a:latin typeface="+mn-lt"/>
                <a:ea typeface="+mn-ea"/>
                <a:cs typeface="+mn-cs"/>
              </a:rPr>
              <a:t>.</a:t>
            </a:r>
            <a:endParaRPr lang="es-CO" sz="1200" kern="1200" dirty="0">
              <a:solidFill>
                <a:schemeClr val="tx1"/>
              </a:solidFill>
              <a:effectLst/>
              <a:latin typeface="+mn-lt"/>
              <a:ea typeface="+mn-ea"/>
              <a:cs typeface="+mn-cs"/>
            </a:endParaRPr>
          </a:p>
          <a:p>
            <a:pPr lvl="0"/>
            <a:r>
              <a:rPr lang="es-ES" sz="1200" b="1" kern="1200" dirty="0">
                <a:solidFill>
                  <a:schemeClr val="tx1"/>
                </a:solidFill>
                <a:effectLst/>
                <a:latin typeface="+mn-lt"/>
                <a:ea typeface="+mn-ea"/>
                <a:cs typeface="+mn-cs"/>
              </a:rPr>
              <a:t>Responsabilidad fiscal y administración del Estado</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administración del Estado en la actualidad obedece a la existencia de nueve patrones que en su conjunto implican la pérdida de su capacidad para tomar decisiones sobre el funcionamiento y la inversión: </a:t>
            </a:r>
            <a:r>
              <a:rPr lang="es-CO" sz="1200" kern="1200" dirty="0">
                <a:solidFill>
                  <a:schemeClr val="tx1"/>
                </a:solidFill>
                <a:effectLst/>
                <a:latin typeface="+mn-lt"/>
                <a:ea typeface="+mn-ea"/>
                <a:cs typeface="+mn-cs"/>
              </a:rPr>
              <a:t>decisiones sin rigor técnico, sistemas tecnológicos obsoletos, información poco confiable, parálisis en la ejecución, concentración contractual, riesgo litigioso, pérdida de control territorial, fragmentación institucional y restricción fiscal.</a:t>
            </a:r>
          </a:p>
          <a:p>
            <a:r>
              <a:rPr lang="es-CO" sz="1200" kern="1200" dirty="0">
                <a:solidFill>
                  <a:schemeClr val="tx1"/>
                </a:solidFill>
                <a:effectLst/>
                <a:latin typeface="+mn-lt"/>
                <a:ea typeface="+mn-ea"/>
                <a:cs typeface="+mn-cs"/>
              </a:rPr>
              <a:t>Ordenar la administración pública a través de la optimización de la arquitectura estatal mediante la gestión por resultados y la lucha contra la corrupción es la base, junto a la seguridad territorial, para que el Estado pueda volver a traducir los recursos en resultados.  Un Estado que funciona es aquel que tiene la trazabilidad sobre qué decisión se toma, por qué, cuánto cuesta, quien responde, que resultado se obtiene y en que se gastó cada peso. Las acciones de este eje están relacionadas con la creación de un Estado eficiente, moderno, transparente y respetado por sus pares internacionales.</a:t>
            </a:r>
          </a:p>
          <a:p>
            <a:pPr lvl="0"/>
            <a:r>
              <a:rPr lang="es-ES" sz="1200" b="1" kern="1200" dirty="0">
                <a:solidFill>
                  <a:schemeClr val="tx1"/>
                </a:solidFill>
                <a:effectLst/>
                <a:latin typeface="+mn-lt"/>
                <a:ea typeface="+mn-ea"/>
                <a:cs typeface="+mn-cs"/>
              </a:rPr>
              <a:t>Productividad y Recursos para el desarrollo</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El desarrollo del país debe cambiar la visión de la administración de la escasez a la generación de abundancia, con inversión y empleo formal. El Estado no solo debe usar el gasto público, debe crear condiciones para favorecer la abundancia de la mano del sector privado y las regiones. </a:t>
            </a:r>
            <a:r>
              <a:rPr lang="es-CO" sz="1200" kern="1200" dirty="0">
                <a:solidFill>
                  <a:schemeClr val="tx1"/>
                </a:solidFill>
                <a:effectLst/>
                <a:latin typeface="+mn-lt"/>
                <a:ea typeface="+mn-ea"/>
                <a:cs typeface="+mn-cs"/>
              </a:rPr>
              <a:t>Es la estructuración de un modelo de desarrollo fundamentado en la responsabilidad fiscal, el fomento a la inversión privada y la formalización laboral.</a:t>
            </a:r>
          </a:p>
          <a:p>
            <a:r>
              <a:rPr lang="es-ES" sz="1200" kern="1200" dirty="0">
                <a:solidFill>
                  <a:schemeClr val="tx1"/>
                </a:solidFill>
                <a:effectLst/>
                <a:latin typeface="+mn-lt"/>
                <a:ea typeface="+mn-ea"/>
                <a:cs typeface="+mn-cs"/>
              </a:rPr>
              <a:t>Para lograr esto es necesario el uso estratégico de los recursos que posee el país y el ordenamiento efectivo del territorio. Igualmente, se incluye dentro de este eje la integración del país con infraestructura, movilidad y logística competitiva.  </a:t>
            </a:r>
            <a:r>
              <a:rPr lang="es-CO" sz="1200" kern="1200" dirty="0">
                <a:solidFill>
                  <a:schemeClr val="tx1"/>
                </a:solidFill>
                <a:effectLst/>
                <a:latin typeface="+mn-lt"/>
                <a:ea typeface="+mn-ea"/>
                <a:cs typeface="+mn-cs"/>
              </a:rPr>
              <a:t>Colombia debe volver a producir, invertir y crecer, utilizando sus capacidades empresariales, productivas y recursos estratégicos para generar empleo, ingresos y prosperidad, contando con la reactivación de las capacidades existentes en las regiones. </a:t>
            </a:r>
          </a:p>
          <a:p>
            <a:r>
              <a:rPr lang="es-CO" sz="1200" kern="1200" dirty="0">
                <a:solidFill>
                  <a:schemeClr val="tx1"/>
                </a:solidFill>
                <a:effectLst/>
                <a:latin typeface="+mn-lt"/>
                <a:ea typeface="+mn-ea"/>
                <a:cs typeface="+mn-cs"/>
              </a:rPr>
              <a:t>Las acciones de este eje están relacionadas con recuperar y aumentar la inversión privada, generar empleo formal y de calidad, modernizar y diversificar la estructura productiva, garantizar seguridad y soberanía energética, cuidar y aprovechar los recursos estratégicos, aumentar el valor agregado a través del turismo, el comercio y las PYMES, fortalecer el campo, impulsar la ciencia y la tecnología, mejorar la infraestructura y conectividad, y fortalecer la inserción internacional del país. </a:t>
            </a:r>
          </a:p>
          <a:p>
            <a:pPr lvl="0"/>
            <a:r>
              <a:rPr lang="es-ES" sz="1200" b="1" kern="1200" dirty="0">
                <a:solidFill>
                  <a:schemeClr val="tx1"/>
                </a:solidFill>
                <a:effectLst/>
                <a:latin typeface="+mn-lt"/>
                <a:ea typeface="+mn-ea"/>
                <a:cs typeface="+mn-cs"/>
              </a:rPr>
              <a:t>Desarrollo Social</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inversión en el desarrollo social debe hacerse a través de políticas sostenibles y evaluables que garanticen la salud, la protección social y la autonomía con la familia en el centro. Igualmente, deben garantizar la </a:t>
            </a:r>
            <a:r>
              <a:rPr lang="es-ES_tradnl" sz="1200" kern="1200" dirty="0">
                <a:solidFill>
                  <a:schemeClr val="tx1"/>
                </a:solidFill>
                <a:effectLst/>
                <a:latin typeface="+mn-lt"/>
                <a:ea typeface="+mn-ea"/>
                <a:cs typeface="+mn-cs"/>
              </a:rPr>
              <a:t>educación, ciencia y tecnología en la base de la competitividad y convertir </a:t>
            </a:r>
            <a:r>
              <a:rPr lang="es-ES" sz="1200" kern="1200" dirty="0">
                <a:solidFill>
                  <a:schemeClr val="tx1"/>
                </a:solidFill>
                <a:effectLst/>
                <a:latin typeface="+mn-lt"/>
                <a:ea typeface="+mn-ea"/>
                <a:cs typeface="+mn-cs"/>
              </a:rPr>
              <a:t>la </a:t>
            </a:r>
            <a:r>
              <a:rPr lang="es-ES_tradnl" sz="1200" kern="1200" dirty="0">
                <a:solidFill>
                  <a:schemeClr val="tx1"/>
                </a:solidFill>
                <a:effectLst/>
                <a:latin typeface="+mn-lt"/>
                <a:ea typeface="+mn-ea"/>
                <a:cs typeface="+mn-cs"/>
              </a:rPr>
              <a:t>cultura, deporte y convivencia en industria y en tejido social.</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Los programas y proyectos para el desarrollo social deben ser compatibles con la responsabilidad fiscal, precisamente para que puedan tener un impacto real en las poblaciones vulnerables. </a:t>
            </a:r>
            <a:r>
              <a:rPr lang="es-CO" sz="1200" kern="1200" dirty="0">
                <a:solidFill>
                  <a:schemeClr val="tx1"/>
                </a:solidFill>
                <a:effectLst/>
                <a:latin typeface="+mn-lt"/>
                <a:ea typeface="+mn-ea"/>
                <a:cs typeface="+mn-cs"/>
              </a:rPr>
              <a:t>La inversión social debe combinar protección y generación de capacidades para mejorar las condiciones de vida y oportunidades de las familias, reduciendo las brechas sociales y garantizando acceso efectivo a bienes, servicios y derechos fundamentales.</a:t>
            </a:r>
          </a:p>
          <a:p>
            <a:pPr lvl="0"/>
            <a:r>
              <a:rPr lang="es-CO" sz="1200" b="1" kern="1200" dirty="0">
                <a:solidFill>
                  <a:schemeClr val="tx1"/>
                </a:solidFill>
                <a:effectLst/>
                <a:latin typeface="+mn-lt"/>
                <a:ea typeface="+mn-ea"/>
                <a:cs typeface="+mn-cs"/>
              </a:rPr>
              <a:t>TRANSVERSAL Descentralización </a:t>
            </a:r>
          </a:p>
          <a:p>
            <a:pPr lvl="0"/>
            <a:r>
              <a:rPr lang="es-CO" sz="1200" kern="1200" dirty="0">
                <a:solidFill>
                  <a:schemeClr val="tx1"/>
                </a:solidFill>
                <a:effectLst/>
                <a:latin typeface="+mn-lt"/>
                <a:ea typeface="+mn-ea"/>
                <a:cs typeface="+mn-cs"/>
              </a:rPr>
              <a:t>Si bien la territorialización de la inversión debe realizarse en todos los ejes programáticos, para poder avanzar de un modelo de gestión de recursos a uno de autonomía con capacidades, recursos y responsabilidad por resultados, es necesario realizar acciones específicas de articulación nación-territorio. La responsabilidad del nivel central está en fortalecer la autonomía y capacidad de gestión de departamentos y municipios mediante una distribución más clara de competencias, recursos y responsabilidades, orientada a resultados concretos. </a:t>
            </a:r>
          </a:p>
          <a:p>
            <a:endParaRPr lang="en-US" dirty="0"/>
          </a:p>
        </p:txBody>
      </p:sp>
      <p:sp>
        <p:nvSpPr>
          <p:cNvPr id="4" name="Slide Number Placeholder 3">
            <a:extLst>
              <a:ext uri="{FF2B5EF4-FFF2-40B4-BE49-F238E27FC236}">
                <a16:creationId xmlns:a16="http://schemas.microsoft.com/office/drawing/2014/main" id="{01C44452-A3FD-16C5-EB53-FFD5D2B2C7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6006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6340D-2566-6EB7-D177-C9902F37D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B84B9-0BA6-C347-A975-2B0E13D36402}"/>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5887E20D-AE69-FBF0-F613-F68A1ED05514}"/>
              </a:ext>
            </a:extLst>
          </p:cNvPr>
          <p:cNvSpPr>
            <a:spLocks noGrp="1"/>
          </p:cNvSpPr>
          <p:nvPr>
            <p:ph type="body" idx="1"/>
          </p:nvPr>
        </p:nvSpPr>
        <p:spPr/>
        <p:txBody>
          <a:bodyPr/>
          <a:lstStyle/>
          <a:p>
            <a:pPr lvl="0"/>
            <a:r>
              <a:rPr lang="es-ES" sz="1200" b="1" kern="1200" dirty="0">
                <a:solidFill>
                  <a:schemeClr val="tx1"/>
                </a:solidFill>
                <a:effectLst/>
                <a:latin typeface="+mn-lt"/>
                <a:ea typeface="+mn-ea"/>
                <a:cs typeface="+mn-cs"/>
              </a:rPr>
              <a:t>Reconstrucción</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emergencia mostró que las regiones del país requieren una política de reconstrucción integral que se centre en la recuperación de la infraestructura, vivienda, servicios públicos y fortalezca la capacidad productiva. Esta es una oportunidad para el fortalecimiento de la confianza institucional en los territorios más afectados.  La articulación entre el Estado, el sector privado y la ciudadanía es fundamental, pues la gobernanza de los procesos de reconstrucción favorece su agilidad, efectividad y sostenibilidad </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Dentro del eje se deben recopilar las apuestas que permitan recuperar las condiciones de vida de los territorios más afectados. Se sugieren acciones relacionadas con la financiación de la reconstrucción, la estabilización de emergencias, la recuperación de infraestructura, vivienda y servicios esenciales, reactivación de economía y medios de vida, adaptación territorial, obras con mayor impacto territorial y fortalecimiento de capacidades institucionales para la gestión del riesgo.</a:t>
            </a:r>
            <a:endParaRPr lang="es-CO" sz="1200" kern="1200" dirty="0">
              <a:solidFill>
                <a:schemeClr val="tx1"/>
              </a:solidFill>
              <a:effectLst/>
              <a:latin typeface="+mn-lt"/>
              <a:ea typeface="+mn-ea"/>
              <a:cs typeface="+mn-cs"/>
            </a:endParaRPr>
          </a:p>
          <a:p>
            <a:pPr lvl="0"/>
            <a:r>
              <a:rPr lang="es-ES" sz="1200" b="1" kern="1200" dirty="0">
                <a:solidFill>
                  <a:schemeClr val="tx1"/>
                </a:solidFill>
                <a:effectLst/>
                <a:latin typeface="+mn-lt"/>
                <a:ea typeface="+mn-ea"/>
                <a:cs typeface="+mn-cs"/>
              </a:rPr>
              <a:t>Seguridad y Paz</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Uno de los problemas estructurales del país es la pérdida del control operativo del territorio, es decir la pérdida de la capacidad de autoridad del Estado para hacer presencia en territorios donde existen grupos armados y economías ilegales consolidadas. Esta recuperación del orden y del hacer del Estado, es una condición indispensable para que la reactivación de la economía, el desarrollo y el bienestar social lleguen a todo el país. </a:t>
            </a:r>
            <a:r>
              <a:rPr lang="es-CO" sz="1200" kern="1200" dirty="0">
                <a:solidFill>
                  <a:schemeClr val="tx1"/>
                </a:solidFill>
                <a:effectLst/>
                <a:latin typeface="+mn-lt"/>
                <a:ea typeface="+mn-ea"/>
                <a:cs typeface="+mn-cs"/>
              </a:rPr>
              <a:t>Sin seguridad, autoridad y control territorial no es posible desarrollar plenamente la libertad, la inversión, el empleo ni el bienestar.</a:t>
            </a:r>
          </a:p>
          <a:p>
            <a:r>
              <a:rPr lang="es-ES" sz="1200" kern="1200" dirty="0">
                <a:solidFill>
                  <a:schemeClr val="tx1"/>
                </a:solidFill>
                <a:effectLst/>
                <a:latin typeface="+mn-lt"/>
                <a:ea typeface="+mn-ea"/>
                <a:cs typeface="+mn-cs"/>
              </a:rPr>
              <a:t>En esta vía, este eje busca consolidar las acciones que permitan recuperar el monopolio legítimo de la fuerza y garantizar la protección de las familias. Se sugieren acciones relacionadas con el combate a las estructuras criminales y sus fuentes de financiación, y el fortalecimiento de las capacidades institucionales relacionadas con la seguridad urbana, rural y la justicia</a:t>
            </a:r>
            <a:r>
              <a:rPr lang="es-ES_tradnl" sz="1200" kern="1200" dirty="0">
                <a:solidFill>
                  <a:schemeClr val="tx1"/>
                </a:solidFill>
                <a:effectLst/>
                <a:latin typeface="+mn-lt"/>
                <a:ea typeface="+mn-ea"/>
                <a:cs typeface="+mn-cs"/>
              </a:rPr>
              <a:t>.</a:t>
            </a:r>
            <a:endParaRPr lang="es-CO" sz="1200" kern="1200" dirty="0">
              <a:solidFill>
                <a:schemeClr val="tx1"/>
              </a:solidFill>
              <a:effectLst/>
              <a:latin typeface="+mn-lt"/>
              <a:ea typeface="+mn-ea"/>
              <a:cs typeface="+mn-cs"/>
            </a:endParaRPr>
          </a:p>
          <a:p>
            <a:pPr lvl="0"/>
            <a:r>
              <a:rPr lang="es-ES" sz="1200" b="1" kern="1200" dirty="0">
                <a:solidFill>
                  <a:schemeClr val="tx1"/>
                </a:solidFill>
                <a:effectLst/>
                <a:latin typeface="+mn-lt"/>
                <a:ea typeface="+mn-ea"/>
                <a:cs typeface="+mn-cs"/>
              </a:rPr>
              <a:t>Responsabilidad fiscal y administración del Estado</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administración del Estado en la actualidad obedece a la existencia de nueve patrones que en su conjunto implican la pérdida de su capacidad para tomar decisiones sobre el funcionamiento y la inversión: </a:t>
            </a:r>
            <a:r>
              <a:rPr lang="es-CO" sz="1200" kern="1200" dirty="0">
                <a:solidFill>
                  <a:schemeClr val="tx1"/>
                </a:solidFill>
                <a:effectLst/>
                <a:latin typeface="+mn-lt"/>
                <a:ea typeface="+mn-ea"/>
                <a:cs typeface="+mn-cs"/>
              </a:rPr>
              <a:t>decisiones sin rigor técnico, sistemas tecnológicos obsoletos, información poco confiable, parálisis en la ejecución, concentración contractual, riesgo litigioso, pérdida de control territorial, fragmentación institucional y restricción fiscal.</a:t>
            </a:r>
          </a:p>
          <a:p>
            <a:r>
              <a:rPr lang="es-CO" sz="1200" kern="1200" dirty="0">
                <a:solidFill>
                  <a:schemeClr val="tx1"/>
                </a:solidFill>
                <a:effectLst/>
                <a:latin typeface="+mn-lt"/>
                <a:ea typeface="+mn-ea"/>
                <a:cs typeface="+mn-cs"/>
              </a:rPr>
              <a:t>Ordenar la administración pública a través de la optimización de la arquitectura estatal mediante la gestión por resultados y la lucha contra la corrupción es la base, junto a la seguridad territorial, para que el Estado pueda volver a traducir los recursos en resultados.  Un Estado que funciona es aquel que tiene la trazabilidad sobre qué decisión se toma, por qué, cuánto cuesta, quien responde, que resultado se obtiene y en que se gastó cada peso. Las acciones de este eje están relacionadas con la creación de un Estado eficiente, moderno, transparente y respetado por sus pares internacionales.</a:t>
            </a:r>
          </a:p>
          <a:p>
            <a:pPr lvl="0"/>
            <a:r>
              <a:rPr lang="es-ES" sz="1200" b="1" kern="1200" dirty="0">
                <a:solidFill>
                  <a:schemeClr val="tx1"/>
                </a:solidFill>
                <a:effectLst/>
                <a:latin typeface="+mn-lt"/>
                <a:ea typeface="+mn-ea"/>
                <a:cs typeface="+mn-cs"/>
              </a:rPr>
              <a:t>Productividad y Recursos para el desarrollo</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El desarrollo del país debe cambiar la visión de la administración de la escasez a la generación de abundancia, con inversión y empleo formal. El Estado no solo debe usar el gasto público, debe crear condiciones para favorecer la abundancia de la mano del sector privado y las regiones. </a:t>
            </a:r>
            <a:r>
              <a:rPr lang="es-CO" sz="1200" kern="1200" dirty="0">
                <a:solidFill>
                  <a:schemeClr val="tx1"/>
                </a:solidFill>
                <a:effectLst/>
                <a:latin typeface="+mn-lt"/>
                <a:ea typeface="+mn-ea"/>
                <a:cs typeface="+mn-cs"/>
              </a:rPr>
              <a:t>Es la estructuración de un modelo de desarrollo fundamentado en la responsabilidad fiscal, el fomento a la inversión privada y la formalización laboral.</a:t>
            </a:r>
          </a:p>
          <a:p>
            <a:r>
              <a:rPr lang="es-ES" sz="1200" kern="1200" dirty="0">
                <a:solidFill>
                  <a:schemeClr val="tx1"/>
                </a:solidFill>
                <a:effectLst/>
                <a:latin typeface="+mn-lt"/>
                <a:ea typeface="+mn-ea"/>
                <a:cs typeface="+mn-cs"/>
              </a:rPr>
              <a:t>Para lograr esto es necesario el uso estratégico de los recursos que posee el país y el ordenamiento efectivo del territorio. Igualmente, se incluye dentro de este eje la integración del país con infraestructura, movilidad y logística competitiva.  </a:t>
            </a:r>
            <a:r>
              <a:rPr lang="es-CO" sz="1200" kern="1200" dirty="0">
                <a:solidFill>
                  <a:schemeClr val="tx1"/>
                </a:solidFill>
                <a:effectLst/>
                <a:latin typeface="+mn-lt"/>
                <a:ea typeface="+mn-ea"/>
                <a:cs typeface="+mn-cs"/>
              </a:rPr>
              <a:t>Colombia debe volver a producir, invertir y crecer, utilizando sus capacidades empresariales, productivas y recursos estratégicos para generar empleo, ingresos y prosperidad, contando con la reactivación de las capacidades existentes en las regiones. </a:t>
            </a:r>
          </a:p>
          <a:p>
            <a:r>
              <a:rPr lang="es-CO" sz="1200" kern="1200" dirty="0">
                <a:solidFill>
                  <a:schemeClr val="tx1"/>
                </a:solidFill>
                <a:effectLst/>
                <a:latin typeface="+mn-lt"/>
                <a:ea typeface="+mn-ea"/>
                <a:cs typeface="+mn-cs"/>
              </a:rPr>
              <a:t>Las acciones de este eje están relacionadas con recuperar y aumentar la inversión privada, generar empleo formal y de calidad, modernizar y diversificar la estructura productiva, garantizar seguridad y soberanía energética, cuidar y aprovechar los recursos estratégicos, aumentar el valor agregado a través del turismo, el comercio y las PYMES, fortalecer el campo, impulsar la ciencia y la tecnología, mejorar la infraestructura y conectividad, y fortalecer la inserción internacional del país. </a:t>
            </a:r>
          </a:p>
          <a:p>
            <a:pPr lvl="0"/>
            <a:r>
              <a:rPr lang="es-ES" sz="1200" b="1" kern="1200" dirty="0">
                <a:solidFill>
                  <a:schemeClr val="tx1"/>
                </a:solidFill>
                <a:effectLst/>
                <a:latin typeface="+mn-lt"/>
                <a:ea typeface="+mn-ea"/>
                <a:cs typeface="+mn-cs"/>
              </a:rPr>
              <a:t>Desarrollo Social</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La inversión en el desarrollo social debe hacerse a través de políticas sostenibles y evaluables que garanticen la salud, la protección social y la autonomía con la familia en el centro. Igualmente, deben garantizar la </a:t>
            </a:r>
            <a:r>
              <a:rPr lang="es-ES_tradnl" sz="1200" kern="1200" dirty="0">
                <a:solidFill>
                  <a:schemeClr val="tx1"/>
                </a:solidFill>
                <a:effectLst/>
                <a:latin typeface="+mn-lt"/>
                <a:ea typeface="+mn-ea"/>
                <a:cs typeface="+mn-cs"/>
              </a:rPr>
              <a:t>educación, ciencia y tecnología en la base de la competitividad y convertir </a:t>
            </a:r>
            <a:r>
              <a:rPr lang="es-ES" sz="1200" kern="1200" dirty="0">
                <a:solidFill>
                  <a:schemeClr val="tx1"/>
                </a:solidFill>
                <a:effectLst/>
                <a:latin typeface="+mn-lt"/>
                <a:ea typeface="+mn-ea"/>
                <a:cs typeface="+mn-cs"/>
              </a:rPr>
              <a:t>la </a:t>
            </a:r>
            <a:r>
              <a:rPr lang="es-ES_tradnl" sz="1200" kern="1200" dirty="0">
                <a:solidFill>
                  <a:schemeClr val="tx1"/>
                </a:solidFill>
                <a:effectLst/>
                <a:latin typeface="+mn-lt"/>
                <a:ea typeface="+mn-ea"/>
                <a:cs typeface="+mn-cs"/>
              </a:rPr>
              <a:t>cultura, deporte y convivencia en industria y en tejido social.</a:t>
            </a:r>
            <a:endParaRPr lang="es-CO"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Los programas y proyectos para el desarrollo social deben ser compatibles con la responsabilidad fiscal, precisamente para que puedan tener un impacto real en las poblaciones vulnerables. </a:t>
            </a:r>
            <a:r>
              <a:rPr lang="es-CO" sz="1200" kern="1200" dirty="0">
                <a:solidFill>
                  <a:schemeClr val="tx1"/>
                </a:solidFill>
                <a:effectLst/>
                <a:latin typeface="+mn-lt"/>
                <a:ea typeface="+mn-ea"/>
                <a:cs typeface="+mn-cs"/>
              </a:rPr>
              <a:t>La inversión social debe combinar protección y generación de capacidades para mejorar las condiciones de vida y oportunidades de las familias, reduciendo las brechas sociales y garantizando acceso efectivo a bienes, servicios y derechos fundamentales.</a:t>
            </a:r>
          </a:p>
          <a:p>
            <a:pPr lvl="0"/>
            <a:r>
              <a:rPr lang="es-CO" sz="1200" b="1" kern="1200" dirty="0">
                <a:solidFill>
                  <a:schemeClr val="tx1"/>
                </a:solidFill>
                <a:effectLst/>
                <a:latin typeface="+mn-lt"/>
                <a:ea typeface="+mn-ea"/>
                <a:cs typeface="+mn-cs"/>
              </a:rPr>
              <a:t>TRANSVERSAL Descentralización </a:t>
            </a:r>
          </a:p>
          <a:p>
            <a:pPr lvl="0"/>
            <a:r>
              <a:rPr lang="es-CO" sz="1200" kern="1200" dirty="0">
                <a:solidFill>
                  <a:schemeClr val="tx1"/>
                </a:solidFill>
                <a:effectLst/>
                <a:latin typeface="+mn-lt"/>
                <a:ea typeface="+mn-ea"/>
                <a:cs typeface="+mn-cs"/>
              </a:rPr>
              <a:t>Si bien la territorialización de la inversión debe realizarse en todos los ejes programáticos, para poder avanzar de un modelo de gestión de recursos a uno de autonomía con capacidades, recursos y responsabilidad por resultados, es necesario realizar acciones específicas de articulación nación-territorio. La responsabilidad del nivel central está en fortalecer la autonomía y capacidad de gestión de departamentos y municipios mediante una distribución más clara de competencias, recursos y responsabilidades, orientada a resultados concretos. </a:t>
            </a:r>
          </a:p>
          <a:p>
            <a:pPr lvl="0"/>
            <a:endParaRPr lang="es-CO" sz="1200" kern="1200" dirty="0">
              <a:solidFill>
                <a:schemeClr val="tx1"/>
              </a:solidFill>
              <a:effectLst/>
              <a:latin typeface="+mn-lt"/>
              <a:ea typeface="+mn-ea"/>
              <a:cs typeface="+mn-cs"/>
            </a:endParaRPr>
          </a:p>
          <a:p>
            <a:pPr lvl="0"/>
            <a:r>
              <a:rPr lang="es-CO" sz="1200" kern="1200" dirty="0">
                <a:solidFill>
                  <a:schemeClr val="tx1"/>
                </a:solidFill>
                <a:effectLst/>
                <a:latin typeface="+mn-lt"/>
                <a:ea typeface="+mn-ea"/>
                <a:cs typeface="+mn-cs"/>
              </a:rPr>
              <a:t>Me parece que vivienda debe quedar solo en el eje 3 (social) aunque es claro que también tiene impacto económico.</a:t>
            </a:r>
          </a:p>
          <a:p>
            <a:pPr lvl="0"/>
            <a:endParaRPr lang="es-CO" sz="1200" kern="1200" dirty="0">
              <a:solidFill>
                <a:schemeClr val="tx1"/>
              </a:solidFill>
              <a:effectLst/>
              <a:latin typeface="+mn-lt"/>
              <a:ea typeface="+mn-ea"/>
              <a:cs typeface="+mn-cs"/>
            </a:endParaRPr>
          </a:p>
          <a:p>
            <a:pPr lvl="0"/>
            <a:r>
              <a:rPr lang="es-CO" sz="1200" kern="1200" dirty="0">
                <a:solidFill>
                  <a:schemeClr val="tx1"/>
                </a:solidFill>
                <a:effectLst/>
                <a:latin typeface="+mn-lt"/>
                <a:ea typeface="+mn-ea"/>
                <a:cs typeface="+mn-cs"/>
              </a:rPr>
              <a:t>Cambiaría el título del 5 por “Patria de Regiones” para seguir la recomendación del Dr. Buitrago de usar siempre las palabras patria o milagro en los ejes para que “rimen” con el título del PND (“Patria Milagro: ________”.</a:t>
            </a:r>
          </a:p>
          <a:p>
            <a:pPr lvl="0"/>
            <a:endParaRPr lang="es-CO" sz="1200" kern="1200" dirty="0">
              <a:solidFill>
                <a:schemeClr val="tx1"/>
              </a:solidFill>
              <a:effectLst/>
              <a:latin typeface="+mn-lt"/>
              <a:ea typeface="+mn-ea"/>
              <a:cs typeface="+mn-cs"/>
            </a:endParaRPr>
          </a:p>
          <a:p>
            <a:pPr lvl="0"/>
            <a:r>
              <a:rPr lang="es-CO" sz="1200" kern="1200" dirty="0">
                <a:solidFill>
                  <a:schemeClr val="tx1"/>
                </a:solidFill>
                <a:effectLst/>
                <a:latin typeface="+mn-lt"/>
                <a:ea typeface="+mn-ea"/>
                <a:cs typeface="+mn-cs"/>
              </a:rPr>
              <a:t>Siguiendo con esa pauta el título del 6º podría ser “El milagro en el Estado”.</a:t>
            </a:r>
          </a:p>
          <a:p>
            <a:endParaRPr lang="en-US" dirty="0"/>
          </a:p>
        </p:txBody>
      </p:sp>
      <p:sp>
        <p:nvSpPr>
          <p:cNvPr id="4" name="Slide Number Placeholder 3">
            <a:extLst>
              <a:ext uri="{FF2B5EF4-FFF2-40B4-BE49-F238E27FC236}">
                <a16:creationId xmlns:a16="http://schemas.microsoft.com/office/drawing/2014/main" id="{83491BC0-6FAD-2272-F1AE-6CBCECE7376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0751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B383D-5C82-1C8B-85DD-766876BCE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F1CB73-78B1-5055-D5DD-111D81EF7EE1}"/>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AF92AC9E-42CD-4871-6745-4D56AEEAAEB6}"/>
              </a:ext>
            </a:extLst>
          </p:cNvPr>
          <p:cNvSpPr>
            <a:spLocks noGrp="1"/>
          </p:cNvSpPr>
          <p:nvPr>
            <p:ph type="body" idx="1"/>
          </p:nvPr>
        </p:nvSpPr>
        <p:spPr/>
        <p:txBody>
          <a:bodyPr/>
          <a:lstStyle/>
          <a:p>
            <a:r>
              <a:rPr lang="en-US" dirty="0" err="1"/>
              <a:t>Aquí</a:t>
            </a:r>
            <a:r>
              <a:rPr lang="en-US" dirty="0"/>
              <a:t> </a:t>
            </a:r>
            <a:r>
              <a:rPr lang="en-US" dirty="0" err="1"/>
              <a:t>debería</a:t>
            </a:r>
            <a:r>
              <a:rPr lang="en-US" dirty="0"/>
              <a:t> </a:t>
            </a:r>
            <a:r>
              <a:rPr lang="en-US" dirty="0" err="1"/>
              <a:t>mencionarse</a:t>
            </a:r>
            <a:r>
              <a:rPr lang="en-US" dirty="0"/>
              <a:t> lo del portal web y el app.</a:t>
            </a:r>
          </a:p>
        </p:txBody>
      </p:sp>
      <p:sp>
        <p:nvSpPr>
          <p:cNvPr id="4" name="Slide Number Placeholder 3">
            <a:extLst>
              <a:ext uri="{FF2B5EF4-FFF2-40B4-BE49-F238E27FC236}">
                <a16:creationId xmlns:a16="http://schemas.microsoft.com/office/drawing/2014/main" id="{F20B7B22-6D24-9F38-A400-2ECCDC7B793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6039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Creo que lo de los indicadores debería omitirse por ahora a plantearse como un producto del proceso de preparación del PND. Tienen que construirse a lo largo del proceso, no predeterminarse.</a:t>
            </a:r>
          </a:p>
        </p:txBody>
      </p:sp>
      <p:sp>
        <p:nvSpPr>
          <p:cNvPr id="4" name="Slide Number Placeholder 3"/>
          <p:cNvSpPr>
            <a:spLocks noGrp="1"/>
          </p:cNvSpPr>
          <p:nvPr>
            <p:ph type="sldNum" sz="quarter" idx="5"/>
          </p:nvPr>
        </p:nvSpPr>
        <p:spPr/>
        <p:txBody>
          <a:bodyPr/>
          <a:lstStyle/>
          <a:p>
            <a:fld id="{295AFB1A-8A1D-4545-9716-EB334CEA70E3}" type="slidenum">
              <a:rPr lang="es-CO" smtClean="0"/>
              <a:t>10</a:t>
            </a:fld>
            <a:endParaRPr lang="es-CO"/>
          </a:p>
        </p:txBody>
      </p:sp>
    </p:spTree>
    <p:extLst>
      <p:ext uri="{BB962C8B-B14F-4D97-AF65-F5344CB8AC3E}">
        <p14:creationId xmlns:p14="http://schemas.microsoft.com/office/powerpoint/2010/main" val="3277688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EF045-96EB-1DB7-3630-BCAD37B67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5DE53A-D74A-8044-4380-56841BDF3B49}"/>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91100B21-E4AD-9F1A-5719-88E10788A5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20FDB0-A1E9-B0A6-A559-37F5798CB9A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0268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Debe añadirse que los indicadores deben validarse en las consultas territoriales.</a:t>
            </a:r>
          </a:p>
        </p:txBody>
      </p:sp>
      <p:sp>
        <p:nvSpPr>
          <p:cNvPr id="4" name="Slide Number Placeholder 3"/>
          <p:cNvSpPr>
            <a:spLocks noGrp="1"/>
          </p:cNvSpPr>
          <p:nvPr>
            <p:ph type="sldNum" sz="quarter" idx="5"/>
          </p:nvPr>
        </p:nvSpPr>
        <p:spPr/>
        <p:txBody>
          <a:bodyPr/>
          <a:lstStyle/>
          <a:p>
            <a:fld id="{295AFB1A-8A1D-4545-9716-EB334CEA70E3}" type="slidenum">
              <a:rPr lang="es-CO" smtClean="0"/>
              <a:t>12</a:t>
            </a:fld>
            <a:endParaRPr lang="es-CO"/>
          </a:p>
        </p:txBody>
      </p:sp>
    </p:spTree>
    <p:extLst>
      <p:ext uri="{BB962C8B-B14F-4D97-AF65-F5344CB8AC3E}">
        <p14:creationId xmlns:p14="http://schemas.microsoft.com/office/powerpoint/2010/main" val="2881135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83D1-B722-36DA-F782-9FE9BA1A8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E7C77-D4B5-B820-DB23-8D098C9782B8}"/>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48ACB115-3BC2-3E8A-5D23-EBBAA1BE92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90FB0-715E-C781-D66C-991AFD090DB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7608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5D7DA-4B12-B46B-E09F-9DD3FF57283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610E5C7-1E93-4FAA-AEFD-DD2B6872E4E3}"/>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B079560B-BC0B-8EFC-FD6A-981583A4D3E9}"/>
              </a:ext>
            </a:extLst>
          </p:cNvPr>
          <p:cNvSpPr>
            <a:spLocks noGrp="1"/>
          </p:cNvSpPr>
          <p:nvPr>
            <p:ph type="body" idx="1"/>
          </p:nvPr>
        </p:nvSpPr>
        <p:spPr/>
        <p:txBody>
          <a:bodyPr/>
          <a:lstStyle/>
          <a:p>
            <a:r>
              <a:rPr lang="es-CO" dirty="0"/>
              <a:t>Creo que la “regionalización” queda un poco perdida en el último “</a:t>
            </a:r>
            <a:r>
              <a:rPr lang="es-CO" dirty="0" err="1"/>
              <a:t>bullet</a:t>
            </a:r>
            <a:r>
              <a:rPr lang="es-CO" dirty="0"/>
              <a:t>”. Desde el primero debería destacarse que el PPI debe construirse “desde las regiones”.</a:t>
            </a:r>
          </a:p>
        </p:txBody>
      </p:sp>
      <p:sp>
        <p:nvSpPr>
          <p:cNvPr id="4" name="Marcador de número de diapositiva 3">
            <a:extLst>
              <a:ext uri="{FF2B5EF4-FFF2-40B4-BE49-F238E27FC236}">
                <a16:creationId xmlns:a16="http://schemas.microsoft.com/office/drawing/2014/main" id="{E193FACF-AB90-90F1-9200-F54534B87A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AFB1A-8A1D-4545-9716-EB334CEA70E3}"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2719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0587-3E70-BAD9-507B-4472A858C80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65AAE55-1549-6D9C-7552-6D9DA1438DA0}"/>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989CA089-A6EA-2F9E-17AA-7854A59F5B26}"/>
              </a:ext>
            </a:extLst>
          </p:cNvPr>
          <p:cNvSpPr>
            <a:spLocks noGrp="1"/>
          </p:cNvSpPr>
          <p:nvPr>
            <p:ph type="body" idx="1"/>
          </p:nvPr>
        </p:nvSpPr>
        <p:spPr/>
        <p:txBody>
          <a:bodyPr/>
          <a:lstStyle/>
          <a:p>
            <a:r>
              <a:rPr lang="es-CO" dirty="0"/>
              <a:t>De nuevo ‘ regionalización queda un poco perdida en la primera fase. Debería destacarse en el primer </a:t>
            </a:r>
            <a:r>
              <a:rPr lang="es-CO" dirty="0" err="1"/>
              <a:t>párrado</a:t>
            </a:r>
            <a:r>
              <a:rPr lang="es-CO" dirty="0"/>
              <a:t>.</a:t>
            </a:r>
          </a:p>
        </p:txBody>
      </p:sp>
      <p:sp>
        <p:nvSpPr>
          <p:cNvPr id="4" name="Marcador de número de diapositiva 3">
            <a:extLst>
              <a:ext uri="{FF2B5EF4-FFF2-40B4-BE49-F238E27FC236}">
                <a16:creationId xmlns:a16="http://schemas.microsoft.com/office/drawing/2014/main" id="{9D05490F-2551-CEA7-8293-3997A24D9D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AFB1A-8A1D-4545-9716-EB334CEA70E3}"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7899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FE57-2CC5-62FF-5D30-0FE3DE087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7F26A-837A-87D0-7545-3C9679B34CD0}"/>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E8874D40-FED6-D47A-2B73-77B1B90E70D7}"/>
              </a:ext>
            </a:extLst>
          </p:cNvPr>
          <p:cNvSpPr>
            <a:spLocks noGrp="1"/>
          </p:cNvSpPr>
          <p:nvPr>
            <p:ph type="body" idx="1"/>
          </p:nvPr>
        </p:nvSpPr>
        <p:spPr/>
        <p:txBody>
          <a:bodyPr/>
          <a:lstStyle/>
          <a:p>
            <a:r>
              <a:rPr lang="en-US" dirty="0"/>
              <a:t>De nuevo es el Proyecto de Ley el </a:t>
            </a:r>
            <a:r>
              <a:rPr lang="en-US" dirty="0" err="1"/>
              <a:t>que</a:t>
            </a:r>
            <a:r>
              <a:rPr lang="en-US" dirty="0"/>
              <a:t> </a:t>
            </a:r>
            <a:r>
              <a:rPr lang="en-US" dirty="0" err="1"/>
              <a:t>debe</a:t>
            </a:r>
            <a:r>
              <a:rPr lang="en-US" dirty="0"/>
              <a:t> </a:t>
            </a:r>
            <a:r>
              <a:rPr lang="en-US" dirty="0" err="1"/>
              <a:t>prepararse</a:t>
            </a:r>
            <a:r>
              <a:rPr lang="en-US" dirty="0"/>
              <a:t> para </a:t>
            </a:r>
            <a:r>
              <a:rPr lang="en-US" dirty="0" err="1"/>
              <a:t>enviarlo</a:t>
            </a:r>
            <a:r>
              <a:rPr lang="en-US" dirty="0"/>
              <a:t> al Congreso.</a:t>
            </a:r>
          </a:p>
        </p:txBody>
      </p:sp>
      <p:sp>
        <p:nvSpPr>
          <p:cNvPr id="4" name="Slide Number Placeholder 3">
            <a:extLst>
              <a:ext uri="{FF2B5EF4-FFF2-40B4-BE49-F238E27FC236}">
                <a16:creationId xmlns:a16="http://schemas.microsoft.com/office/drawing/2014/main" id="{B81D234A-D15C-F97E-88F5-E9650385D4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3345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1173C-1044-04B5-AA44-689FA0CE5C0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D6A8108-08E3-BBC8-32F9-7AF787A872CA}"/>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449F4A52-D15D-7A0E-E131-F4D7075348E6}"/>
              </a:ext>
            </a:extLst>
          </p:cNvPr>
          <p:cNvSpPr>
            <a:spLocks noGrp="1"/>
          </p:cNvSpPr>
          <p:nvPr>
            <p:ph type="body" idx="1"/>
          </p:nvPr>
        </p:nvSpPr>
        <p:spPr/>
        <p:txBody>
          <a:bodyPr/>
          <a:lstStyle/>
          <a:p>
            <a:r>
              <a:rPr lang="es-CO" dirty="0"/>
              <a:t>Debería enfatizarse que las propuestas de articulado deben ser realmente “estratégicas y prioritarias”. No cualquier “cuello de botella” debe “tratar de solucionarse” mediante la ley como ha sucedido en el pasado.  Solo lo que realmente sirva para ejecutar el PND.</a:t>
            </a:r>
          </a:p>
        </p:txBody>
      </p:sp>
      <p:sp>
        <p:nvSpPr>
          <p:cNvPr id="4" name="Marcador de número de diapositiva 3">
            <a:extLst>
              <a:ext uri="{FF2B5EF4-FFF2-40B4-BE49-F238E27FC236}">
                <a16:creationId xmlns:a16="http://schemas.microsoft.com/office/drawing/2014/main" id="{7B22F306-2E38-19B5-54E3-8364899CDD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AFB1A-8A1D-4545-9716-EB334CEA70E3}"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3526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AC5D2-EC2D-BD50-ABF2-44C589C27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374BC-E9DA-D66C-8075-D0D4C205205D}"/>
              </a:ext>
            </a:extLst>
          </p:cNvPr>
          <p:cNvSpPr>
            <a:spLocks noGrp="1" noRot="1" noChangeAspect="1"/>
          </p:cNvSpPr>
          <p:nvPr>
            <p:ph type="sldImg"/>
          </p:nvPr>
        </p:nvSpPr>
        <p:spPr/>
        <p:txBody>
          <a:bodyPr/>
          <a:lstStyle/>
          <a:p>
            <a:endParaRPr lang="es-CO"/>
          </a:p>
        </p:txBody>
      </p:sp>
      <p:sp>
        <p:nvSpPr>
          <p:cNvPr id="3" name="Notes Placeholder 2">
            <a:extLst>
              <a:ext uri="{FF2B5EF4-FFF2-40B4-BE49-F238E27FC236}">
                <a16:creationId xmlns:a16="http://schemas.microsoft.com/office/drawing/2014/main" id="{620FF61E-422C-0525-7093-2283A7B999A4}"/>
              </a:ext>
            </a:extLst>
          </p:cNvPr>
          <p:cNvSpPr>
            <a:spLocks noGrp="1"/>
          </p:cNvSpPr>
          <p:nvPr>
            <p:ph type="body" idx="1"/>
          </p:nvPr>
        </p:nvSpPr>
        <p:spPr/>
        <p:txBody>
          <a:bodyPr/>
          <a:lstStyle/>
          <a:p>
            <a:pPr lvl="0"/>
            <a:r>
              <a:rPr lang="es-ES" sz="1200" b="1" kern="1200">
                <a:solidFill>
                  <a:schemeClr val="tx1"/>
                </a:solidFill>
                <a:effectLst/>
                <a:latin typeface="+mn-lt"/>
                <a:ea typeface="+mn-ea"/>
                <a:cs typeface="+mn-cs"/>
              </a:rPr>
              <a:t>Reconstrucción</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La emergencia mostró que las regiones del país requieren una política de reconstrucción integral que se centre en la recuperación de la infraestructura, vivienda, servicios públicos y fortalezca la capacidad productiva. Esta es una oportunidad para el fortalecimiento de la confianza institucional en los territorios más afectados.  La articulación entre el Estado, el sector privado y la ciudadanía es fundamental, pues la gobernanza de los procesos de reconstrucción favorece su agilidad, efectividad y sostenibilidad </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Dentro del eje se deben recopilar las apuestas que permitan recuperar las condiciones de vida de los territorios más afectados. Se sugieren acciones relacionadas con la financiación de la reconstrucción, la estabilización de emergencias, la recuperación de infraestructura, vivienda y servicios esenciales, reactivación de economía y medios de vida, adaptación territorial, obras con mayor impacto territorial y fortalecimiento de capacidades institucionales para la gestión del riesgo.</a:t>
            </a:r>
            <a:endParaRPr lang="es-CO" sz="1200" kern="1200">
              <a:solidFill>
                <a:schemeClr val="tx1"/>
              </a:solidFill>
              <a:effectLst/>
              <a:latin typeface="+mn-lt"/>
              <a:ea typeface="+mn-ea"/>
              <a:cs typeface="+mn-cs"/>
            </a:endParaRPr>
          </a:p>
          <a:p>
            <a:pPr lvl="0"/>
            <a:r>
              <a:rPr lang="es-ES" sz="1200" b="1" kern="1200">
                <a:solidFill>
                  <a:schemeClr val="tx1"/>
                </a:solidFill>
                <a:effectLst/>
                <a:latin typeface="+mn-lt"/>
                <a:ea typeface="+mn-ea"/>
                <a:cs typeface="+mn-cs"/>
              </a:rPr>
              <a:t>Seguridad y Paz</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Uno de los problemas estructurales del país es la pérdida del control operativo del territorio, es decir la pérdida de la capacidad de autoridad del Estado para hacer presencia en territorios donde existen grupos armados y economías ilegales consolidadas. Esta recuperación del orden y del hacer del Estado, es una condición indispensable para que la reactivación de la economía, el desarrollo y el bienestar social lleguen a todo el país. </a:t>
            </a:r>
            <a:r>
              <a:rPr lang="es-CO" sz="1200" kern="1200">
                <a:solidFill>
                  <a:schemeClr val="tx1"/>
                </a:solidFill>
                <a:effectLst/>
                <a:latin typeface="+mn-lt"/>
                <a:ea typeface="+mn-ea"/>
                <a:cs typeface="+mn-cs"/>
              </a:rPr>
              <a:t>Sin seguridad, autoridad y control territorial no es posible desarrollar plenamente la libertad, la inversión, el empleo ni el bienestar.</a:t>
            </a:r>
          </a:p>
          <a:p>
            <a:r>
              <a:rPr lang="es-ES" sz="1200" kern="1200">
                <a:solidFill>
                  <a:schemeClr val="tx1"/>
                </a:solidFill>
                <a:effectLst/>
                <a:latin typeface="+mn-lt"/>
                <a:ea typeface="+mn-ea"/>
                <a:cs typeface="+mn-cs"/>
              </a:rPr>
              <a:t>En esta vía, este eje busca consolidar las acciones que permitan recuperar el monopolio legítimo de la fuerza y garantizar la protección de las familias. Se sugieren acciones relacionadas con el combate a las estructuras criminales y sus fuentes de financiación, y el fortalecimiento de las capacidades institucionales relacionadas con la seguridad urbana, rural y la justicia</a:t>
            </a:r>
            <a:r>
              <a:rPr lang="es-ES_tradnl" sz="1200" kern="1200">
                <a:solidFill>
                  <a:schemeClr val="tx1"/>
                </a:solidFill>
                <a:effectLst/>
                <a:latin typeface="+mn-lt"/>
                <a:ea typeface="+mn-ea"/>
                <a:cs typeface="+mn-cs"/>
              </a:rPr>
              <a:t>.</a:t>
            </a:r>
            <a:endParaRPr lang="es-CO" sz="1200" kern="1200">
              <a:solidFill>
                <a:schemeClr val="tx1"/>
              </a:solidFill>
              <a:effectLst/>
              <a:latin typeface="+mn-lt"/>
              <a:ea typeface="+mn-ea"/>
              <a:cs typeface="+mn-cs"/>
            </a:endParaRPr>
          </a:p>
          <a:p>
            <a:pPr lvl="0"/>
            <a:r>
              <a:rPr lang="es-ES" sz="1200" b="1" kern="1200">
                <a:solidFill>
                  <a:schemeClr val="tx1"/>
                </a:solidFill>
                <a:effectLst/>
                <a:latin typeface="+mn-lt"/>
                <a:ea typeface="+mn-ea"/>
                <a:cs typeface="+mn-cs"/>
              </a:rPr>
              <a:t>Responsabilidad fiscal y administración del Estado</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La administración del Estado en la actualidad obedece a la existencia de nueve patrones que en su conjunto implican la pérdida de su capacidad para tomar decisiones sobre el funcionamiento y la inversión: </a:t>
            </a:r>
            <a:r>
              <a:rPr lang="es-CO" sz="1200" kern="1200">
                <a:solidFill>
                  <a:schemeClr val="tx1"/>
                </a:solidFill>
                <a:effectLst/>
                <a:latin typeface="+mn-lt"/>
                <a:ea typeface="+mn-ea"/>
                <a:cs typeface="+mn-cs"/>
              </a:rPr>
              <a:t>decisiones sin rigor técnico, sistemas tecnológicos obsoletos, información poco confiable, parálisis en la ejecución, concentración contractual, riesgo litigioso, pérdida de control territorial, fragmentación institucional y restricción fiscal.</a:t>
            </a:r>
          </a:p>
          <a:p>
            <a:r>
              <a:rPr lang="es-CO" sz="1200" kern="1200">
                <a:solidFill>
                  <a:schemeClr val="tx1"/>
                </a:solidFill>
                <a:effectLst/>
                <a:latin typeface="+mn-lt"/>
                <a:ea typeface="+mn-ea"/>
                <a:cs typeface="+mn-cs"/>
              </a:rPr>
              <a:t>Ordenar la administración pública a través de la optimización de la arquitectura estatal mediante la gestión por resultados y la lucha contra la corrupción es la base, junto a la seguridad territorial, para que el Estado pueda volver a traducir los recursos en resultados.  Un Estado que funciona es aquel que tiene la trazabilidad sobre qué decisión se toma, por qué, cuánto cuesta, quien responde, que resultado se obtiene y en que se gastó cada peso. Las acciones de este eje están relacionadas con la creación de un Estado eficiente, moderno, transparente y respetado por sus pares internacionales.</a:t>
            </a:r>
          </a:p>
          <a:p>
            <a:pPr lvl="0"/>
            <a:r>
              <a:rPr lang="es-ES" sz="1200" b="1" kern="1200">
                <a:solidFill>
                  <a:schemeClr val="tx1"/>
                </a:solidFill>
                <a:effectLst/>
                <a:latin typeface="+mn-lt"/>
                <a:ea typeface="+mn-ea"/>
                <a:cs typeface="+mn-cs"/>
              </a:rPr>
              <a:t>Productividad y Recursos para el desarrollo</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El desarrollo del país debe cambiar la visión de la administración de la escasez a la generación de abundancia, con inversión y empleo formal. El Estado no solo debe usar el gasto público, debe crear condiciones para favorecer la abundancia de la mano del sector privado y las regiones. </a:t>
            </a:r>
            <a:r>
              <a:rPr lang="es-CO" sz="1200" kern="1200">
                <a:solidFill>
                  <a:schemeClr val="tx1"/>
                </a:solidFill>
                <a:effectLst/>
                <a:latin typeface="+mn-lt"/>
                <a:ea typeface="+mn-ea"/>
                <a:cs typeface="+mn-cs"/>
              </a:rPr>
              <a:t>Es la estructuración de un modelo de desarrollo fundamentado en la responsabilidad fiscal, el fomento a la inversión privada y la formalización laboral.</a:t>
            </a:r>
          </a:p>
          <a:p>
            <a:r>
              <a:rPr lang="es-ES" sz="1200" kern="1200">
                <a:solidFill>
                  <a:schemeClr val="tx1"/>
                </a:solidFill>
                <a:effectLst/>
                <a:latin typeface="+mn-lt"/>
                <a:ea typeface="+mn-ea"/>
                <a:cs typeface="+mn-cs"/>
              </a:rPr>
              <a:t>Para lograr esto es necesario el uso estratégico de los recursos que posee el país y el ordenamiento efectivo del territorio. Igualmente, se incluye dentro de este eje la integración del país con infraestructura, movilidad y logística competitiva.  </a:t>
            </a:r>
            <a:r>
              <a:rPr lang="es-CO" sz="1200" kern="1200">
                <a:solidFill>
                  <a:schemeClr val="tx1"/>
                </a:solidFill>
                <a:effectLst/>
                <a:latin typeface="+mn-lt"/>
                <a:ea typeface="+mn-ea"/>
                <a:cs typeface="+mn-cs"/>
              </a:rPr>
              <a:t>Colombia debe volver a producir, invertir y crecer, utilizando sus capacidades empresariales, productivas y recursos estratégicos para generar empleo, ingresos y prosperidad, contando con la reactivación de las capacidades existentes en las regiones. </a:t>
            </a:r>
          </a:p>
          <a:p>
            <a:r>
              <a:rPr lang="es-CO" sz="1200" kern="1200">
                <a:solidFill>
                  <a:schemeClr val="tx1"/>
                </a:solidFill>
                <a:effectLst/>
                <a:latin typeface="+mn-lt"/>
                <a:ea typeface="+mn-ea"/>
                <a:cs typeface="+mn-cs"/>
              </a:rPr>
              <a:t>Las acciones de este eje están relacionadas con recuperar y aumentar la inversión privada, generar empleo formal y de calidad, modernizar y diversificar la estructura productiva, garantizar seguridad y soberanía energética, cuidar y aprovechar los recursos estratégicos, aumentar el valor agregado a través del turismo, el comercio y las PYMES, fortalecer el campo, impulsar la ciencia y la tecnología, mejorar la infraestructura y conectividad, y fortalecer la inserción internacional del país. </a:t>
            </a:r>
          </a:p>
          <a:p>
            <a:pPr lvl="0"/>
            <a:r>
              <a:rPr lang="es-ES" sz="1200" b="1" kern="1200">
                <a:solidFill>
                  <a:schemeClr val="tx1"/>
                </a:solidFill>
                <a:effectLst/>
                <a:latin typeface="+mn-lt"/>
                <a:ea typeface="+mn-ea"/>
                <a:cs typeface="+mn-cs"/>
              </a:rPr>
              <a:t>Desarrollo Social</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La inversión en el desarrollo social debe hacerse a través de políticas sostenibles y evaluables que garanticen la salud, la protección social y la autonomía con la familia en el centro. Igualmente, deben garantizar la </a:t>
            </a:r>
            <a:r>
              <a:rPr lang="es-ES_tradnl" sz="1200" kern="1200">
                <a:solidFill>
                  <a:schemeClr val="tx1"/>
                </a:solidFill>
                <a:effectLst/>
                <a:latin typeface="+mn-lt"/>
                <a:ea typeface="+mn-ea"/>
                <a:cs typeface="+mn-cs"/>
              </a:rPr>
              <a:t>educación, ciencia y tecnología en la base de la competitividad y convertir </a:t>
            </a:r>
            <a:r>
              <a:rPr lang="es-ES" sz="1200" kern="1200">
                <a:solidFill>
                  <a:schemeClr val="tx1"/>
                </a:solidFill>
                <a:effectLst/>
                <a:latin typeface="+mn-lt"/>
                <a:ea typeface="+mn-ea"/>
                <a:cs typeface="+mn-cs"/>
              </a:rPr>
              <a:t>la </a:t>
            </a:r>
            <a:r>
              <a:rPr lang="es-ES_tradnl" sz="1200" kern="1200">
                <a:solidFill>
                  <a:schemeClr val="tx1"/>
                </a:solidFill>
                <a:effectLst/>
                <a:latin typeface="+mn-lt"/>
                <a:ea typeface="+mn-ea"/>
                <a:cs typeface="+mn-cs"/>
              </a:rPr>
              <a:t>cultura, deporte y convivencia en industria y en tejido social.</a:t>
            </a:r>
            <a:endParaRPr lang="es-CO" sz="1200" kern="1200">
              <a:solidFill>
                <a:schemeClr val="tx1"/>
              </a:solidFill>
              <a:effectLst/>
              <a:latin typeface="+mn-lt"/>
              <a:ea typeface="+mn-ea"/>
              <a:cs typeface="+mn-cs"/>
            </a:endParaRPr>
          </a:p>
          <a:p>
            <a:r>
              <a:rPr lang="es-ES" sz="1200" kern="1200">
                <a:solidFill>
                  <a:schemeClr val="tx1"/>
                </a:solidFill>
                <a:effectLst/>
                <a:latin typeface="+mn-lt"/>
                <a:ea typeface="+mn-ea"/>
                <a:cs typeface="+mn-cs"/>
              </a:rPr>
              <a:t>Los programas y proyectos para el desarrollo social deben ser compatibles con la responsabilidad fiscal, precisamente para que puedan tener un impacto real en las poblaciones vulnerables. </a:t>
            </a:r>
            <a:r>
              <a:rPr lang="es-CO" sz="1200" kern="1200">
                <a:solidFill>
                  <a:schemeClr val="tx1"/>
                </a:solidFill>
                <a:effectLst/>
                <a:latin typeface="+mn-lt"/>
                <a:ea typeface="+mn-ea"/>
                <a:cs typeface="+mn-cs"/>
              </a:rPr>
              <a:t>La inversión social debe combinar protección y generación de capacidades para mejorar las condiciones de vida y oportunidades de las familias, reduciendo las brechas sociales y garantizando acceso efectivo a bienes, servicios y derechos fundamentales.</a:t>
            </a:r>
          </a:p>
          <a:p>
            <a:pPr lvl="0"/>
            <a:r>
              <a:rPr lang="es-CO" sz="1200" b="1" kern="1200">
                <a:solidFill>
                  <a:schemeClr val="tx1"/>
                </a:solidFill>
                <a:effectLst/>
                <a:latin typeface="+mn-lt"/>
                <a:ea typeface="+mn-ea"/>
                <a:cs typeface="+mn-cs"/>
              </a:rPr>
              <a:t>TRANSVERSAL Descentralización </a:t>
            </a:r>
          </a:p>
          <a:p>
            <a:pPr lvl="0"/>
            <a:r>
              <a:rPr lang="es-CO" sz="1200" kern="1200">
                <a:solidFill>
                  <a:schemeClr val="tx1"/>
                </a:solidFill>
                <a:effectLst/>
                <a:latin typeface="+mn-lt"/>
                <a:ea typeface="+mn-ea"/>
                <a:cs typeface="+mn-cs"/>
              </a:rPr>
              <a:t>Si bien la territorialización de la inversión debe realizarse en todos los ejes programáticos, para poder avanzar de un modelo de gestión de recursos a uno de autonomía con capacidades, recursos y responsabilidad por resultados, es necesario realizar acciones específicas de articulación nación-territorio. La responsabilidad del nivel central está en fortalecer la autonomía y capacidad de gestión de departamentos y municipios mediante una distribución más clara de competencias, recursos y responsabilidades, orientada a resultados concretos. </a:t>
            </a:r>
          </a:p>
          <a:p>
            <a:endParaRPr lang="en-US"/>
          </a:p>
        </p:txBody>
      </p:sp>
      <p:sp>
        <p:nvSpPr>
          <p:cNvPr id="4" name="Slide Number Placeholder 3">
            <a:extLst>
              <a:ext uri="{FF2B5EF4-FFF2-40B4-BE49-F238E27FC236}">
                <a16:creationId xmlns:a16="http://schemas.microsoft.com/office/drawing/2014/main" id="{EE064888-D656-6E65-EE80-F62906789AF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2943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9A9D4-2BEE-F5CA-F583-3AA3E422133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88163E5-C7F1-3726-A8A1-22CD0487D01D}"/>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6132B631-02D0-5FD7-794E-F4E76AB14E23}"/>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1062419E-6527-8AB5-6880-47FE425D86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AFB1A-8A1D-4545-9716-EB334CEA70E3}"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6458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295AFB1A-8A1D-4545-9716-EB334CEA70E3}" type="slidenum">
              <a:rPr lang="es-CO" smtClean="0"/>
              <a:t>22</a:t>
            </a:fld>
            <a:endParaRPr lang="es-CO"/>
          </a:p>
        </p:txBody>
      </p:sp>
    </p:spTree>
    <p:extLst>
      <p:ext uri="{BB962C8B-B14F-4D97-AF65-F5344CB8AC3E}">
        <p14:creationId xmlns:p14="http://schemas.microsoft.com/office/powerpoint/2010/main" val="2324939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295AFB1A-8A1D-4545-9716-EB334CEA70E3}" type="slidenum">
              <a:rPr lang="es-CO" smtClean="0"/>
              <a:t>23</a:t>
            </a:fld>
            <a:endParaRPr lang="es-CO"/>
          </a:p>
        </p:txBody>
      </p:sp>
    </p:spTree>
    <p:extLst>
      <p:ext uri="{BB962C8B-B14F-4D97-AF65-F5344CB8AC3E}">
        <p14:creationId xmlns:p14="http://schemas.microsoft.com/office/powerpoint/2010/main" val="2104358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A4A394-4676-0FA7-33EF-ABC9D91423C4}"/>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7EEFFA87-9130-13F8-B3BB-FAD62E40B7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B66F0E25-DDEE-26C8-7825-818AEF575927}"/>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BC2F925C-336A-4BF9-6162-19902D0B8F6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4F8DE62-B6DB-93D4-F0BD-E9BE36646495}"/>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1828871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9A7F0A-C808-12E8-D98C-39B1F15DCDDB}"/>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2ED8025E-4358-AB4D-E518-141994525329}"/>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7A384330-9D79-0D5A-E82F-BAE0CD14B66A}"/>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6D5B1FD6-592E-26A3-5B2D-A530C7BD6CF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D8C7D2-D103-0C4C-BE79-2E5580C0E757}"/>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903856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CD057-70E6-75D9-4BDB-E6A75B8B3D17}"/>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01AA45B4-1C4F-2010-5D7A-4E4B264B36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F617C3C7-DC31-CC7E-8F44-D69180736E98}"/>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29FA934F-93E6-A9D5-7BF5-D5E2B982349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2BC4E9D-8AF3-D623-7553-7EDF622890AA}"/>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4219382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02F503-DD0F-0204-99B8-48D4F25EDE9F}"/>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C5FD9217-31DB-1F8E-7174-8CF56436A151}"/>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A1B50542-5EF2-1120-4B4F-2FEA472246F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B1068AD-A0DE-845F-1CB3-9E982C865685}"/>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6" name="Marcador de pie de página 5">
            <a:extLst>
              <a:ext uri="{FF2B5EF4-FFF2-40B4-BE49-F238E27FC236}">
                <a16:creationId xmlns:a16="http://schemas.microsoft.com/office/drawing/2014/main" id="{624957FB-18C5-2A85-433C-F5F0AEB4812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F49B2D5-CB9C-2324-30E4-7F145F7E6533}"/>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046636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028C4C-5B95-0757-AE27-508D0E028891}"/>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F304407-10B9-7D26-4A86-AC724C87DB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4482FDF-8C22-E8FA-2927-7ACCA068F912}"/>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6BC1A677-4ADA-2C1A-D503-5167EAF20B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8E302C6A-3374-414C-74DE-4DE218D12B9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6B604DE2-2620-029D-B54E-8EAFEFED9D6D}"/>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8" name="Marcador de pie de página 7">
            <a:extLst>
              <a:ext uri="{FF2B5EF4-FFF2-40B4-BE49-F238E27FC236}">
                <a16:creationId xmlns:a16="http://schemas.microsoft.com/office/drawing/2014/main" id="{18F40224-8B41-252A-34F7-984BD1DE228B}"/>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2E0A4859-9885-25C7-9674-64EC2C99C2F4}"/>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46000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1AFE7-036A-FB10-38BF-7FD0E0A6C9BB}"/>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3EA97BBE-6BAE-96DB-18D3-DCC20001D898}"/>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4" name="Marcador de pie de página 3">
            <a:extLst>
              <a:ext uri="{FF2B5EF4-FFF2-40B4-BE49-F238E27FC236}">
                <a16:creationId xmlns:a16="http://schemas.microsoft.com/office/drawing/2014/main" id="{0C2ECD0A-E68A-4C11-EF15-6087F7149BA3}"/>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1525A977-69FD-D123-2BBB-8D5982D6DE64}"/>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51289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4A75FB9-B3C6-D1AA-0634-59F4753F9096}"/>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3" name="Marcador de pie de página 2">
            <a:extLst>
              <a:ext uri="{FF2B5EF4-FFF2-40B4-BE49-F238E27FC236}">
                <a16:creationId xmlns:a16="http://schemas.microsoft.com/office/drawing/2014/main" id="{940A333B-482D-499E-DB61-BF6E810988A7}"/>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AD48C916-87FF-65F8-D99C-F0BE61CD9BCF}"/>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172294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29CF19-6A0B-A2D3-C088-BD746A2F4B0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930071E-8630-6C54-3760-13CAB736D2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6273210-DD4A-58F6-87DB-7710F1327B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3D82A9E-D350-5629-E79B-72B8B1E30BB1}"/>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6" name="Marcador de pie de página 5">
            <a:extLst>
              <a:ext uri="{FF2B5EF4-FFF2-40B4-BE49-F238E27FC236}">
                <a16:creationId xmlns:a16="http://schemas.microsoft.com/office/drawing/2014/main" id="{7FD43E8B-741E-AF3B-CB3A-D6FB3AF78D5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BEBF642-CB1D-42A1-5CBC-92E5CD53B5F7}"/>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2005160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0EC687-3C4A-FBB1-7636-A8B31E9DDA13}"/>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B55C0909-8C5E-8DDD-D3B6-8CA3DBEF0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7619DEF-DF95-7F4E-A148-0EF5B7ED2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302FE45-23AA-54EC-6ACA-33C4AD391752}"/>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6" name="Marcador de pie de página 5">
            <a:extLst>
              <a:ext uri="{FF2B5EF4-FFF2-40B4-BE49-F238E27FC236}">
                <a16:creationId xmlns:a16="http://schemas.microsoft.com/office/drawing/2014/main" id="{0D9F50A8-D08B-2EAD-840F-0FC4574A98D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BB80B7B-D127-8C5D-2E63-BC513AC78941}"/>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74631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DC5F87-A2B4-822F-6BC2-8263FB4B4A27}"/>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5B371841-A0FF-23F1-4973-72880C6306D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41D7F4FA-7D8C-FC3A-6BCA-6B841F900BFB}"/>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9AAE5525-9D86-576D-0854-331F3040CF2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8667F21-754D-3CA2-8B78-D5B7E0987BC2}"/>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12483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D5B88F-E0F7-300A-5979-647F41AA6EFA}"/>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F74E93A0-8DA4-CAFB-36FD-18638DDFD42A}"/>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9CFC8730-3166-FE20-44D6-5E320F73DC8F}"/>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33260365-54DB-4DA9-47ED-B5372962665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B913A33-D6E1-56C4-0856-FC4491BD6DFE}"/>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2344924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024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98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Diapositiva de título">
    <p:bg>
      <p:bgPr>
        <a:blipFill rotWithShape="0">
          <a:blip r:embed="rId2"/>
          <a:stretch/>
        </a:blip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F33B190-2E1F-B485-F532-0F34458CEB25}"/>
              </a:ext>
            </a:extLst>
          </p:cNvPr>
          <p:cNvSpPr/>
          <p:nvPr userDrawn="1"/>
        </p:nvSpPr>
        <p:spPr>
          <a:xfrm>
            <a:off x="0" y="6362700"/>
            <a:ext cx="12192000" cy="371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A239BAD5-4E0A-FBE5-EDDD-7C00B9E81B8B}"/>
              </a:ext>
            </a:extLst>
          </p:cNvPr>
          <p:cNvSpPr/>
          <p:nvPr userDrawn="1"/>
        </p:nvSpPr>
        <p:spPr>
          <a:xfrm>
            <a:off x="0" y="6509443"/>
            <a:ext cx="12192000" cy="348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405861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676CB-86E2-62C8-2F69-98CEE2111E3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57A742F9-BC8C-3DE2-D114-3011FF8CA3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9D7A48D7-582A-6D2A-4E2F-07339FC165C6}"/>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5" name="Marcador de pie de página 4">
            <a:extLst>
              <a:ext uri="{FF2B5EF4-FFF2-40B4-BE49-F238E27FC236}">
                <a16:creationId xmlns:a16="http://schemas.microsoft.com/office/drawing/2014/main" id="{C74C6A9E-8207-226C-9AD8-505B8FE1E37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31F27E1-BB97-BDAC-DFF7-1269CB761F64}"/>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987404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38723E-01C0-0B34-FC8C-CF00CADCEDE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60AE5FE-BD17-C663-D89D-9D845FAE276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393B7E2-A72E-81C4-6499-6AB4451EE1C8}"/>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5" name="Marcador de pie de página 4">
            <a:extLst>
              <a:ext uri="{FF2B5EF4-FFF2-40B4-BE49-F238E27FC236}">
                <a16:creationId xmlns:a16="http://schemas.microsoft.com/office/drawing/2014/main" id="{D3A23E96-60AE-C5AF-C633-1A2DD552C7B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48E374-24FB-BCAD-9FF8-56C3F6D134B7}"/>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4036035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7FB17F-52F1-6BD2-DF79-D2FBA125124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B9F8B7C-DF4D-73E1-7010-6F2F69F0F6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7724AB3-73F4-86B8-802B-C707CBEE5835}"/>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5" name="Marcador de pie de página 4">
            <a:extLst>
              <a:ext uri="{FF2B5EF4-FFF2-40B4-BE49-F238E27FC236}">
                <a16:creationId xmlns:a16="http://schemas.microsoft.com/office/drawing/2014/main" id="{DD5D091A-3296-7DCF-5992-CE92ED0656E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38282C0-38BC-B643-6124-DF1AC829FF6E}"/>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435793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71F71-F099-30AF-0886-88ADE9B0CE7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75EECC2-39F7-F965-41C5-BC3F98640A9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FC96ADCC-0E94-DF20-6A03-84BF979AA33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DA4147E5-66CC-4C6E-EEBD-38E2C4BE328D}"/>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6" name="Marcador de pie de página 5">
            <a:extLst>
              <a:ext uri="{FF2B5EF4-FFF2-40B4-BE49-F238E27FC236}">
                <a16:creationId xmlns:a16="http://schemas.microsoft.com/office/drawing/2014/main" id="{4E982E40-0D30-B5D5-4D1E-6B7A7100C19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DC3BF02-78EB-A06E-3723-C473840BF0E1}"/>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1303029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5622F5-CAB0-0168-015C-511BEE8C971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8824CA3-CA26-026D-D103-ABB0958D74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5414BD3-5F22-FA9C-C5A5-330211CE588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FBDB248-ED1E-AB04-4E61-22B688F42C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3B01990-C878-3675-0BE7-62A883D08E3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D62D09AD-087A-26B6-A1C1-3BAB53944B36}"/>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8" name="Marcador de pie de página 7">
            <a:extLst>
              <a:ext uri="{FF2B5EF4-FFF2-40B4-BE49-F238E27FC236}">
                <a16:creationId xmlns:a16="http://schemas.microsoft.com/office/drawing/2014/main" id="{13D11131-46C5-5CE0-F221-90FFEAC94D7B}"/>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AB2BEA7E-D9DD-D321-CAA5-482F1E40027F}"/>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1529061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1F5687-993B-4DAA-85C3-1098D8B05A8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83FE6D3-08EA-3753-8DD2-990AE5205133}"/>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4" name="Marcador de pie de página 3">
            <a:extLst>
              <a:ext uri="{FF2B5EF4-FFF2-40B4-BE49-F238E27FC236}">
                <a16:creationId xmlns:a16="http://schemas.microsoft.com/office/drawing/2014/main" id="{4DF364DB-3102-9C93-30A6-50F89E030DF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6E6D794-D175-864E-01DD-E502185BD1EE}"/>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19045049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B45E209-5B73-8364-FCF2-89A5D5F556BE}"/>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3" name="Marcador de pie de página 2">
            <a:extLst>
              <a:ext uri="{FF2B5EF4-FFF2-40B4-BE49-F238E27FC236}">
                <a16:creationId xmlns:a16="http://schemas.microsoft.com/office/drawing/2014/main" id="{B82E73C5-72AC-41E5-A759-8FF9496F6EA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29DDA90C-64B6-77C3-ECD4-C4F3F2E50732}"/>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2259538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F75B2C-9C0F-3E88-6A69-43BFC847395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F81A7D9-77AD-511F-82D9-FC11711B55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8567057B-5743-901B-E06C-24A27CEF8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547339C-11D3-8136-59D8-579B0A32A9CA}"/>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6" name="Marcador de pie de página 5">
            <a:extLst>
              <a:ext uri="{FF2B5EF4-FFF2-40B4-BE49-F238E27FC236}">
                <a16:creationId xmlns:a16="http://schemas.microsoft.com/office/drawing/2014/main" id="{30342FBF-4FEB-1758-5268-7F1E4CEE0E8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E94B4D2-9F6F-51D2-7EB7-EAF43EFD9630}"/>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28444266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63BECF-E3AA-43B6-E698-34EFE1E0FD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DEEEC8C3-FF95-EB72-A95F-64B9B56893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1AA6AD9E-DC9E-AEE9-B687-2C5E19484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DFEBAA-EFB8-69F4-999A-1714962FA285}"/>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6" name="Marcador de pie de página 5">
            <a:extLst>
              <a:ext uri="{FF2B5EF4-FFF2-40B4-BE49-F238E27FC236}">
                <a16:creationId xmlns:a16="http://schemas.microsoft.com/office/drawing/2014/main" id="{F6A50BFD-5E1A-AC87-8729-8CDE2F0C221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6C7C793-C288-4E20-E664-3971FB834EEC}"/>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3234098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F03806-9850-6C18-A836-197170C88B8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47F3623-72BC-2091-6D53-B2BEF090144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9C3DC00-2C80-2FAF-427D-7709124A9D39}"/>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5" name="Marcador de pie de página 4">
            <a:extLst>
              <a:ext uri="{FF2B5EF4-FFF2-40B4-BE49-F238E27FC236}">
                <a16:creationId xmlns:a16="http://schemas.microsoft.com/office/drawing/2014/main" id="{3F51B737-A1F3-463B-528F-6B30D98DCD7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1743521-6633-40BB-E429-83A64855FE7C}"/>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4887493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9CFFBB-A79C-E3DE-7AA6-3A9ADC6376A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CBD890EF-EA42-235C-C632-8EFB57A5EDB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9618D9A-25E7-7AF0-8812-7FF64B45C08F}"/>
              </a:ext>
            </a:extLst>
          </p:cNvPr>
          <p:cNvSpPr>
            <a:spLocks noGrp="1"/>
          </p:cNvSpPr>
          <p:nvPr>
            <p:ph type="dt" sz="half" idx="10"/>
          </p:nvPr>
        </p:nvSpPr>
        <p:spPr/>
        <p:txBody>
          <a:bodyPr/>
          <a:lstStyle/>
          <a:p>
            <a:fld id="{B238DACC-9333-4600-97BE-2549D56FF938}" type="datetimeFigureOut">
              <a:rPr lang="es-CO" smtClean="0"/>
              <a:t>19/09/26</a:t>
            </a:fld>
            <a:endParaRPr lang="es-CO"/>
          </a:p>
        </p:txBody>
      </p:sp>
      <p:sp>
        <p:nvSpPr>
          <p:cNvPr id="5" name="Marcador de pie de página 4">
            <a:extLst>
              <a:ext uri="{FF2B5EF4-FFF2-40B4-BE49-F238E27FC236}">
                <a16:creationId xmlns:a16="http://schemas.microsoft.com/office/drawing/2014/main" id="{BC666AC6-AF3F-E918-D971-B6C79AF01DC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AEB81F0-2F35-E662-A186-C9B8EBBCC42F}"/>
              </a:ext>
            </a:extLst>
          </p:cNvPr>
          <p:cNvSpPr>
            <a:spLocks noGrp="1"/>
          </p:cNvSpPr>
          <p:nvPr>
            <p:ph type="sldNum" sz="quarter" idx="12"/>
          </p:nvPr>
        </p:nvSpPr>
        <p:spPr/>
        <p:txBody>
          <a:bodyPr/>
          <a:lstStyle/>
          <a:p>
            <a:fld id="{5317F444-53C6-466F-B3B7-8B23DB4B6C01}" type="slidenum">
              <a:rPr lang="es-CO" smtClean="0"/>
              <a:t>‹#›</a:t>
            </a:fld>
            <a:endParaRPr lang="es-CO"/>
          </a:p>
        </p:txBody>
      </p:sp>
    </p:spTree>
    <p:extLst>
      <p:ext uri="{BB962C8B-B14F-4D97-AF65-F5344CB8AC3E}">
        <p14:creationId xmlns:p14="http://schemas.microsoft.com/office/powerpoint/2010/main" val="2915200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A4A394-4676-0FA7-33EF-ABC9D91423C4}"/>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7EEFFA87-9130-13F8-B3BB-FAD62E40B7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B66F0E25-DDEE-26C8-7825-818AEF575927}"/>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BC2F925C-336A-4BF9-6162-19902D0B8F6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4F8DE62-B6DB-93D4-F0BD-E9BE36646495}"/>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761595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9A7F0A-C808-12E8-D98C-39B1F15DCDDB}"/>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2ED8025E-4358-AB4D-E518-141994525329}"/>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7A384330-9D79-0D5A-E82F-BAE0CD14B66A}"/>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6D5B1FD6-592E-26A3-5B2D-A530C7BD6CF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D8C7D2-D103-0C4C-BE79-2E5580C0E757}"/>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11107791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CD057-70E6-75D9-4BDB-E6A75B8B3D17}"/>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01AA45B4-1C4F-2010-5D7A-4E4B264B36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F617C3C7-DC31-CC7E-8F44-D69180736E98}"/>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29FA934F-93E6-A9D5-7BF5-D5E2B982349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2BC4E9D-8AF3-D623-7553-7EDF622890AA}"/>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2376134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02F503-DD0F-0204-99B8-48D4F25EDE9F}"/>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C5FD9217-31DB-1F8E-7174-8CF56436A151}"/>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A1B50542-5EF2-1120-4B4F-2FEA472246F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B1068AD-A0DE-845F-1CB3-9E982C865685}"/>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6" name="Marcador de pie de página 5">
            <a:extLst>
              <a:ext uri="{FF2B5EF4-FFF2-40B4-BE49-F238E27FC236}">
                <a16:creationId xmlns:a16="http://schemas.microsoft.com/office/drawing/2014/main" id="{624957FB-18C5-2A85-433C-F5F0AEB4812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F49B2D5-CB9C-2324-30E4-7F145F7E6533}"/>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2673255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028C4C-5B95-0757-AE27-508D0E028891}"/>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F304407-10B9-7D26-4A86-AC724C87DB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4482FDF-8C22-E8FA-2927-7ACCA068F912}"/>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6BC1A677-4ADA-2C1A-D503-5167EAF20B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8E302C6A-3374-414C-74DE-4DE218D12B9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6B604DE2-2620-029D-B54E-8EAFEFED9D6D}"/>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8" name="Marcador de pie de página 7">
            <a:extLst>
              <a:ext uri="{FF2B5EF4-FFF2-40B4-BE49-F238E27FC236}">
                <a16:creationId xmlns:a16="http://schemas.microsoft.com/office/drawing/2014/main" id="{18F40224-8B41-252A-34F7-984BD1DE228B}"/>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2E0A4859-9885-25C7-9674-64EC2C99C2F4}"/>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9584499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F1AFE7-036A-FB10-38BF-7FD0E0A6C9BB}"/>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3EA97BBE-6BAE-96DB-18D3-DCC20001D898}"/>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4" name="Marcador de pie de página 3">
            <a:extLst>
              <a:ext uri="{FF2B5EF4-FFF2-40B4-BE49-F238E27FC236}">
                <a16:creationId xmlns:a16="http://schemas.microsoft.com/office/drawing/2014/main" id="{0C2ECD0A-E68A-4C11-EF15-6087F7149BA3}"/>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1525A977-69FD-D123-2BBB-8D5982D6DE64}"/>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24218331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4A75FB9-B3C6-D1AA-0634-59F4753F9096}"/>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3" name="Marcador de pie de página 2">
            <a:extLst>
              <a:ext uri="{FF2B5EF4-FFF2-40B4-BE49-F238E27FC236}">
                <a16:creationId xmlns:a16="http://schemas.microsoft.com/office/drawing/2014/main" id="{940A333B-482D-499E-DB61-BF6E810988A7}"/>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AD48C916-87FF-65F8-D99C-F0BE61CD9BCF}"/>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434231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29CF19-6A0B-A2D3-C088-BD746A2F4B0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930071E-8630-6C54-3760-13CAB736D2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6273210-DD4A-58F6-87DB-7710F1327B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3D82A9E-D350-5629-E79B-72B8B1E30BB1}"/>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6" name="Marcador de pie de página 5">
            <a:extLst>
              <a:ext uri="{FF2B5EF4-FFF2-40B4-BE49-F238E27FC236}">
                <a16:creationId xmlns:a16="http://schemas.microsoft.com/office/drawing/2014/main" id="{7FD43E8B-741E-AF3B-CB3A-D6FB3AF78D5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BEBF642-CB1D-42A1-5CBC-92E5CD53B5F7}"/>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3450798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0EC687-3C4A-FBB1-7636-A8B31E9DDA13}"/>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B55C0909-8C5E-8DDD-D3B6-8CA3DBEF0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7619DEF-DF95-7F4E-A148-0EF5B7ED2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302FE45-23AA-54EC-6ACA-33C4AD391752}"/>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6" name="Marcador de pie de página 5">
            <a:extLst>
              <a:ext uri="{FF2B5EF4-FFF2-40B4-BE49-F238E27FC236}">
                <a16:creationId xmlns:a16="http://schemas.microsoft.com/office/drawing/2014/main" id="{0D9F50A8-D08B-2EAD-840F-0FC4574A98D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BB80B7B-D127-8C5D-2E63-BC513AC78941}"/>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769028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DC5F87-A2B4-822F-6BC2-8263FB4B4A27}"/>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5B371841-A0FF-23F1-4973-72880C6306D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41D7F4FA-7D8C-FC3A-6BCA-6B841F900BFB}"/>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9AAE5525-9D86-576D-0854-331F3040CF2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8667F21-754D-3CA2-8B78-D5B7E0987BC2}"/>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8414055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D5B88F-E0F7-300A-5979-647F41AA6EFA}"/>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F74E93A0-8DA4-CAFB-36FD-18638DDFD42A}"/>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9CFC8730-3166-FE20-44D6-5E320F73DC8F}"/>
              </a:ext>
            </a:extLst>
          </p:cNvPr>
          <p:cNvSpPr>
            <a:spLocks noGrp="1"/>
          </p:cNvSpPr>
          <p:nvPr>
            <p:ph type="dt" sz="half" idx="10"/>
          </p:nvPr>
        </p:nvSpPr>
        <p:spPr/>
        <p:txBody>
          <a:body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33260365-54DB-4DA9-47ED-B5372962665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B913A33-D6E1-56C4-0856-FC4491BD6DFE}"/>
              </a:ext>
            </a:extLst>
          </p:cNvPr>
          <p:cNvSpPr>
            <a:spLocks noGrp="1"/>
          </p:cNvSpPr>
          <p:nvPr>
            <p:ph type="sldNum" sz="quarter" idx="12"/>
          </p:nvPr>
        </p:nvSpPr>
        <p:spPr/>
        <p:txBody>
          <a:bodyPr/>
          <a:lstStyle/>
          <a:p>
            <a:fld id="{2388717E-061E-4F49-BC68-1A7E85B50260}" type="slidenum">
              <a:rPr lang="es-CO" smtClean="0"/>
              <a:t>‹#›</a:t>
            </a:fld>
            <a:endParaRPr lang="es-CO"/>
          </a:p>
        </p:txBody>
      </p:sp>
    </p:spTree>
    <p:extLst>
      <p:ext uri="{BB962C8B-B14F-4D97-AF65-F5344CB8AC3E}">
        <p14:creationId xmlns:p14="http://schemas.microsoft.com/office/powerpoint/2010/main" val="3321148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7_Diapositiva de título">
    <p:bg>
      <p:bgPr>
        <a:blipFill rotWithShape="0">
          <a:blip r:embed="rId2"/>
          <a:stretch/>
        </a:blip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F33B190-2E1F-B485-F532-0F34458CEB25}"/>
              </a:ext>
            </a:extLst>
          </p:cNvPr>
          <p:cNvSpPr/>
          <p:nvPr userDrawn="1"/>
        </p:nvSpPr>
        <p:spPr>
          <a:xfrm>
            <a:off x="0" y="6362700"/>
            <a:ext cx="12192000" cy="371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A239BAD5-4E0A-FBE5-EDDD-7C00B9E81B8B}"/>
              </a:ext>
            </a:extLst>
          </p:cNvPr>
          <p:cNvSpPr/>
          <p:nvPr userDrawn="1"/>
        </p:nvSpPr>
        <p:spPr>
          <a:xfrm>
            <a:off x="0" y="6509443"/>
            <a:ext cx="12192000" cy="348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1912934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45735D-0F89-5666-9638-4D4F49133E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EAAD156-B426-5A63-81BC-A15491F342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ACC442CF-080A-C062-2DEA-34B474E34C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971BB9B2-3FB7-1F5F-ECEC-B6CE5ADFC5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BCA5E0D7-9035-4F89-1AC2-854DA1C6B9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88717E-061E-4F49-BC68-1A7E85B50260}" type="slidenum">
              <a:rPr lang="es-CO" smtClean="0"/>
              <a:t>‹#›</a:t>
            </a:fld>
            <a:endParaRPr lang="es-CO"/>
          </a:p>
        </p:txBody>
      </p:sp>
    </p:spTree>
    <p:extLst>
      <p:ext uri="{BB962C8B-B14F-4D97-AF65-F5344CB8AC3E}">
        <p14:creationId xmlns:p14="http://schemas.microsoft.com/office/powerpoint/2010/main" val="928011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4111015"/>
      </p:ext>
    </p:extLst>
  </p:cSld>
  <p:clrMap bg1="lt1" tx1="dk1" bg2="lt2" tx2="dk2" accent1="accent1" accent2="accent2" accent3="accent3" accent4="accent4" accent5="accent5" accent6="accent6" hlink="hlink" folHlink="folHlink"/>
  <p:sldLayoutIdLst>
    <p:sldLayoutId id="2147483662" r:id="rId1"/>
    <p:sldLayoutId id="2147483663"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B410C9E-D6BA-CBB5-8FE8-9CB1F57329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309C32B-1B8A-BE42-889E-EACF73E589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3A04696-4F50-28A0-B88B-5C7C0D6621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38DACC-9333-4600-97BE-2549D56FF938}" type="datetimeFigureOut">
              <a:rPr lang="es-CO" smtClean="0"/>
              <a:t>19/09/26</a:t>
            </a:fld>
            <a:endParaRPr lang="es-CO"/>
          </a:p>
        </p:txBody>
      </p:sp>
      <p:sp>
        <p:nvSpPr>
          <p:cNvPr id="5" name="Marcador de pie de página 4">
            <a:extLst>
              <a:ext uri="{FF2B5EF4-FFF2-40B4-BE49-F238E27FC236}">
                <a16:creationId xmlns:a16="http://schemas.microsoft.com/office/drawing/2014/main" id="{4EFBF8C4-6B70-7691-9CDC-A5D966784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EE8A5590-B455-D79C-D610-04925AE295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17F444-53C6-466F-B3B7-8B23DB4B6C01}" type="slidenum">
              <a:rPr lang="es-CO" smtClean="0"/>
              <a:t>‹#›</a:t>
            </a:fld>
            <a:endParaRPr lang="es-CO"/>
          </a:p>
        </p:txBody>
      </p:sp>
    </p:spTree>
    <p:extLst>
      <p:ext uri="{BB962C8B-B14F-4D97-AF65-F5344CB8AC3E}">
        <p14:creationId xmlns:p14="http://schemas.microsoft.com/office/powerpoint/2010/main" val="339530479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45735D-0F89-5666-9638-4D4F49133E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6EAAD156-B426-5A63-81BC-A15491F342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ACC442CF-080A-C062-2DEA-34B474E34C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D01F6-7FE8-E143-B75C-60CBD7B1A197}" type="datetimeFigureOut">
              <a:rPr lang="es-CO" smtClean="0"/>
              <a:t>19/09/26</a:t>
            </a:fld>
            <a:endParaRPr lang="es-CO"/>
          </a:p>
        </p:txBody>
      </p:sp>
      <p:sp>
        <p:nvSpPr>
          <p:cNvPr id="5" name="Marcador de pie de página 4">
            <a:extLst>
              <a:ext uri="{FF2B5EF4-FFF2-40B4-BE49-F238E27FC236}">
                <a16:creationId xmlns:a16="http://schemas.microsoft.com/office/drawing/2014/main" id="{971BB9B2-3FB7-1F5F-ECEC-B6CE5ADFC5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BCA5E0D7-9035-4F89-1AC2-854DA1C6B9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88717E-061E-4F49-BC68-1A7E85B50260}" type="slidenum">
              <a:rPr lang="es-CO" smtClean="0"/>
              <a:t>‹#›</a:t>
            </a:fld>
            <a:endParaRPr lang="es-CO"/>
          </a:p>
        </p:txBody>
      </p:sp>
    </p:spTree>
    <p:extLst>
      <p:ext uri="{BB962C8B-B14F-4D97-AF65-F5344CB8AC3E}">
        <p14:creationId xmlns:p14="http://schemas.microsoft.com/office/powerpoint/2010/main" val="316244724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10.svg"/><Relationship Id="rId12"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00.png"/><Relationship Id="rId11" Type="http://schemas.openxmlformats.org/officeDocument/2006/relationships/image" Target="../media/image14.svg"/><Relationship Id="rId5" Type="http://schemas.openxmlformats.org/officeDocument/2006/relationships/customXml" Target="../ink/ink1.xml"/><Relationship Id="rId10" Type="http://schemas.openxmlformats.org/officeDocument/2006/relationships/image" Target="../media/image13.svg"/><Relationship Id="rId4" Type="http://schemas.openxmlformats.org/officeDocument/2006/relationships/image" Target="../media/image3.pn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png"/><Relationship Id="rId15" Type="http://schemas.openxmlformats.org/officeDocument/2006/relationships/image" Target="../media/image28.png"/><Relationship Id="rId10" Type="http://schemas.openxmlformats.org/officeDocument/2006/relationships/image" Target="../media/image24.svg"/><Relationship Id="rId4" Type="http://schemas.openxmlformats.org/officeDocument/2006/relationships/image" Target="../media/image18.png"/><Relationship Id="rId9" Type="http://schemas.openxmlformats.org/officeDocument/2006/relationships/image" Target="../media/image23.svg"/><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png"/><Relationship Id="rId7" Type="http://schemas.openxmlformats.org/officeDocument/2006/relationships/image" Target="../media/image32.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28.png"/><Relationship Id="rId4" Type="http://schemas.openxmlformats.org/officeDocument/2006/relationships/image" Target="../media/image29.png"/><Relationship Id="rId9" Type="http://schemas.openxmlformats.org/officeDocument/2006/relationships/image" Target="../media/image34.svg"/></Relationships>
</file>

<file path=ppt/slides/_rels/slide7.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4.svg"/><Relationship Id="rId3" Type="http://schemas.openxmlformats.org/officeDocument/2006/relationships/image" Target="../media/image35.png"/><Relationship Id="rId7" Type="http://schemas.openxmlformats.org/officeDocument/2006/relationships/image" Target="../media/image39.svg"/><Relationship Id="rId12"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png"/><Relationship Id="rId9" Type="http://schemas.openxmlformats.org/officeDocument/2006/relationships/image" Target="../media/image41.svg"/><Relationship Id="rId1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7.svg"/><Relationship Id="rId3" Type="http://schemas.openxmlformats.org/officeDocument/2006/relationships/image" Target="../media/image35.png"/><Relationship Id="rId7" Type="http://schemas.openxmlformats.org/officeDocument/2006/relationships/image" Target="../media/image39.svg"/><Relationship Id="rId12" Type="http://schemas.openxmlformats.org/officeDocument/2006/relationships/image" Target="../media/image46.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8.png"/><Relationship Id="rId11" Type="http://schemas.openxmlformats.org/officeDocument/2006/relationships/image" Target="../media/image45.svg"/><Relationship Id="rId5" Type="http://schemas.openxmlformats.org/officeDocument/2006/relationships/image" Target="../media/image37.png"/><Relationship Id="rId10" Type="http://schemas.openxmlformats.org/officeDocument/2006/relationships/image" Target="../media/image3.png"/><Relationship Id="rId4" Type="http://schemas.openxmlformats.org/officeDocument/2006/relationships/image" Target="../media/image36.png"/><Relationship Id="rId9" Type="http://schemas.openxmlformats.org/officeDocument/2006/relationships/image" Target="../media/image41.svg"/><Relationship Id="rId1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8.png"/><Relationship Id="rId7" Type="http://schemas.openxmlformats.org/officeDocument/2006/relationships/image" Target="../media/image51.svg"/><Relationship Id="rId12"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0.svg"/><Relationship Id="rId11" Type="http://schemas.openxmlformats.org/officeDocument/2006/relationships/image" Target="../media/image55.svg"/><Relationship Id="rId5" Type="http://schemas.openxmlformats.org/officeDocument/2006/relationships/image" Target="../media/image49.svg"/><Relationship Id="rId10" Type="http://schemas.openxmlformats.org/officeDocument/2006/relationships/image" Target="../media/image54.svg"/><Relationship Id="rId4" Type="http://schemas.openxmlformats.org/officeDocument/2006/relationships/image" Target="../media/image3.png"/><Relationship Id="rId9" Type="http://schemas.openxmlformats.org/officeDocument/2006/relationships/image" Target="../media/image53.sv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hart" Target="../charts/chart1.xml"/><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image" Target="../media/image58.svg"/><Relationship Id="rId5" Type="http://schemas.openxmlformats.org/officeDocument/2006/relationships/image" Target="../media/image57.svg"/><Relationship Id="rId4" Type="http://schemas.openxmlformats.org/officeDocument/2006/relationships/image" Target="../media/image56.svg"/></Relationships>
</file>

<file path=ppt/slides/_rels/slide1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28.png"/><Relationship Id="rId7" Type="http://schemas.openxmlformats.org/officeDocument/2006/relationships/image" Target="../media/image66.png"/><Relationship Id="rId12" Type="http://schemas.openxmlformats.org/officeDocument/2006/relationships/image" Target="../media/image71.sv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64.png"/><Relationship Id="rId11" Type="http://schemas.openxmlformats.org/officeDocument/2006/relationships/image" Target="../media/image70.svg"/><Relationship Id="rId5" Type="http://schemas.openxmlformats.org/officeDocument/2006/relationships/image" Target="../media/image3.png"/><Relationship Id="rId10" Type="http://schemas.openxmlformats.org/officeDocument/2006/relationships/image" Target="../media/image69.svg"/><Relationship Id="rId4" Type="http://schemas.openxmlformats.org/officeDocument/2006/relationships/image" Target="../media/image65.png"/><Relationship Id="rId9" Type="http://schemas.openxmlformats.org/officeDocument/2006/relationships/image" Target="../media/image68.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3.sv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64.png"/><Relationship Id="rId7" Type="http://schemas.openxmlformats.org/officeDocument/2006/relationships/image" Target="../media/image76.sv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75.svg"/><Relationship Id="rId5" Type="http://schemas.openxmlformats.org/officeDocument/2006/relationships/image" Target="../media/image3.png"/><Relationship Id="rId4" Type="http://schemas.openxmlformats.org/officeDocument/2006/relationships/image" Target="../media/image74.svg"/></Relationships>
</file>

<file path=ppt/slides/_rels/slide1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9.png"/><Relationship Id="rId7" Type="http://schemas.openxmlformats.org/officeDocument/2006/relationships/image" Target="../media/image82.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35.png"/><Relationship Id="rId4" Type="http://schemas.openxmlformats.org/officeDocument/2006/relationships/image" Target="../media/image3.png"/><Relationship Id="rId9" Type="http://schemas.openxmlformats.org/officeDocument/2006/relationships/image" Target="../media/image84.svg"/></Relationships>
</file>

<file path=ppt/slides/_rels/slide17.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5.png"/><Relationship Id="rId7" Type="http://schemas.openxmlformats.org/officeDocument/2006/relationships/image" Target="../media/image17.png"/><Relationship Id="rId12"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9.png"/><Relationship Id="rId5" Type="http://schemas.openxmlformats.org/officeDocument/2006/relationships/image" Target="../media/image87.png"/><Relationship Id="rId10" Type="http://schemas.openxmlformats.org/officeDocument/2006/relationships/image" Target="../media/image64.png"/><Relationship Id="rId4" Type="http://schemas.openxmlformats.org/officeDocument/2006/relationships/image" Target="../media/image86.png"/><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71" Type="http://schemas.openxmlformats.org/officeDocument/2006/relationships/image" Target="../media/image1160.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17.png"/><Relationship Id="rId7"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64.png"/><Relationship Id="rId9" Type="http://schemas.openxmlformats.org/officeDocument/2006/relationships/image" Target="../media/image93.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98.svg"/><Relationship Id="rId13" Type="http://schemas.openxmlformats.org/officeDocument/2006/relationships/image" Target="../media/image103.svg"/><Relationship Id="rId3" Type="http://schemas.openxmlformats.org/officeDocument/2006/relationships/image" Target="../media/image94.svg"/><Relationship Id="rId7" Type="http://schemas.openxmlformats.org/officeDocument/2006/relationships/image" Target="../media/image97.png"/><Relationship Id="rId12" Type="http://schemas.openxmlformats.org/officeDocument/2006/relationships/image" Target="../media/image102.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6.svg"/><Relationship Id="rId11" Type="http://schemas.openxmlformats.org/officeDocument/2006/relationships/image" Target="../media/image101.svg"/><Relationship Id="rId5" Type="http://schemas.openxmlformats.org/officeDocument/2006/relationships/image" Target="../media/image3.png"/><Relationship Id="rId10" Type="http://schemas.openxmlformats.org/officeDocument/2006/relationships/image" Target="../media/image100.svg"/><Relationship Id="rId4" Type="http://schemas.openxmlformats.org/officeDocument/2006/relationships/image" Target="../media/image95.png"/><Relationship Id="rId9" Type="http://schemas.openxmlformats.org/officeDocument/2006/relationships/image" Target="../media/image99.svg"/><Relationship Id="rId1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0.xml"/><Relationship Id="rId1" Type="http://schemas.openxmlformats.org/officeDocument/2006/relationships/slideLayout" Target="../slideLayouts/slideLayout37.xml"/><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AE4CD39-EF95-3923-5D4F-DF9610870EE7}"/>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7BA954DC-65A5-1A9C-D12C-F7C18F18DFDF}"/>
              </a:ext>
            </a:extLst>
          </p:cNvPr>
          <p:cNvPicPr>
            <a:picLocks noChangeAspect="1"/>
          </p:cNvPicPr>
          <p:nvPr/>
        </p:nvPicPr>
        <p:blipFill>
          <a:blip r:embed="rId4"/>
          <a:srcRect l="35702" t="16637" r="36606" b="15791"/>
          <a:stretch>
            <a:fillRect/>
          </a:stretch>
        </p:blipFill>
        <p:spPr>
          <a:xfrm>
            <a:off x="11342090" y="171356"/>
            <a:ext cx="500147" cy="686477"/>
          </a:xfrm>
          <a:prstGeom prst="rect">
            <a:avLst/>
          </a:prstGeom>
        </p:spPr>
      </p:pic>
      <p:pic>
        <p:nvPicPr>
          <p:cNvPr id="31" name="Imagen 30">
            <a:extLst>
              <a:ext uri="{FF2B5EF4-FFF2-40B4-BE49-F238E27FC236}">
                <a16:creationId xmlns:a16="http://schemas.microsoft.com/office/drawing/2014/main" id="{08A896B9-94D1-BA2B-6D30-B7071BF6694E}"/>
              </a:ext>
            </a:extLst>
          </p:cNvPr>
          <p:cNvPicPr>
            <a:picLocks noChangeAspect="1"/>
          </p:cNvPicPr>
          <p:nvPr/>
        </p:nvPicPr>
        <p:blipFill>
          <a:blip r:embed="rId5"/>
          <a:srcRect l="2982" r="2982"/>
          <a:stretch/>
        </p:blipFill>
        <p:spPr>
          <a:xfrm>
            <a:off x="11353287" y="193748"/>
            <a:ext cx="465222" cy="638541"/>
          </a:xfrm>
          <a:prstGeom prst="rect">
            <a:avLst/>
          </a:prstGeom>
        </p:spPr>
      </p:pic>
      <p:sp>
        <p:nvSpPr>
          <p:cNvPr id="3" name="Text 1">
            <a:extLst>
              <a:ext uri="{FF2B5EF4-FFF2-40B4-BE49-F238E27FC236}">
                <a16:creationId xmlns:a16="http://schemas.microsoft.com/office/drawing/2014/main" id="{56C66450-3EE3-0658-3EBE-D4E97D350F9D}"/>
              </a:ext>
            </a:extLst>
          </p:cNvPr>
          <p:cNvSpPr txBox="1"/>
          <p:nvPr/>
        </p:nvSpPr>
        <p:spPr>
          <a:xfrm>
            <a:off x="695591" y="817306"/>
            <a:ext cx="5028934" cy="77447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000" b="1" i="0" u="none" strike="noStrike" kern="1200" cap="none" spc="0" normalizeH="0" baseline="0" noProof="0" dirty="0">
                <a:ln>
                  <a:noFill/>
                </a:ln>
                <a:solidFill>
                  <a:prstClr val="white"/>
                </a:solidFill>
                <a:effectLst/>
                <a:uLnTx/>
                <a:uFillTx/>
                <a:latin typeface="Poppins"/>
                <a:ea typeface="Roboto"/>
                <a:cs typeface="Poppins"/>
              </a:rPr>
              <a:t>PLAN NACIONAL DE DESARROLLO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000" b="1" i="0" u="none" strike="noStrike" kern="1200" cap="none" spc="0" normalizeH="0" baseline="0" noProof="0" dirty="0">
                <a:ln>
                  <a:noFill/>
                </a:ln>
                <a:solidFill>
                  <a:prstClr val="white"/>
                </a:solidFill>
                <a:effectLst/>
                <a:uLnTx/>
                <a:uFillTx/>
                <a:latin typeface="Poppins"/>
                <a:ea typeface="Roboto"/>
                <a:cs typeface="Poppins"/>
              </a:rPr>
              <a:t>2026-2030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4000" b="1" i="0" u="none" strike="noStrike" kern="1200" cap="none" spc="0" normalizeH="0" baseline="0" noProof="0" dirty="0">
              <a:ln>
                <a:noFill/>
              </a:ln>
              <a:solidFill>
                <a:prstClr val="white"/>
              </a:solidFill>
              <a:effectLst/>
              <a:uLnTx/>
              <a:uFillTx/>
              <a:latin typeface="Poppins"/>
              <a:ea typeface="Roboto"/>
              <a:cs typeface="Poppins"/>
            </a:endParaRPr>
          </a:p>
        </p:txBody>
      </p:sp>
      <p:pic>
        <p:nvPicPr>
          <p:cNvPr id="4" name="Imagen 3">
            <a:extLst>
              <a:ext uri="{FF2B5EF4-FFF2-40B4-BE49-F238E27FC236}">
                <a16:creationId xmlns:a16="http://schemas.microsoft.com/office/drawing/2014/main" id="{945E92C8-D209-3F59-838E-B59017055F2F}"/>
              </a:ext>
            </a:extLst>
          </p:cNvPr>
          <p:cNvPicPr>
            <a:picLocks noChangeAspect="1"/>
          </p:cNvPicPr>
          <p:nvPr/>
        </p:nvPicPr>
        <p:blipFill>
          <a:blip r:embed="rId6"/>
          <a:stretch>
            <a:fillRect/>
          </a:stretch>
        </p:blipFill>
        <p:spPr>
          <a:xfrm>
            <a:off x="695591" y="2647039"/>
            <a:ext cx="1201108" cy="142688"/>
          </a:xfrm>
          <a:prstGeom prst="rect">
            <a:avLst/>
          </a:prstGeom>
        </p:spPr>
      </p:pic>
      <p:sp>
        <p:nvSpPr>
          <p:cNvPr id="2" name="Text 1">
            <a:extLst>
              <a:ext uri="{FF2B5EF4-FFF2-40B4-BE49-F238E27FC236}">
                <a16:creationId xmlns:a16="http://schemas.microsoft.com/office/drawing/2014/main" id="{B7B02AB2-FB71-0229-4EB7-12940C319AD1}"/>
              </a:ext>
            </a:extLst>
          </p:cNvPr>
          <p:cNvSpPr txBox="1"/>
          <p:nvPr/>
        </p:nvSpPr>
        <p:spPr>
          <a:xfrm>
            <a:off x="695591" y="3059078"/>
            <a:ext cx="2987176" cy="6400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700" b="0" i="0" u="none" strike="noStrike" kern="1200" cap="none" spc="0" normalizeH="0" baseline="0" noProof="0" dirty="0">
                <a:ln>
                  <a:noFill/>
                </a:ln>
                <a:solidFill>
                  <a:schemeClr val="bg1"/>
                </a:solidFill>
                <a:effectLst/>
                <a:uLnTx/>
                <a:uFillTx/>
                <a:latin typeface="Poppins" pitchFamily="34" charset="0"/>
                <a:ea typeface="Poppins" pitchFamily="34" charset="-122"/>
                <a:cs typeface="Poppins" pitchFamily="34" charset="-120"/>
              </a:rPr>
              <a:t>Lineamientos para la elaboración del PND</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700" noProof="0" dirty="0">
                <a:solidFill>
                  <a:schemeClr val="bg1"/>
                </a:solidFill>
                <a:latin typeface="Poppins" pitchFamily="34" charset="0"/>
                <a:cs typeface="Poppins" pitchFamily="34" charset="-120"/>
              </a:rPr>
              <a:t>Sesión con enlaces de sectores responsables</a:t>
            </a:r>
            <a:endParaRPr kumimoji="0" lang="es-CO" sz="17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 2">
            <a:extLst>
              <a:ext uri="{FF2B5EF4-FFF2-40B4-BE49-F238E27FC236}">
                <a16:creationId xmlns:a16="http://schemas.microsoft.com/office/drawing/2014/main" id="{58E733C0-F2A9-9184-1148-6C718D4785FF}"/>
              </a:ext>
            </a:extLst>
          </p:cNvPr>
          <p:cNvSpPr txBox="1"/>
          <p:nvPr/>
        </p:nvSpPr>
        <p:spPr>
          <a:xfrm>
            <a:off x="695591" y="6319108"/>
            <a:ext cx="4114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50" b="1" i="0" u="none" strike="noStrike" kern="1200" cap="none" spc="0" normalizeH="0" baseline="0" noProof="0" dirty="0">
                <a:ln>
                  <a:noFill/>
                </a:ln>
                <a:solidFill>
                  <a:schemeClr val="bg1"/>
                </a:solidFill>
                <a:effectLst/>
                <a:uLnTx/>
                <a:uFillTx/>
                <a:latin typeface="Poppins" pitchFamily="34" charset="0"/>
                <a:ea typeface="Poppins" pitchFamily="34" charset="-122"/>
                <a:cs typeface="Poppins" pitchFamily="34" charset="-120"/>
              </a:rPr>
              <a:t>Departamento Nacional de Planeación</a:t>
            </a:r>
            <a:endParaRPr kumimoji="0" lang="es-CO" sz="115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6" name="Text 3">
            <a:extLst>
              <a:ext uri="{FF2B5EF4-FFF2-40B4-BE49-F238E27FC236}">
                <a16:creationId xmlns:a16="http://schemas.microsoft.com/office/drawing/2014/main" id="{8823456B-F1BF-0E3E-05A6-896542B95881}"/>
              </a:ext>
            </a:extLst>
          </p:cNvPr>
          <p:cNvSpPr txBox="1"/>
          <p:nvPr/>
        </p:nvSpPr>
        <p:spPr>
          <a:xfrm>
            <a:off x="695591" y="6074972"/>
            <a:ext cx="4114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50" b="0" i="0" u="none" strike="noStrike" kern="1200" cap="none" spc="0" normalizeH="0" baseline="0" noProof="0" dirty="0">
                <a:ln>
                  <a:noFill/>
                </a:ln>
                <a:solidFill>
                  <a:schemeClr val="bg1"/>
                </a:solidFill>
                <a:effectLst/>
                <a:uLnTx/>
                <a:uFillTx/>
                <a:latin typeface="Poppins" pitchFamily="34" charset="0"/>
                <a:ea typeface="Poppins" pitchFamily="34" charset="-122"/>
                <a:cs typeface="Poppins" pitchFamily="34" charset="-120"/>
              </a:rPr>
              <a:t>16 de </a:t>
            </a:r>
            <a:r>
              <a:rPr lang="es-CO" sz="1050" noProof="0" dirty="0">
                <a:solidFill>
                  <a:schemeClr val="bg1"/>
                </a:solidFill>
                <a:latin typeface="Poppins" pitchFamily="34" charset="0"/>
                <a:ea typeface="Poppins" pitchFamily="34" charset="-122"/>
                <a:cs typeface="Poppins" pitchFamily="34" charset="-120"/>
              </a:rPr>
              <a:t>s</a:t>
            </a:r>
            <a:r>
              <a:rPr kumimoji="0" lang="es-CO" sz="1050" b="0" i="0" u="none" strike="noStrike" kern="1200" cap="none" spc="0" normalizeH="0" baseline="0" noProof="0" dirty="0">
                <a:ln>
                  <a:noFill/>
                </a:ln>
                <a:solidFill>
                  <a:schemeClr val="bg1"/>
                </a:solidFill>
                <a:effectLst/>
                <a:uLnTx/>
                <a:uFillTx/>
                <a:latin typeface="Poppins" pitchFamily="34" charset="0"/>
                <a:ea typeface="Poppins" pitchFamily="34" charset="-122"/>
                <a:cs typeface="Poppins" pitchFamily="34" charset="-120"/>
              </a:rPr>
              <a:t>eptiembre de 2026</a:t>
            </a:r>
            <a:endParaRPr kumimoji="0" lang="es-CO" sz="105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pSp>
        <p:nvGrpSpPr>
          <p:cNvPr id="7" name="Grupo 6">
            <a:extLst>
              <a:ext uri="{FF2B5EF4-FFF2-40B4-BE49-F238E27FC236}">
                <a16:creationId xmlns:a16="http://schemas.microsoft.com/office/drawing/2014/main" id="{8AB532A1-282A-FED5-BFD6-52ECE2A1063A}"/>
              </a:ext>
            </a:extLst>
          </p:cNvPr>
          <p:cNvGrpSpPr/>
          <p:nvPr/>
        </p:nvGrpSpPr>
        <p:grpSpPr>
          <a:xfrm>
            <a:off x="695591" y="4257029"/>
            <a:ext cx="1698817" cy="1734186"/>
            <a:chOff x="4048714" y="4050623"/>
            <a:chExt cx="1780213" cy="1817276"/>
          </a:xfrm>
        </p:grpSpPr>
        <p:sp>
          <p:nvSpPr>
            <p:cNvPr id="9" name="Rectángulo: esquinas redondeadas 6">
              <a:extLst>
                <a:ext uri="{FF2B5EF4-FFF2-40B4-BE49-F238E27FC236}">
                  <a16:creationId xmlns:a16="http://schemas.microsoft.com/office/drawing/2014/main" id="{1F3D686F-55A4-839E-5A37-DA0C08E5C0BB}"/>
                </a:ext>
              </a:extLst>
            </p:cNvPr>
            <p:cNvSpPr/>
            <p:nvPr/>
          </p:nvSpPr>
          <p:spPr>
            <a:xfrm>
              <a:off x="4048714" y="4050623"/>
              <a:ext cx="1780213" cy="1780213"/>
            </a:xfrm>
            <a:prstGeom prst="roundRect">
              <a:avLst/>
            </a:prstGeom>
            <a:solidFill>
              <a:srgbClr val="FFFFFF"/>
            </a:solidFill>
            <a:ln>
              <a:noFill/>
            </a:ln>
            <a:effectLst>
              <a:outerShdw blurRad="279400" dist="3048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noProof="0" dirty="0"/>
            </a:p>
          </p:txBody>
        </p:sp>
        <p:pic>
          <p:nvPicPr>
            <p:cNvPr id="10" name="Imagen 9">
              <a:extLst>
                <a:ext uri="{FF2B5EF4-FFF2-40B4-BE49-F238E27FC236}">
                  <a16:creationId xmlns:a16="http://schemas.microsoft.com/office/drawing/2014/main" id="{8E1B64AF-65CD-0DF0-FEA5-84ECFB318289}"/>
                </a:ext>
              </a:extLst>
            </p:cNvPr>
            <p:cNvPicPr>
              <a:picLocks noChangeAspect="1"/>
            </p:cNvPicPr>
            <p:nvPr/>
          </p:nvPicPr>
          <p:blipFill>
            <a:blip r:embed="rId6"/>
            <a:stretch>
              <a:fillRect/>
            </a:stretch>
          </p:blipFill>
          <p:spPr>
            <a:xfrm>
              <a:off x="4421907" y="5745084"/>
              <a:ext cx="1033825" cy="122815"/>
            </a:xfrm>
            <a:prstGeom prst="rect">
              <a:avLst/>
            </a:prstGeom>
          </p:spPr>
        </p:pic>
      </p:grpSp>
      <p:pic>
        <p:nvPicPr>
          <p:cNvPr id="11" name="Imagen 10">
            <a:extLst>
              <a:ext uri="{FF2B5EF4-FFF2-40B4-BE49-F238E27FC236}">
                <a16:creationId xmlns:a16="http://schemas.microsoft.com/office/drawing/2014/main" id="{D5EE5FFA-01BF-D41B-E674-FC05AF3FB275}"/>
              </a:ext>
            </a:extLst>
          </p:cNvPr>
          <p:cNvPicPr>
            <a:picLocks noChangeAspect="1"/>
          </p:cNvPicPr>
          <p:nvPr/>
        </p:nvPicPr>
        <p:blipFill>
          <a:blip r:embed="rId7"/>
          <a:stretch>
            <a:fillRect/>
          </a:stretch>
        </p:blipFill>
        <p:spPr>
          <a:xfrm>
            <a:off x="768962" y="4294598"/>
            <a:ext cx="1570928" cy="1570928"/>
          </a:xfrm>
          <a:prstGeom prst="rect">
            <a:avLst/>
          </a:prstGeom>
        </p:spPr>
      </p:pic>
    </p:spTree>
    <p:extLst>
      <p:ext uri="{BB962C8B-B14F-4D97-AF65-F5344CB8AC3E}">
        <p14:creationId xmlns:p14="http://schemas.microsoft.com/office/powerpoint/2010/main" val="395992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08DE7-E532-05F7-8407-9FE4C613FF2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26E19A5D-1EBA-D86F-172F-691E7DF436C7}"/>
              </a:ext>
            </a:extLst>
          </p:cNvPr>
          <p:cNvPicPr>
            <a:picLocks noChangeAspect="1"/>
          </p:cNvPicPr>
          <p:nvPr/>
        </p:nvPicPr>
        <p:blipFill>
          <a:blip r:embed="rId3"/>
          <a:srcRect l="35702" t="16637" r="36606" b="15791"/>
          <a:stretch>
            <a:fillRect/>
          </a:stretch>
        </p:blipFill>
        <p:spPr>
          <a:xfrm>
            <a:off x="11342090" y="171356"/>
            <a:ext cx="500147" cy="686477"/>
          </a:xfrm>
          <a:prstGeom prst="rect">
            <a:avLst/>
          </a:prstGeom>
        </p:spPr>
      </p:pic>
      <p:sp>
        <p:nvSpPr>
          <p:cNvPr id="17" name="Text 1">
            <a:extLst>
              <a:ext uri="{FF2B5EF4-FFF2-40B4-BE49-F238E27FC236}">
                <a16:creationId xmlns:a16="http://schemas.microsoft.com/office/drawing/2014/main" id="{3AB05F6E-CFA1-56D4-3889-B8A9589D665F}"/>
              </a:ext>
            </a:extLst>
          </p:cNvPr>
          <p:cNvSpPr txBox="1"/>
          <p:nvPr/>
        </p:nvSpPr>
        <p:spPr>
          <a:xfrm>
            <a:off x="394324" y="281350"/>
            <a:ext cx="10664133" cy="1105806"/>
          </a:xfrm>
          <a:prstGeom prst="rect">
            <a:avLst/>
          </a:prstGeom>
          <a:noFill/>
          <a:ln/>
        </p:spPr>
        <p:txBody>
          <a:bodyPr wrap="square" lIns="0" tIns="0" rIns="0" bIns="0" rtlCol="0" anchor="t"/>
          <a:lstStyle/>
          <a:p>
            <a:r>
              <a:rPr lang="es-ES" sz="1600" b="1" dirty="0">
                <a:solidFill>
                  <a:srgbClr val="2D2E5A"/>
                </a:solidFill>
                <a:latin typeface="Poppins"/>
                <a:ea typeface="Roboto"/>
                <a:cs typeface="Poppins"/>
              </a:rPr>
              <a:t>“Mi Gobierno tiene una visión diferente. (…) [la de] grandes proyectos que impacten y transformen verdaderamente la vida de los territorios. </a:t>
            </a:r>
            <a:r>
              <a:rPr lang="es-ES" sz="1600" dirty="0">
                <a:solidFill>
                  <a:srgbClr val="2D2E5A"/>
                </a:solidFill>
                <a:latin typeface="Poppins"/>
                <a:ea typeface="Roboto"/>
                <a:cs typeface="Poppins"/>
              </a:rPr>
              <a:t>Esto tiene que medirse por las obras terminadas, los servicios que llegan y los resultados concretos. Esa es la política que me gusta: la política grande”. </a:t>
            </a:r>
            <a:br>
              <a:rPr lang="es-ES" sz="1600" dirty="0">
                <a:solidFill>
                  <a:srgbClr val="2D2E5A"/>
                </a:solidFill>
                <a:latin typeface="Poppins"/>
                <a:ea typeface="Roboto"/>
                <a:cs typeface="Poppins"/>
              </a:rPr>
            </a:br>
            <a:r>
              <a:rPr lang="es-ES" sz="1200" b="1" dirty="0">
                <a:solidFill>
                  <a:srgbClr val="2D2E5A"/>
                </a:solidFill>
                <a:latin typeface="Poppins"/>
                <a:ea typeface="Roboto"/>
                <a:cs typeface="Poppins"/>
              </a:rPr>
              <a:t>Presidente Abelardo De La Espriella - Mompox, 4 de septiembre de 2026. </a:t>
            </a:r>
            <a:endParaRPr lang="es-ES" sz="1600" b="1" dirty="0">
              <a:solidFill>
                <a:srgbClr val="2D2E5A"/>
              </a:solidFill>
              <a:latin typeface="Poppins"/>
              <a:ea typeface="Roboto"/>
              <a:cs typeface="Poppins"/>
            </a:endParaRPr>
          </a:p>
        </p:txBody>
      </p:sp>
      <p:cxnSp>
        <p:nvCxnSpPr>
          <p:cNvPr id="23" name="Straight Connector 19">
            <a:extLst>
              <a:ext uri="{FF2B5EF4-FFF2-40B4-BE49-F238E27FC236}">
                <a16:creationId xmlns:a16="http://schemas.microsoft.com/office/drawing/2014/main" id="{CA0D311F-65D8-2C05-3E60-F823835E655C}"/>
              </a:ext>
            </a:extLst>
          </p:cNvPr>
          <p:cNvCxnSpPr>
            <a:cxnSpLocks/>
            <a:endCxn id="156" idx="4"/>
          </p:cNvCxnSpPr>
          <p:nvPr/>
        </p:nvCxnSpPr>
        <p:spPr>
          <a:xfrm>
            <a:off x="2698287" y="3286125"/>
            <a:ext cx="4323" cy="1487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Rectangle 46">
            <a:extLst>
              <a:ext uri="{FF2B5EF4-FFF2-40B4-BE49-F238E27FC236}">
                <a16:creationId xmlns:a16="http://schemas.microsoft.com/office/drawing/2014/main" id="{94AC8762-1C9A-E78C-E104-FEB11EECA42B}"/>
              </a:ext>
            </a:extLst>
          </p:cNvPr>
          <p:cNvSpPr/>
          <p:nvPr/>
        </p:nvSpPr>
        <p:spPr>
          <a:xfrm flipH="1">
            <a:off x="2652568" y="3286125"/>
            <a:ext cx="45719" cy="273241"/>
          </a:xfrm>
          <a:prstGeom prst="rect">
            <a:avLst/>
          </a:prstGeom>
          <a:solidFill>
            <a:srgbClr val="139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4" name="Imagen 33">
            <a:extLst>
              <a:ext uri="{FF2B5EF4-FFF2-40B4-BE49-F238E27FC236}">
                <a16:creationId xmlns:a16="http://schemas.microsoft.com/office/drawing/2014/main" id="{8B44E65F-8A23-7B64-46FB-CB2F9CEE5AB7}"/>
              </a:ext>
            </a:extLst>
          </p:cNvPr>
          <p:cNvPicPr>
            <a:picLocks noChangeAspect="1"/>
          </p:cNvPicPr>
          <p:nvPr/>
        </p:nvPicPr>
        <p:blipFill>
          <a:blip r:embed="rId4"/>
          <a:srcRect l="7889" r="17920"/>
          <a:stretch>
            <a:fillRect/>
          </a:stretch>
        </p:blipFill>
        <p:spPr>
          <a:xfrm>
            <a:off x="3099209" y="1468550"/>
            <a:ext cx="4769601" cy="4276912"/>
          </a:xfrm>
          <a:prstGeom prst="rect">
            <a:avLst/>
          </a:prstGeom>
        </p:spPr>
      </p:pic>
      <p:sp>
        <p:nvSpPr>
          <p:cNvPr id="80" name="Elipse 79">
            <a:extLst>
              <a:ext uri="{FF2B5EF4-FFF2-40B4-BE49-F238E27FC236}">
                <a16:creationId xmlns:a16="http://schemas.microsoft.com/office/drawing/2014/main" id="{460A2EEC-DDB5-0476-82C9-3944BB646328}"/>
              </a:ext>
            </a:extLst>
          </p:cNvPr>
          <p:cNvSpPr/>
          <p:nvPr/>
        </p:nvSpPr>
        <p:spPr>
          <a:xfrm>
            <a:off x="4349773" y="4510653"/>
            <a:ext cx="189858" cy="189858"/>
          </a:xfrm>
          <a:prstGeom prst="ellipse">
            <a:avLst/>
          </a:prstGeom>
          <a:solidFill>
            <a:srgbClr val="109791"/>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3" name="Elipse 82">
            <a:extLst>
              <a:ext uri="{FF2B5EF4-FFF2-40B4-BE49-F238E27FC236}">
                <a16:creationId xmlns:a16="http://schemas.microsoft.com/office/drawing/2014/main" id="{9082DADF-1525-A51A-ECA1-086F12F39C21}"/>
              </a:ext>
            </a:extLst>
          </p:cNvPr>
          <p:cNvSpPr/>
          <p:nvPr/>
        </p:nvSpPr>
        <p:spPr>
          <a:xfrm>
            <a:off x="5385853" y="2773121"/>
            <a:ext cx="189858" cy="189858"/>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0" name="Elipse 89">
            <a:extLst>
              <a:ext uri="{FF2B5EF4-FFF2-40B4-BE49-F238E27FC236}">
                <a16:creationId xmlns:a16="http://schemas.microsoft.com/office/drawing/2014/main" id="{CB959392-93FE-E7D7-1722-DD378B1372E6}"/>
              </a:ext>
            </a:extLst>
          </p:cNvPr>
          <p:cNvSpPr/>
          <p:nvPr/>
        </p:nvSpPr>
        <p:spPr>
          <a:xfrm>
            <a:off x="6366905" y="4496198"/>
            <a:ext cx="189858" cy="189858"/>
          </a:xfrm>
          <a:prstGeom prst="ellipse">
            <a:avLst/>
          </a:prstGeom>
          <a:solidFill>
            <a:srgbClr val="147FC4"/>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cxnSp>
        <p:nvCxnSpPr>
          <p:cNvPr id="91" name="Conector recto de flecha 90">
            <a:extLst>
              <a:ext uri="{FF2B5EF4-FFF2-40B4-BE49-F238E27FC236}">
                <a16:creationId xmlns:a16="http://schemas.microsoft.com/office/drawing/2014/main" id="{8C215F6A-5976-59F9-C2F6-D549B867516A}"/>
              </a:ext>
            </a:extLst>
          </p:cNvPr>
          <p:cNvCxnSpPr>
            <a:cxnSpLocks/>
          </p:cNvCxnSpPr>
          <p:nvPr/>
        </p:nvCxnSpPr>
        <p:spPr>
          <a:xfrm flipV="1">
            <a:off x="6252620" y="1659490"/>
            <a:ext cx="0" cy="1189557"/>
          </a:xfrm>
          <a:prstGeom prst="straightConnector1">
            <a:avLst/>
          </a:prstGeom>
          <a:ln w="12700">
            <a:solidFill>
              <a:srgbClr val="2770BD"/>
            </a:solidFill>
            <a:prstDash val="sysDot"/>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2" name="Conector recto de flecha 91">
            <a:extLst>
              <a:ext uri="{FF2B5EF4-FFF2-40B4-BE49-F238E27FC236}">
                <a16:creationId xmlns:a16="http://schemas.microsoft.com/office/drawing/2014/main" id="{75D0B520-52CE-0BC3-675F-BF259533992F}"/>
              </a:ext>
            </a:extLst>
          </p:cNvPr>
          <p:cNvCxnSpPr>
            <a:cxnSpLocks/>
          </p:cNvCxnSpPr>
          <p:nvPr/>
        </p:nvCxnSpPr>
        <p:spPr>
          <a:xfrm>
            <a:off x="6252620" y="1659490"/>
            <a:ext cx="915027" cy="0"/>
          </a:xfrm>
          <a:prstGeom prst="straightConnector1">
            <a:avLst/>
          </a:prstGeom>
          <a:ln w="12700">
            <a:solidFill>
              <a:srgbClr val="2770BD"/>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93" name="Conector recto de flecha 92">
            <a:extLst>
              <a:ext uri="{FF2B5EF4-FFF2-40B4-BE49-F238E27FC236}">
                <a16:creationId xmlns:a16="http://schemas.microsoft.com/office/drawing/2014/main" id="{FF811431-6735-3602-6F36-05785FE2A520}"/>
              </a:ext>
            </a:extLst>
          </p:cNvPr>
          <p:cNvCxnSpPr>
            <a:cxnSpLocks/>
          </p:cNvCxnSpPr>
          <p:nvPr/>
        </p:nvCxnSpPr>
        <p:spPr>
          <a:xfrm flipH="1">
            <a:off x="5680463" y="2849047"/>
            <a:ext cx="572157" cy="0"/>
          </a:xfrm>
          <a:prstGeom prst="straightConnector1">
            <a:avLst/>
          </a:prstGeom>
          <a:ln w="12700">
            <a:solidFill>
              <a:srgbClr val="2770BD"/>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sp>
        <p:nvSpPr>
          <p:cNvPr id="94" name="Elipse 93">
            <a:extLst>
              <a:ext uri="{FF2B5EF4-FFF2-40B4-BE49-F238E27FC236}">
                <a16:creationId xmlns:a16="http://schemas.microsoft.com/office/drawing/2014/main" id="{CE5E41E2-E5F6-D2D9-377C-D580089989B8}"/>
              </a:ext>
            </a:extLst>
          </p:cNvPr>
          <p:cNvSpPr/>
          <p:nvPr/>
        </p:nvSpPr>
        <p:spPr>
          <a:xfrm>
            <a:off x="7058216" y="1580054"/>
            <a:ext cx="158873" cy="158873"/>
          </a:xfrm>
          <a:prstGeom prst="ellipse">
            <a:avLst/>
          </a:prstGeom>
          <a:solidFill>
            <a:srgbClr val="3E6299"/>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cxnSp>
        <p:nvCxnSpPr>
          <p:cNvPr id="95" name="Conector recto de flecha 94">
            <a:extLst>
              <a:ext uri="{FF2B5EF4-FFF2-40B4-BE49-F238E27FC236}">
                <a16:creationId xmlns:a16="http://schemas.microsoft.com/office/drawing/2014/main" id="{1DDACB7B-751A-4BAB-2C4B-FD165E2B4A79}"/>
              </a:ext>
            </a:extLst>
          </p:cNvPr>
          <p:cNvCxnSpPr>
            <a:cxnSpLocks/>
          </p:cNvCxnSpPr>
          <p:nvPr/>
        </p:nvCxnSpPr>
        <p:spPr>
          <a:xfrm flipV="1">
            <a:off x="8027179" y="4071517"/>
            <a:ext cx="0" cy="534065"/>
          </a:xfrm>
          <a:prstGeom prst="straightConnector1">
            <a:avLst/>
          </a:prstGeom>
          <a:ln w="12700">
            <a:solidFill>
              <a:srgbClr val="00B0F0"/>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96" name="Conector recto de flecha 95">
            <a:extLst>
              <a:ext uri="{FF2B5EF4-FFF2-40B4-BE49-F238E27FC236}">
                <a16:creationId xmlns:a16="http://schemas.microsoft.com/office/drawing/2014/main" id="{6FA44F04-8FE5-3661-8C01-949CAF13064A}"/>
              </a:ext>
            </a:extLst>
          </p:cNvPr>
          <p:cNvCxnSpPr>
            <a:cxnSpLocks/>
          </p:cNvCxnSpPr>
          <p:nvPr/>
        </p:nvCxnSpPr>
        <p:spPr>
          <a:xfrm flipH="1" flipV="1">
            <a:off x="6612177" y="4605320"/>
            <a:ext cx="1415002" cy="262"/>
          </a:xfrm>
          <a:prstGeom prst="straightConnector1">
            <a:avLst/>
          </a:prstGeom>
          <a:ln w="12700">
            <a:solidFill>
              <a:srgbClr val="00B0F0"/>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97" name="Conector recto de flecha 96">
            <a:extLst>
              <a:ext uri="{FF2B5EF4-FFF2-40B4-BE49-F238E27FC236}">
                <a16:creationId xmlns:a16="http://schemas.microsoft.com/office/drawing/2014/main" id="{8F96B15D-7A72-FDAC-4BEB-B91455894E83}"/>
              </a:ext>
            </a:extLst>
          </p:cNvPr>
          <p:cNvCxnSpPr>
            <a:cxnSpLocks/>
          </p:cNvCxnSpPr>
          <p:nvPr/>
        </p:nvCxnSpPr>
        <p:spPr>
          <a:xfrm flipV="1">
            <a:off x="3006067" y="3466665"/>
            <a:ext cx="0" cy="1193539"/>
          </a:xfrm>
          <a:prstGeom prst="straightConnector1">
            <a:avLst/>
          </a:prstGeom>
          <a:ln w="12700">
            <a:solidFill>
              <a:srgbClr val="0D7B76"/>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98" name="Conector recto de flecha 97">
            <a:extLst>
              <a:ext uri="{FF2B5EF4-FFF2-40B4-BE49-F238E27FC236}">
                <a16:creationId xmlns:a16="http://schemas.microsoft.com/office/drawing/2014/main" id="{9B5698F7-B997-A8CF-5C1E-0A5E88A7BFCA}"/>
              </a:ext>
            </a:extLst>
          </p:cNvPr>
          <p:cNvCxnSpPr>
            <a:cxnSpLocks/>
          </p:cNvCxnSpPr>
          <p:nvPr/>
        </p:nvCxnSpPr>
        <p:spPr>
          <a:xfrm>
            <a:off x="3006067" y="4644423"/>
            <a:ext cx="1179688" cy="0"/>
          </a:xfrm>
          <a:prstGeom prst="straightConnector1">
            <a:avLst/>
          </a:prstGeom>
          <a:ln w="12700">
            <a:solidFill>
              <a:srgbClr val="0D7B76"/>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sp>
        <p:nvSpPr>
          <p:cNvPr id="99" name="Text 9">
            <a:extLst>
              <a:ext uri="{FF2B5EF4-FFF2-40B4-BE49-F238E27FC236}">
                <a16:creationId xmlns:a16="http://schemas.microsoft.com/office/drawing/2014/main" id="{72BDBB2E-CB11-C53B-3D25-42C6ACE5372C}"/>
              </a:ext>
            </a:extLst>
          </p:cNvPr>
          <p:cNvSpPr/>
          <p:nvPr/>
        </p:nvSpPr>
        <p:spPr>
          <a:xfrm>
            <a:off x="7537510" y="1908174"/>
            <a:ext cx="2274626" cy="247801"/>
          </a:xfrm>
          <a:prstGeom prst="rect">
            <a:avLst/>
          </a:prstGeom>
          <a:noFill/>
          <a:ln/>
        </p:spPr>
        <p:txBody>
          <a:bodyPr wrap="none" lIns="25400" tIns="25400" rIns="25400" bIns="25400" rtlCol="0" anchor="b">
            <a:noAutofit/>
          </a:bodyPr>
          <a:lstStyle/>
          <a:p>
            <a:pPr marL="0" indent="0">
              <a:buNone/>
            </a:pPr>
            <a:r>
              <a:rPr lang="en-US" sz="1050" dirty="0" err="1">
                <a:solidFill>
                  <a:schemeClr val="tx1">
                    <a:lumMod val="75000"/>
                    <a:lumOff val="25000"/>
                  </a:schemeClr>
                </a:solidFill>
                <a:latin typeface="Poppins" pitchFamily="34" charset="0"/>
                <a:ea typeface="Poppins" pitchFamily="34" charset="-122"/>
                <a:cs typeface="Poppins" pitchFamily="34" charset="-120"/>
              </a:rPr>
              <a:t>Vehículo</a:t>
            </a:r>
            <a:r>
              <a:rPr lang="en-US" sz="1050">
                <a:solidFill>
                  <a:schemeClr val="tx1">
                    <a:lumMod val="75000"/>
                    <a:lumOff val="25000"/>
                  </a:schemeClr>
                </a:solidFill>
                <a:latin typeface="Poppins" pitchFamily="34" charset="0"/>
                <a:ea typeface="Poppins" pitchFamily="34" charset="-122"/>
                <a:cs typeface="Poppins" pitchFamily="34" charset="-120"/>
              </a:rPr>
              <a:t> unificador</a:t>
            </a:r>
            <a:endParaRPr lang="en-US" sz="1050">
              <a:solidFill>
                <a:schemeClr val="tx1">
                  <a:lumMod val="75000"/>
                  <a:lumOff val="25000"/>
                </a:schemeClr>
              </a:solidFill>
            </a:endParaRPr>
          </a:p>
        </p:txBody>
      </p:sp>
      <p:sp>
        <p:nvSpPr>
          <p:cNvPr id="103" name="Text 19">
            <a:extLst>
              <a:ext uri="{FF2B5EF4-FFF2-40B4-BE49-F238E27FC236}">
                <a16:creationId xmlns:a16="http://schemas.microsoft.com/office/drawing/2014/main" id="{5143C643-C1C7-7F8E-4C80-474C1A4E2103}"/>
              </a:ext>
            </a:extLst>
          </p:cNvPr>
          <p:cNvSpPr/>
          <p:nvPr/>
        </p:nvSpPr>
        <p:spPr>
          <a:xfrm>
            <a:off x="7537510" y="2541249"/>
            <a:ext cx="1512679" cy="247801"/>
          </a:xfrm>
          <a:prstGeom prst="rect">
            <a:avLst/>
          </a:prstGeom>
          <a:noFill/>
          <a:ln/>
        </p:spPr>
        <p:txBody>
          <a:bodyPr wrap="none" lIns="25400" tIns="25400" rIns="25400" bIns="25400" rtlCol="0" anchor="b">
            <a:noAutofit/>
          </a:bodyPr>
          <a:lstStyle/>
          <a:p>
            <a:pPr marL="0" indent="0">
              <a:buNone/>
            </a:pPr>
            <a:r>
              <a:rPr lang="en-US" sz="1050">
                <a:solidFill>
                  <a:schemeClr val="tx1">
                    <a:lumMod val="75000"/>
                    <a:lumOff val="25000"/>
                  </a:schemeClr>
                </a:solidFill>
                <a:latin typeface="Poppins" pitchFamily="34" charset="0"/>
                <a:ea typeface="Poppins" pitchFamily="34" charset="-122"/>
                <a:cs typeface="Poppins" pitchFamily="34" charset="-120"/>
              </a:rPr>
              <a:t>Vocería ciudadana</a:t>
            </a:r>
            <a:endParaRPr lang="en-US" sz="1050">
              <a:solidFill>
                <a:schemeClr val="tx1">
                  <a:lumMod val="75000"/>
                  <a:lumOff val="25000"/>
                </a:schemeClr>
              </a:solidFill>
            </a:endParaRPr>
          </a:p>
        </p:txBody>
      </p:sp>
      <p:sp>
        <p:nvSpPr>
          <p:cNvPr id="104" name="Text 20">
            <a:extLst>
              <a:ext uri="{FF2B5EF4-FFF2-40B4-BE49-F238E27FC236}">
                <a16:creationId xmlns:a16="http://schemas.microsoft.com/office/drawing/2014/main" id="{D2EBBE34-055D-E611-20DF-E342B509AFAB}"/>
              </a:ext>
            </a:extLst>
          </p:cNvPr>
          <p:cNvSpPr/>
          <p:nvPr/>
        </p:nvSpPr>
        <p:spPr>
          <a:xfrm>
            <a:off x="9578993" y="1896820"/>
            <a:ext cx="1776638" cy="247801"/>
          </a:xfrm>
          <a:prstGeom prst="rect">
            <a:avLst/>
          </a:prstGeom>
          <a:noFill/>
          <a:ln/>
        </p:spPr>
        <p:txBody>
          <a:bodyPr wrap="none" lIns="25400" tIns="25400" rIns="25400" bIns="25400" rtlCol="0" anchor="b">
            <a:noAutofit/>
          </a:bodyPr>
          <a:lstStyle/>
          <a:p>
            <a:pPr marL="0" indent="0">
              <a:buNone/>
            </a:pPr>
            <a:r>
              <a:rPr lang="en-US" sz="1050">
                <a:solidFill>
                  <a:schemeClr val="tx1">
                    <a:lumMod val="75000"/>
                    <a:lumOff val="25000"/>
                  </a:schemeClr>
                </a:solidFill>
                <a:latin typeface="Poppins" pitchFamily="34" charset="0"/>
                <a:ea typeface="Poppins" pitchFamily="34" charset="-122"/>
                <a:cs typeface="Poppins" pitchFamily="34" charset="-120"/>
              </a:rPr>
              <a:t>Acuerdos básicos regionales</a:t>
            </a:r>
            <a:endParaRPr lang="en-US" sz="1050">
              <a:solidFill>
                <a:schemeClr val="tx1">
                  <a:lumMod val="75000"/>
                  <a:lumOff val="25000"/>
                </a:schemeClr>
              </a:solidFill>
            </a:endParaRPr>
          </a:p>
        </p:txBody>
      </p:sp>
      <p:sp>
        <p:nvSpPr>
          <p:cNvPr id="105" name="Text 21">
            <a:extLst>
              <a:ext uri="{FF2B5EF4-FFF2-40B4-BE49-F238E27FC236}">
                <a16:creationId xmlns:a16="http://schemas.microsoft.com/office/drawing/2014/main" id="{65289167-8D7D-0330-658F-3A67F9B233E3}"/>
              </a:ext>
            </a:extLst>
          </p:cNvPr>
          <p:cNvSpPr/>
          <p:nvPr/>
        </p:nvSpPr>
        <p:spPr>
          <a:xfrm>
            <a:off x="9578993" y="2132136"/>
            <a:ext cx="1708293" cy="247801"/>
          </a:xfrm>
          <a:prstGeom prst="rect">
            <a:avLst/>
          </a:prstGeom>
          <a:noFill/>
          <a:ln/>
        </p:spPr>
        <p:txBody>
          <a:bodyPr wrap="none" lIns="25400" tIns="25400" rIns="25400" bIns="25400" rtlCol="0" anchor="b">
            <a:noAutofit/>
          </a:bodyPr>
          <a:lstStyle/>
          <a:p>
            <a:pPr marL="0" indent="0">
              <a:buNone/>
            </a:pPr>
            <a:r>
              <a:rPr lang="en-US" sz="1050">
                <a:solidFill>
                  <a:schemeClr val="tx1">
                    <a:lumMod val="75000"/>
                    <a:lumOff val="25000"/>
                  </a:schemeClr>
                </a:solidFill>
                <a:latin typeface="Poppins" pitchFamily="34" charset="0"/>
                <a:ea typeface="Poppins" pitchFamily="34" charset="-122"/>
                <a:cs typeface="Poppins" pitchFamily="34" charset="-120"/>
              </a:rPr>
              <a:t>Democracia deliberativa</a:t>
            </a:r>
            <a:endParaRPr lang="en-US" sz="1050">
              <a:solidFill>
                <a:schemeClr val="tx1">
                  <a:lumMod val="75000"/>
                  <a:lumOff val="25000"/>
                </a:schemeClr>
              </a:solidFill>
            </a:endParaRPr>
          </a:p>
        </p:txBody>
      </p:sp>
      <p:sp>
        <p:nvSpPr>
          <p:cNvPr id="107" name="Text 23">
            <a:extLst>
              <a:ext uri="{FF2B5EF4-FFF2-40B4-BE49-F238E27FC236}">
                <a16:creationId xmlns:a16="http://schemas.microsoft.com/office/drawing/2014/main" id="{69B5AD51-AD5D-9BD9-EF94-571791C1D88D}"/>
              </a:ext>
            </a:extLst>
          </p:cNvPr>
          <p:cNvSpPr/>
          <p:nvPr/>
        </p:nvSpPr>
        <p:spPr>
          <a:xfrm>
            <a:off x="4492857" y="5404621"/>
            <a:ext cx="1905911" cy="247801"/>
          </a:xfrm>
          <a:prstGeom prst="rect">
            <a:avLst/>
          </a:prstGeom>
          <a:noFill/>
          <a:ln/>
        </p:spPr>
        <p:txBody>
          <a:bodyPr wrap="none" lIns="25400" tIns="25400" rIns="25400" bIns="25400" rtlCol="0" anchor="b">
            <a:noAutofit/>
          </a:bodyPr>
          <a:lstStyle/>
          <a:p>
            <a:pPr marL="0" indent="0" algn="ctr">
              <a:buNone/>
            </a:pPr>
            <a:r>
              <a:rPr lang="en-US" sz="2000" b="1">
                <a:solidFill>
                  <a:schemeClr val="tx1">
                    <a:lumMod val="75000"/>
                    <a:lumOff val="25000"/>
                  </a:schemeClr>
                </a:solidFill>
                <a:latin typeface="Poppins" pitchFamily="34" charset="0"/>
                <a:ea typeface="Poppins" pitchFamily="34" charset="-122"/>
                <a:cs typeface="Poppins" pitchFamily="34" charset="-120"/>
              </a:rPr>
              <a:t>Generación de riqueza</a:t>
            </a:r>
            <a:endParaRPr lang="en-US" sz="2000" b="1">
              <a:solidFill>
                <a:schemeClr val="tx1">
                  <a:lumMod val="75000"/>
                  <a:lumOff val="25000"/>
                </a:schemeClr>
              </a:solidFill>
            </a:endParaRPr>
          </a:p>
        </p:txBody>
      </p:sp>
      <p:sp>
        <p:nvSpPr>
          <p:cNvPr id="108" name="Text 24">
            <a:extLst>
              <a:ext uri="{FF2B5EF4-FFF2-40B4-BE49-F238E27FC236}">
                <a16:creationId xmlns:a16="http://schemas.microsoft.com/office/drawing/2014/main" id="{E7EA71C0-DE3D-5262-5FD0-FE0330DA5AD6}"/>
              </a:ext>
            </a:extLst>
          </p:cNvPr>
          <p:cNvSpPr/>
          <p:nvPr/>
        </p:nvSpPr>
        <p:spPr>
          <a:xfrm>
            <a:off x="9578993" y="2386141"/>
            <a:ext cx="1614508" cy="247801"/>
          </a:xfrm>
          <a:prstGeom prst="rect">
            <a:avLst/>
          </a:prstGeom>
          <a:noFill/>
          <a:ln/>
        </p:spPr>
        <p:txBody>
          <a:bodyPr wrap="none" lIns="25400" tIns="25400" rIns="25400" bIns="25400" rtlCol="0" anchor="b">
            <a:noAutofit/>
          </a:bodyPr>
          <a:lstStyle/>
          <a:p>
            <a:pPr marL="0" indent="0">
              <a:buNone/>
            </a:pPr>
            <a:r>
              <a:rPr lang="en-US" sz="1050">
                <a:solidFill>
                  <a:schemeClr val="tx1">
                    <a:lumMod val="75000"/>
                    <a:lumOff val="25000"/>
                  </a:schemeClr>
                </a:solidFill>
                <a:latin typeface="Poppins" pitchFamily="34" charset="0"/>
                <a:ea typeface="Poppins" pitchFamily="34" charset="-122"/>
                <a:cs typeface="Poppins" pitchFamily="34" charset="-120"/>
              </a:rPr>
              <a:t>Legitimidad social</a:t>
            </a:r>
            <a:endParaRPr lang="en-US" sz="1050">
              <a:solidFill>
                <a:schemeClr val="tx1">
                  <a:lumMod val="75000"/>
                  <a:lumOff val="25000"/>
                </a:schemeClr>
              </a:solidFill>
            </a:endParaRPr>
          </a:p>
        </p:txBody>
      </p:sp>
      <p:cxnSp>
        <p:nvCxnSpPr>
          <p:cNvPr id="109" name="Straight Connector 19">
            <a:extLst>
              <a:ext uri="{FF2B5EF4-FFF2-40B4-BE49-F238E27FC236}">
                <a16:creationId xmlns:a16="http://schemas.microsoft.com/office/drawing/2014/main" id="{BAB79A5A-61DB-4608-3D0F-E4D52B0F320E}"/>
              </a:ext>
            </a:extLst>
          </p:cNvPr>
          <p:cNvCxnSpPr>
            <a:cxnSpLocks/>
            <a:endCxn id="173" idx="4"/>
          </p:cNvCxnSpPr>
          <p:nvPr/>
        </p:nvCxnSpPr>
        <p:spPr>
          <a:xfrm>
            <a:off x="7316893" y="1460851"/>
            <a:ext cx="8146" cy="12881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0" name="Rectangle 46">
            <a:extLst>
              <a:ext uri="{FF2B5EF4-FFF2-40B4-BE49-F238E27FC236}">
                <a16:creationId xmlns:a16="http://schemas.microsoft.com/office/drawing/2014/main" id="{83BB11C5-8222-7D30-ABB8-DB41E0E4020F}"/>
              </a:ext>
            </a:extLst>
          </p:cNvPr>
          <p:cNvSpPr/>
          <p:nvPr/>
        </p:nvSpPr>
        <p:spPr>
          <a:xfrm>
            <a:off x="7325039" y="1506309"/>
            <a:ext cx="45719" cy="273241"/>
          </a:xfrm>
          <a:prstGeom prst="rect">
            <a:avLst/>
          </a:prstGeom>
          <a:solidFill>
            <a:srgbClr val="3E6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11" name="Grupo 110">
            <a:extLst>
              <a:ext uri="{FF2B5EF4-FFF2-40B4-BE49-F238E27FC236}">
                <a16:creationId xmlns:a16="http://schemas.microsoft.com/office/drawing/2014/main" id="{8EC5337D-3471-CF6A-3F48-0AD5AB106893}"/>
              </a:ext>
            </a:extLst>
          </p:cNvPr>
          <p:cNvGrpSpPr/>
          <p:nvPr/>
        </p:nvGrpSpPr>
        <p:grpSpPr>
          <a:xfrm>
            <a:off x="7518659" y="1511678"/>
            <a:ext cx="1008894" cy="316937"/>
            <a:chOff x="8913048" y="4274356"/>
            <a:chExt cx="1008894" cy="316937"/>
          </a:xfrm>
        </p:grpSpPr>
        <p:sp>
          <p:nvSpPr>
            <p:cNvPr id="112" name="Rectángulo: esquinas redondeadas 221">
              <a:extLst>
                <a:ext uri="{FF2B5EF4-FFF2-40B4-BE49-F238E27FC236}">
                  <a16:creationId xmlns:a16="http://schemas.microsoft.com/office/drawing/2014/main" id="{6EE945C6-45C1-A7C4-BAA5-330F0C4B9D23}"/>
                </a:ext>
              </a:extLst>
            </p:cNvPr>
            <p:cNvSpPr/>
            <p:nvPr/>
          </p:nvSpPr>
          <p:spPr>
            <a:xfrm>
              <a:off x="8913048" y="4274356"/>
              <a:ext cx="1008894" cy="316937"/>
            </a:xfrm>
            <a:prstGeom prst="roundRect">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3" name="CuadroTexto 112">
              <a:extLst>
                <a:ext uri="{FF2B5EF4-FFF2-40B4-BE49-F238E27FC236}">
                  <a16:creationId xmlns:a16="http://schemas.microsoft.com/office/drawing/2014/main" id="{F96C0D71-195D-7C13-F08F-3C950C54DC34}"/>
                </a:ext>
              </a:extLst>
            </p:cNvPr>
            <p:cNvSpPr txBox="1"/>
            <p:nvPr/>
          </p:nvSpPr>
          <p:spPr>
            <a:xfrm>
              <a:off x="8992319" y="4287317"/>
              <a:ext cx="907706"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Diálogo</a:t>
              </a:r>
            </a:p>
          </p:txBody>
        </p:sp>
      </p:grpSp>
      <p:grpSp>
        <p:nvGrpSpPr>
          <p:cNvPr id="114" name="Group 25">
            <a:extLst>
              <a:ext uri="{FF2B5EF4-FFF2-40B4-BE49-F238E27FC236}">
                <a16:creationId xmlns:a16="http://schemas.microsoft.com/office/drawing/2014/main" id="{1A871BBF-CAF6-C0F5-79C9-B4FC75E8BA9F}"/>
              </a:ext>
            </a:extLst>
          </p:cNvPr>
          <p:cNvGrpSpPr/>
          <p:nvPr/>
        </p:nvGrpSpPr>
        <p:grpSpPr>
          <a:xfrm>
            <a:off x="7255598" y="1979226"/>
            <a:ext cx="130735" cy="127001"/>
            <a:chOff x="10759407" y="4597004"/>
            <a:chExt cx="258234" cy="258234"/>
          </a:xfrm>
          <a:solidFill>
            <a:srgbClr val="44CDD0"/>
          </a:solidFill>
        </p:grpSpPr>
        <p:sp>
          <p:nvSpPr>
            <p:cNvPr id="115" name="Oval 26">
              <a:extLst>
                <a:ext uri="{FF2B5EF4-FFF2-40B4-BE49-F238E27FC236}">
                  <a16:creationId xmlns:a16="http://schemas.microsoft.com/office/drawing/2014/main" id="{C1C04ED3-E592-CFA3-4722-BD0BC21A93D2}"/>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16" name="Grafik 177">
              <a:extLst>
                <a:ext uri="{FF2B5EF4-FFF2-40B4-BE49-F238E27FC236}">
                  <a16:creationId xmlns:a16="http://schemas.microsoft.com/office/drawing/2014/main" id="{6557AAEE-3F03-EF8F-3F9C-852996FD739B}"/>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17" name="Gráfico 116">
            <a:extLst>
              <a:ext uri="{FF2B5EF4-FFF2-40B4-BE49-F238E27FC236}">
                <a16:creationId xmlns:a16="http://schemas.microsoft.com/office/drawing/2014/main" id="{585342E4-8ECB-5E97-7D66-19542A5B55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19228" y="4660204"/>
            <a:ext cx="345805" cy="406829"/>
          </a:xfrm>
          <a:prstGeom prst="rect">
            <a:avLst/>
          </a:prstGeom>
          <a:effectLst/>
        </p:spPr>
      </p:pic>
      <p:grpSp>
        <p:nvGrpSpPr>
          <p:cNvPr id="118" name="Group 25">
            <a:extLst>
              <a:ext uri="{FF2B5EF4-FFF2-40B4-BE49-F238E27FC236}">
                <a16:creationId xmlns:a16="http://schemas.microsoft.com/office/drawing/2014/main" id="{E72B13B5-4CCE-0CAE-7963-04FC3EF26286}"/>
              </a:ext>
            </a:extLst>
          </p:cNvPr>
          <p:cNvGrpSpPr/>
          <p:nvPr/>
        </p:nvGrpSpPr>
        <p:grpSpPr>
          <a:xfrm>
            <a:off x="9326548" y="1969916"/>
            <a:ext cx="130735" cy="127001"/>
            <a:chOff x="10759407" y="4597004"/>
            <a:chExt cx="258234" cy="258234"/>
          </a:xfrm>
          <a:solidFill>
            <a:srgbClr val="44CDD0"/>
          </a:solidFill>
        </p:grpSpPr>
        <p:sp>
          <p:nvSpPr>
            <p:cNvPr id="119" name="Oval 26">
              <a:extLst>
                <a:ext uri="{FF2B5EF4-FFF2-40B4-BE49-F238E27FC236}">
                  <a16:creationId xmlns:a16="http://schemas.microsoft.com/office/drawing/2014/main" id="{64A7EF6B-120D-6CD6-B6A6-9CB6189C6D00}"/>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20" name="Grafik 177">
              <a:extLst>
                <a:ext uri="{FF2B5EF4-FFF2-40B4-BE49-F238E27FC236}">
                  <a16:creationId xmlns:a16="http://schemas.microsoft.com/office/drawing/2014/main" id="{2A0C98F8-379A-C500-2586-A5A1B0D95102}"/>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1" name="Group 25">
            <a:extLst>
              <a:ext uri="{FF2B5EF4-FFF2-40B4-BE49-F238E27FC236}">
                <a16:creationId xmlns:a16="http://schemas.microsoft.com/office/drawing/2014/main" id="{EE0A1A8E-99D3-0F85-5B80-DEA2BD16E225}"/>
              </a:ext>
            </a:extLst>
          </p:cNvPr>
          <p:cNvGrpSpPr/>
          <p:nvPr/>
        </p:nvGrpSpPr>
        <p:grpSpPr>
          <a:xfrm>
            <a:off x="9326548" y="2201411"/>
            <a:ext cx="130735" cy="127001"/>
            <a:chOff x="10759407" y="4597004"/>
            <a:chExt cx="258234" cy="258234"/>
          </a:xfrm>
          <a:solidFill>
            <a:srgbClr val="44CDD0"/>
          </a:solidFill>
        </p:grpSpPr>
        <p:sp>
          <p:nvSpPr>
            <p:cNvPr id="122" name="Oval 26">
              <a:extLst>
                <a:ext uri="{FF2B5EF4-FFF2-40B4-BE49-F238E27FC236}">
                  <a16:creationId xmlns:a16="http://schemas.microsoft.com/office/drawing/2014/main" id="{0FB365C0-4927-DB0E-4FA8-AF5559361F64}"/>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23" name="Grafik 177">
              <a:extLst>
                <a:ext uri="{FF2B5EF4-FFF2-40B4-BE49-F238E27FC236}">
                  <a16:creationId xmlns:a16="http://schemas.microsoft.com/office/drawing/2014/main" id="{12F1EF0A-42B7-C21C-137A-806897DDBC2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4" name="Group 25">
            <a:extLst>
              <a:ext uri="{FF2B5EF4-FFF2-40B4-BE49-F238E27FC236}">
                <a16:creationId xmlns:a16="http://schemas.microsoft.com/office/drawing/2014/main" id="{4A894CD7-1EF4-33F0-DF67-8CF0A4669351}"/>
              </a:ext>
            </a:extLst>
          </p:cNvPr>
          <p:cNvGrpSpPr/>
          <p:nvPr/>
        </p:nvGrpSpPr>
        <p:grpSpPr>
          <a:xfrm>
            <a:off x="9326548" y="2464436"/>
            <a:ext cx="130735" cy="127001"/>
            <a:chOff x="10759407" y="4597004"/>
            <a:chExt cx="258234" cy="258234"/>
          </a:xfrm>
          <a:solidFill>
            <a:srgbClr val="44CDD0"/>
          </a:solidFill>
        </p:grpSpPr>
        <p:sp>
          <p:nvSpPr>
            <p:cNvPr id="125" name="Oval 26">
              <a:extLst>
                <a:ext uri="{FF2B5EF4-FFF2-40B4-BE49-F238E27FC236}">
                  <a16:creationId xmlns:a16="http://schemas.microsoft.com/office/drawing/2014/main" id="{F1AAC6A9-E504-6592-4A02-D7F683813774}"/>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26" name="Grafik 177">
              <a:extLst>
                <a:ext uri="{FF2B5EF4-FFF2-40B4-BE49-F238E27FC236}">
                  <a16:creationId xmlns:a16="http://schemas.microsoft.com/office/drawing/2014/main" id="{79168B07-823F-9C49-C381-0E24919F459E}"/>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7" name="Group 25">
            <a:extLst>
              <a:ext uri="{FF2B5EF4-FFF2-40B4-BE49-F238E27FC236}">
                <a16:creationId xmlns:a16="http://schemas.microsoft.com/office/drawing/2014/main" id="{172903CD-0B27-1211-B59A-83718C5C29E1}"/>
              </a:ext>
            </a:extLst>
          </p:cNvPr>
          <p:cNvGrpSpPr/>
          <p:nvPr/>
        </p:nvGrpSpPr>
        <p:grpSpPr>
          <a:xfrm>
            <a:off x="9326548" y="2748481"/>
            <a:ext cx="130735" cy="127001"/>
            <a:chOff x="10759407" y="4597004"/>
            <a:chExt cx="258234" cy="258234"/>
          </a:xfrm>
          <a:solidFill>
            <a:srgbClr val="44CDD0"/>
          </a:solidFill>
        </p:grpSpPr>
        <p:sp>
          <p:nvSpPr>
            <p:cNvPr id="128" name="Oval 26">
              <a:extLst>
                <a:ext uri="{FF2B5EF4-FFF2-40B4-BE49-F238E27FC236}">
                  <a16:creationId xmlns:a16="http://schemas.microsoft.com/office/drawing/2014/main" id="{DAC68967-D83C-7B05-8C8E-57BCE3995DD6}"/>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29" name="Grafik 177">
              <a:extLst>
                <a:ext uri="{FF2B5EF4-FFF2-40B4-BE49-F238E27FC236}">
                  <a16:creationId xmlns:a16="http://schemas.microsoft.com/office/drawing/2014/main" id="{2DD6C620-203D-664D-4A1F-83E833984C5F}"/>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36" name="Grupo 135">
            <a:extLst>
              <a:ext uri="{FF2B5EF4-FFF2-40B4-BE49-F238E27FC236}">
                <a16:creationId xmlns:a16="http://schemas.microsoft.com/office/drawing/2014/main" id="{43C7FD89-8954-5B24-FEB7-0104AE8DB2A3}"/>
              </a:ext>
            </a:extLst>
          </p:cNvPr>
          <p:cNvGrpSpPr/>
          <p:nvPr/>
        </p:nvGrpSpPr>
        <p:grpSpPr>
          <a:xfrm>
            <a:off x="8576138" y="3923368"/>
            <a:ext cx="1008894" cy="316937"/>
            <a:chOff x="8913048" y="4274356"/>
            <a:chExt cx="1008894" cy="316937"/>
          </a:xfrm>
        </p:grpSpPr>
        <p:sp>
          <p:nvSpPr>
            <p:cNvPr id="137" name="Rectángulo: esquinas redondeadas 286">
              <a:extLst>
                <a:ext uri="{FF2B5EF4-FFF2-40B4-BE49-F238E27FC236}">
                  <a16:creationId xmlns:a16="http://schemas.microsoft.com/office/drawing/2014/main" id="{A86121E9-D7D0-40F5-9C22-47CDD5ABDD47}"/>
                </a:ext>
              </a:extLst>
            </p:cNvPr>
            <p:cNvSpPr/>
            <p:nvPr/>
          </p:nvSpPr>
          <p:spPr>
            <a:xfrm>
              <a:off x="8913048" y="4274356"/>
              <a:ext cx="1008894" cy="316937"/>
            </a:xfrm>
            <a:prstGeom prst="roundRect">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8" name="CuadroTexto 137">
              <a:extLst>
                <a:ext uri="{FF2B5EF4-FFF2-40B4-BE49-F238E27FC236}">
                  <a16:creationId xmlns:a16="http://schemas.microsoft.com/office/drawing/2014/main" id="{8213FA07-5E40-7BF6-66C7-79B81ECC24B4}"/>
                </a:ext>
              </a:extLst>
            </p:cNvPr>
            <p:cNvSpPr txBox="1"/>
            <p:nvPr/>
          </p:nvSpPr>
          <p:spPr>
            <a:xfrm>
              <a:off x="8981809" y="4287317"/>
              <a:ext cx="907706"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Un Plan</a:t>
              </a:r>
            </a:p>
          </p:txBody>
        </p:sp>
      </p:grpSp>
      <p:sp>
        <p:nvSpPr>
          <p:cNvPr id="139" name="Text 32">
            <a:extLst>
              <a:ext uri="{FF2B5EF4-FFF2-40B4-BE49-F238E27FC236}">
                <a16:creationId xmlns:a16="http://schemas.microsoft.com/office/drawing/2014/main" id="{B5E06A48-6243-BB87-35D1-EF3CEFCA86F1}"/>
              </a:ext>
            </a:extLst>
          </p:cNvPr>
          <p:cNvSpPr/>
          <p:nvPr/>
        </p:nvSpPr>
        <p:spPr>
          <a:xfrm>
            <a:off x="8545692" y="5910067"/>
            <a:ext cx="991740" cy="247801"/>
          </a:xfrm>
          <a:prstGeom prst="rect">
            <a:avLst/>
          </a:prstGeom>
          <a:noFill/>
          <a:ln/>
        </p:spPr>
        <p:txBody>
          <a:bodyPr wrap="none" lIns="25400" tIns="25400" rIns="25400" bIns="25400" rtlCol="0" anchor="b">
            <a:normAutofit/>
          </a:bodyPr>
          <a:lstStyle/>
          <a:p>
            <a:pPr marL="0" indent="0" algn="l">
              <a:buNone/>
            </a:pPr>
            <a:r>
              <a:rPr lang="en-US" sz="1050">
                <a:solidFill>
                  <a:schemeClr val="tx1">
                    <a:lumMod val="75000"/>
                    <a:lumOff val="25000"/>
                  </a:schemeClr>
                </a:solidFill>
                <a:latin typeface="Poppins" pitchFamily="34" charset="0"/>
                <a:ea typeface="Poppins" pitchFamily="34" charset="-122"/>
                <a:cs typeface="Poppins" pitchFamily="34" charset="-120"/>
              </a:rPr>
              <a:t>Medible</a:t>
            </a:r>
            <a:endParaRPr lang="en-US" sz="1050">
              <a:solidFill>
                <a:schemeClr val="tx1">
                  <a:lumMod val="75000"/>
                  <a:lumOff val="25000"/>
                </a:schemeClr>
              </a:solidFill>
            </a:endParaRPr>
          </a:p>
        </p:txBody>
      </p:sp>
      <p:sp>
        <p:nvSpPr>
          <p:cNvPr id="140" name="Text 20">
            <a:extLst>
              <a:ext uri="{FF2B5EF4-FFF2-40B4-BE49-F238E27FC236}">
                <a16:creationId xmlns:a16="http://schemas.microsoft.com/office/drawing/2014/main" id="{61C6DFD0-4A40-8C7D-499C-9B799AB912D5}"/>
              </a:ext>
            </a:extLst>
          </p:cNvPr>
          <p:cNvSpPr/>
          <p:nvPr/>
        </p:nvSpPr>
        <p:spPr>
          <a:xfrm>
            <a:off x="8540188" y="4496645"/>
            <a:ext cx="1776638" cy="247801"/>
          </a:xfrm>
          <a:prstGeom prst="rect">
            <a:avLst/>
          </a:prstGeom>
          <a:noFill/>
          <a:ln/>
        </p:spPr>
        <p:txBody>
          <a:bodyPr wrap="none" lIns="25400" tIns="25400" rIns="25400" bIns="25400" rtlCol="0" anchor="b">
            <a:noAutofit/>
          </a:bodyPr>
          <a:lstStyle/>
          <a:p>
            <a:r>
              <a:rPr lang="en-US" sz="1050">
                <a:solidFill>
                  <a:schemeClr val="tx1">
                    <a:lumMod val="75000"/>
                    <a:lumOff val="25000"/>
                  </a:schemeClr>
                </a:solidFill>
                <a:latin typeface="Poppins" pitchFamily="34" charset="0"/>
                <a:ea typeface="Poppins" pitchFamily="34" charset="-122"/>
                <a:cs typeface="Poppins" pitchFamily="34" charset="-120"/>
              </a:rPr>
              <a:t>Ejecutable</a:t>
            </a:r>
            <a:endParaRPr lang="en-US" sz="1050">
              <a:solidFill>
                <a:schemeClr val="tx1">
                  <a:lumMod val="75000"/>
                  <a:lumOff val="25000"/>
                </a:schemeClr>
              </a:solidFill>
            </a:endParaRPr>
          </a:p>
        </p:txBody>
      </p:sp>
      <p:sp>
        <p:nvSpPr>
          <p:cNvPr id="141" name="Text 21">
            <a:extLst>
              <a:ext uri="{FF2B5EF4-FFF2-40B4-BE49-F238E27FC236}">
                <a16:creationId xmlns:a16="http://schemas.microsoft.com/office/drawing/2014/main" id="{C597DBDF-FCEB-1C16-C5FE-11135785716A}"/>
              </a:ext>
            </a:extLst>
          </p:cNvPr>
          <p:cNvSpPr/>
          <p:nvPr/>
        </p:nvSpPr>
        <p:spPr>
          <a:xfrm>
            <a:off x="8540188" y="4731961"/>
            <a:ext cx="1708293" cy="247801"/>
          </a:xfrm>
          <a:prstGeom prst="rect">
            <a:avLst/>
          </a:prstGeom>
          <a:noFill/>
          <a:ln/>
        </p:spPr>
        <p:txBody>
          <a:bodyPr wrap="none" lIns="25400" tIns="25400" rIns="25400" bIns="25400" rtlCol="0" anchor="b">
            <a:noAutofit/>
          </a:bodyPr>
          <a:lstStyle/>
          <a:p>
            <a:r>
              <a:rPr lang="en-US" sz="1050">
                <a:solidFill>
                  <a:schemeClr val="tx1">
                    <a:lumMod val="75000"/>
                    <a:lumOff val="25000"/>
                  </a:schemeClr>
                </a:solidFill>
                <a:latin typeface="Poppins" pitchFamily="34" charset="0"/>
                <a:ea typeface="Poppins" pitchFamily="34" charset="-122"/>
                <a:cs typeface="Poppins" pitchFamily="34" charset="-120"/>
              </a:rPr>
              <a:t>Claro y </a:t>
            </a:r>
            <a:r>
              <a:rPr lang="en-US" sz="1050" err="1">
                <a:solidFill>
                  <a:schemeClr val="tx1">
                    <a:lumMod val="75000"/>
                    <a:lumOff val="25000"/>
                  </a:schemeClr>
                </a:solidFill>
                <a:latin typeface="Poppins" pitchFamily="34" charset="0"/>
                <a:ea typeface="Poppins" pitchFamily="34" charset="-122"/>
                <a:cs typeface="Poppins" pitchFamily="34" charset="-120"/>
              </a:rPr>
              <a:t>disruptivo</a:t>
            </a:r>
            <a:endParaRPr lang="en-US" sz="1050">
              <a:solidFill>
                <a:schemeClr val="tx1">
                  <a:lumMod val="75000"/>
                  <a:lumOff val="25000"/>
                </a:schemeClr>
              </a:solidFill>
            </a:endParaRPr>
          </a:p>
        </p:txBody>
      </p:sp>
      <p:sp>
        <p:nvSpPr>
          <p:cNvPr id="142" name="Text 22">
            <a:extLst>
              <a:ext uri="{FF2B5EF4-FFF2-40B4-BE49-F238E27FC236}">
                <a16:creationId xmlns:a16="http://schemas.microsoft.com/office/drawing/2014/main" id="{B19C09E2-14CE-5941-C147-FBAFFC23D430}"/>
              </a:ext>
            </a:extLst>
          </p:cNvPr>
          <p:cNvSpPr/>
          <p:nvPr/>
        </p:nvSpPr>
        <p:spPr>
          <a:xfrm>
            <a:off x="8540188" y="4967277"/>
            <a:ext cx="1776638" cy="247801"/>
          </a:xfrm>
          <a:prstGeom prst="rect">
            <a:avLst/>
          </a:prstGeom>
          <a:noFill/>
          <a:ln/>
        </p:spPr>
        <p:txBody>
          <a:bodyPr wrap="none" lIns="25400" tIns="25400" rIns="25400" bIns="25400" rtlCol="0" anchor="b">
            <a:noAutofit/>
          </a:bodyPr>
          <a:lstStyle/>
          <a:p>
            <a:r>
              <a:rPr lang="en-US" sz="1050" err="1">
                <a:solidFill>
                  <a:schemeClr val="tx1">
                    <a:lumMod val="75000"/>
                    <a:lumOff val="25000"/>
                  </a:schemeClr>
                </a:solidFill>
                <a:latin typeface="Poppins" pitchFamily="34" charset="0"/>
                <a:ea typeface="Poppins" pitchFamily="34" charset="-122"/>
                <a:cs typeface="Poppins" pitchFamily="34" charset="-120"/>
              </a:rPr>
              <a:t>Integrador</a:t>
            </a:r>
            <a:r>
              <a:rPr lang="en-US" sz="1050">
                <a:solidFill>
                  <a:schemeClr val="tx1">
                    <a:lumMod val="75000"/>
                    <a:lumOff val="25000"/>
                  </a:schemeClr>
                </a:solidFill>
                <a:latin typeface="Poppins" pitchFamily="34" charset="0"/>
                <a:ea typeface="Poppins" pitchFamily="34" charset="-122"/>
                <a:cs typeface="Poppins" pitchFamily="34" charset="-120"/>
              </a:rPr>
              <a:t> e </a:t>
            </a:r>
            <a:r>
              <a:rPr lang="en-US" sz="1050" err="1">
                <a:solidFill>
                  <a:schemeClr val="tx1">
                    <a:lumMod val="75000"/>
                    <a:lumOff val="25000"/>
                  </a:schemeClr>
                </a:solidFill>
                <a:latin typeface="Poppins" pitchFamily="34" charset="0"/>
                <a:ea typeface="Poppins" pitchFamily="34" charset="-122"/>
                <a:cs typeface="Poppins" pitchFamily="34" charset="-120"/>
              </a:rPr>
              <a:t>innovador</a:t>
            </a:r>
            <a:endParaRPr lang="en-US" sz="1050">
              <a:solidFill>
                <a:schemeClr val="tx1">
                  <a:lumMod val="75000"/>
                  <a:lumOff val="25000"/>
                </a:schemeClr>
              </a:solidFill>
            </a:endParaRPr>
          </a:p>
        </p:txBody>
      </p:sp>
      <p:sp>
        <p:nvSpPr>
          <p:cNvPr id="143" name="Text 23">
            <a:extLst>
              <a:ext uri="{FF2B5EF4-FFF2-40B4-BE49-F238E27FC236}">
                <a16:creationId xmlns:a16="http://schemas.microsoft.com/office/drawing/2014/main" id="{C9174EF4-62B5-7F15-1F4C-1AD8CB5D76C9}"/>
              </a:ext>
            </a:extLst>
          </p:cNvPr>
          <p:cNvSpPr/>
          <p:nvPr/>
        </p:nvSpPr>
        <p:spPr>
          <a:xfrm>
            <a:off x="8540188" y="5202593"/>
            <a:ext cx="1905911" cy="247801"/>
          </a:xfrm>
          <a:prstGeom prst="rect">
            <a:avLst/>
          </a:prstGeom>
          <a:noFill/>
          <a:ln/>
        </p:spPr>
        <p:txBody>
          <a:bodyPr wrap="none" lIns="25400" tIns="25400" rIns="25400" bIns="25400" rtlCol="0" anchor="b">
            <a:noAutofit/>
          </a:bodyPr>
          <a:lstStyle/>
          <a:p>
            <a:r>
              <a:rPr lang="en-US" sz="1050" err="1">
                <a:solidFill>
                  <a:schemeClr val="tx1">
                    <a:lumMod val="75000"/>
                    <a:lumOff val="25000"/>
                  </a:schemeClr>
                </a:solidFill>
                <a:latin typeface="Poppins" pitchFamily="34" charset="0"/>
                <a:ea typeface="Poppins" pitchFamily="34" charset="-122"/>
                <a:cs typeface="Poppins" pitchFamily="34" charset="-120"/>
              </a:rPr>
              <a:t>Transformador</a:t>
            </a:r>
            <a:endParaRPr lang="en-US" sz="1050">
              <a:solidFill>
                <a:schemeClr val="tx1">
                  <a:lumMod val="75000"/>
                  <a:lumOff val="25000"/>
                </a:schemeClr>
              </a:solidFill>
            </a:endParaRPr>
          </a:p>
        </p:txBody>
      </p:sp>
      <p:sp>
        <p:nvSpPr>
          <p:cNvPr id="144" name="Text 24">
            <a:extLst>
              <a:ext uri="{FF2B5EF4-FFF2-40B4-BE49-F238E27FC236}">
                <a16:creationId xmlns:a16="http://schemas.microsoft.com/office/drawing/2014/main" id="{D8A8C77C-F236-D15E-D7BD-70FCB0954602}"/>
              </a:ext>
            </a:extLst>
          </p:cNvPr>
          <p:cNvSpPr/>
          <p:nvPr/>
        </p:nvSpPr>
        <p:spPr>
          <a:xfrm>
            <a:off x="8540188" y="5437909"/>
            <a:ext cx="1614508" cy="247801"/>
          </a:xfrm>
          <a:prstGeom prst="rect">
            <a:avLst/>
          </a:prstGeom>
          <a:noFill/>
          <a:ln/>
        </p:spPr>
        <p:txBody>
          <a:bodyPr wrap="none" lIns="25400" tIns="25400" rIns="25400" bIns="25400" rtlCol="0" anchor="b">
            <a:noAutofit/>
          </a:bodyPr>
          <a:lstStyle/>
          <a:p>
            <a:r>
              <a:rPr lang="en-US" sz="1050">
                <a:solidFill>
                  <a:schemeClr val="tx1">
                    <a:lumMod val="75000"/>
                    <a:lumOff val="25000"/>
                  </a:schemeClr>
                </a:solidFill>
                <a:latin typeface="Poppins" pitchFamily="34" charset="0"/>
                <a:ea typeface="Poppins" pitchFamily="34" charset="-122"/>
                <a:cs typeface="Poppins" pitchFamily="34" charset="-120"/>
              </a:rPr>
              <a:t>Interconectado</a:t>
            </a:r>
            <a:endParaRPr lang="en-US" sz="1050">
              <a:solidFill>
                <a:schemeClr val="tx1">
                  <a:lumMod val="75000"/>
                  <a:lumOff val="25000"/>
                </a:schemeClr>
              </a:solidFill>
            </a:endParaRPr>
          </a:p>
        </p:txBody>
      </p:sp>
      <p:sp>
        <p:nvSpPr>
          <p:cNvPr id="145" name="Text 25">
            <a:extLst>
              <a:ext uri="{FF2B5EF4-FFF2-40B4-BE49-F238E27FC236}">
                <a16:creationId xmlns:a16="http://schemas.microsoft.com/office/drawing/2014/main" id="{B4EA57B0-C13E-F347-3CBB-F5253B7C240F}"/>
              </a:ext>
            </a:extLst>
          </p:cNvPr>
          <p:cNvSpPr/>
          <p:nvPr/>
        </p:nvSpPr>
        <p:spPr>
          <a:xfrm>
            <a:off x="8540188" y="5752477"/>
            <a:ext cx="1976249" cy="301159"/>
          </a:xfrm>
          <a:prstGeom prst="rect">
            <a:avLst/>
          </a:prstGeom>
          <a:noFill/>
          <a:ln/>
        </p:spPr>
        <p:txBody>
          <a:bodyPr wrap="none" lIns="25400" tIns="25400" rIns="25400" bIns="25400" rtlCol="0" anchor="b">
            <a:normAutofit/>
          </a:bodyPr>
          <a:lstStyle/>
          <a:p>
            <a:r>
              <a:rPr lang="en-US" sz="1050" err="1">
                <a:solidFill>
                  <a:schemeClr val="tx1">
                    <a:lumMod val="75000"/>
                    <a:lumOff val="25000"/>
                  </a:schemeClr>
                </a:solidFill>
                <a:latin typeface="Poppins" pitchFamily="34" charset="0"/>
                <a:ea typeface="Poppins" pitchFamily="34" charset="-122"/>
                <a:cs typeface="Poppins" pitchFamily="34" charset="-120"/>
              </a:rPr>
              <a:t>Orientado</a:t>
            </a:r>
            <a:r>
              <a:rPr lang="en-US" sz="1050">
                <a:solidFill>
                  <a:schemeClr val="tx1">
                    <a:lumMod val="75000"/>
                    <a:lumOff val="25000"/>
                  </a:schemeClr>
                </a:solidFill>
                <a:latin typeface="Poppins" pitchFamily="34" charset="0"/>
                <a:ea typeface="Poppins" pitchFamily="34" charset="-122"/>
                <a:cs typeface="Poppins" pitchFamily="34" charset="-120"/>
              </a:rPr>
              <a:t> a </a:t>
            </a:r>
            <a:r>
              <a:rPr lang="en-US" sz="1050" err="1">
                <a:solidFill>
                  <a:schemeClr val="tx1">
                    <a:lumMod val="75000"/>
                    <a:lumOff val="25000"/>
                  </a:schemeClr>
                </a:solidFill>
                <a:latin typeface="Poppins" pitchFamily="34" charset="0"/>
                <a:ea typeface="Poppins" pitchFamily="34" charset="-122"/>
                <a:cs typeface="Poppins" pitchFamily="34" charset="-120"/>
              </a:rPr>
              <a:t>resultados</a:t>
            </a:r>
            <a:endParaRPr lang="en-US" sz="1050">
              <a:solidFill>
                <a:schemeClr val="tx1">
                  <a:lumMod val="75000"/>
                  <a:lumOff val="25000"/>
                </a:schemeClr>
              </a:solidFill>
              <a:latin typeface="Poppins" pitchFamily="34" charset="0"/>
              <a:ea typeface="Poppins" pitchFamily="34" charset="-122"/>
              <a:cs typeface="Poppins" pitchFamily="34" charset="-120"/>
            </a:endParaRPr>
          </a:p>
          <a:p>
            <a:endParaRPr lang="en-US" sz="1050">
              <a:solidFill>
                <a:schemeClr val="tx1">
                  <a:lumMod val="75000"/>
                  <a:lumOff val="25000"/>
                </a:schemeClr>
              </a:solidFill>
            </a:endParaRPr>
          </a:p>
        </p:txBody>
      </p:sp>
      <p:grpSp>
        <p:nvGrpSpPr>
          <p:cNvPr id="146" name="Grupo 145">
            <a:extLst>
              <a:ext uri="{FF2B5EF4-FFF2-40B4-BE49-F238E27FC236}">
                <a16:creationId xmlns:a16="http://schemas.microsoft.com/office/drawing/2014/main" id="{8D93BA13-2134-AB94-6E85-ED61F58F3EA4}"/>
              </a:ext>
            </a:extLst>
          </p:cNvPr>
          <p:cNvGrpSpPr/>
          <p:nvPr/>
        </p:nvGrpSpPr>
        <p:grpSpPr>
          <a:xfrm>
            <a:off x="658627" y="3251609"/>
            <a:ext cx="1776638" cy="510511"/>
            <a:chOff x="8913048" y="4274356"/>
            <a:chExt cx="1776638" cy="510511"/>
          </a:xfrm>
        </p:grpSpPr>
        <p:sp>
          <p:nvSpPr>
            <p:cNvPr id="147" name="Rectángulo: esquinas redondeadas 332">
              <a:extLst>
                <a:ext uri="{FF2B5EF4-FFF2-40B4-BE49-F238E27FC236}">
                  <a16:creationId xmlns:a16="http://schemas.microsoft.com/office/drawing/2014/main" id="{E622A9DB-E690-914C-B5E9-8D8121921385}"/>
                </a:ext>
              </a:extLst>
            </p:cNvPr>
            <p:cNvSpPr/>
            <p:nvPr/>
          </p:nvSpPr>
          <p:spPr>
            <a:xfrm>
              <a:off x="8913048" y="4274356"/>
              <a:ext cx="1776638" cy="316937"/>
            </a:xfrm>
            <a:prstGeom prst="roundRect">
              <a:avLst/>
            </a:prstGeom>
            <a:solidFill>
              <a:srgbClr val="08A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8" name="CuadroTexto 147">
              <a:extLst>
                <a:ext uri="{FF2B5EF4-FFF2-40B4-BE49-F238E27FC236}">
                  <a16:creationId xmlns:a16="http://schemas.microsoft.com/office/drawing/2014/main" id="{BCC59864-796B-86DB-2247-EECBFF71C4DA}"/>
                </a:ext>
              </a:extLst>
            </p:cNvPr>
            <p:cNvSpPr txBox="1"/>
            <p:nvPr/>
          </p:nvSpPr>
          <p:spPr>
            <a:xfrm>
              <a:off x="8992318" y="4292424"/>
              <a:ext cx="1647629"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Megaproyectos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grpSp>
      <p:grpSp>
        <p:nvGrpSpPr>
          <p:cNvPr id="149" name="Group 25">
            <a:extLst>
              <a:ext uri="{FF2B5EF4-FFF2-40B4-BE49-F238E27FC236}">
                <a16:creationId xmlns:a16="http://schemas.microsoft.com/office/drawing/2014/main" id="{B9DA91AC-7BD4-54D9-E04C-79FF531AE603}"/>
              </a:ext>
            </a:extLst>
          </p:cNvPr>
          <p:cNvGrpSpPr/>
          <p:nvPr/>
        </p:nvGrpSpPr>
        <p:grpSpPr>
          <a:xfrm flipH="1">
            <a:off x="2637243" y="3913558"/>
            <a:ext cx="130735" cy="127001"/>
            <a:chOff x="10759407" y="4597004"/>
            <a:chExt cx="258234" cy="258234"/>
          </a:xfrm>
          <a:solidFill>
            <a:srgbClr val="44CDD0"/>
          </a:solidFill>
        </p:grpSpPr>
        <p:sp>
          <p:nvSpPr>
            <p:cNvPr id="150" name="Oval 26">
              <a:extLst>
                <a:ext uri="{FF2B5EF4-FFF2-40B4-BE49-F238E27FC236}">
                  <a16:creationId xmlns:a16="http://schemas.microsoft.com/office/drawing/2014/main" id="{9D6A71F3-0088-64CC-A96A-BBC39C0A845F}"/>
                </a:ext>
              </a:extLst>
            </p:cNvPr>
            <p:cNvSpPr/>
            <p:nvPr/>
          </p:nvSpPr>
          <p:spPr>
            <a:xfrm>
              <a:off x="10759407" y="4597004"/>
              <a:ext cx="258234" cy="258234"/>
            </a:xfrm>
            <a:prstGeom prst="ellipse">
              <a:avLst/>
            </a:prstGeom>
            <a:solidFill>
              <a:srgbClr val="08A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51" name="Grafik 177">
              <a:extLst>
                <a:ext uri="{FF2B5EF4-FFF2-40B4-BE49-F238E27FC236}">
                  <a16:creationId xmlns:a16="http://schemas.microsoft.com/office/drawing/2014/main" id="{98F17FA6-5748-DF73-3216-CD0334C28598}"/>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52" name="Group 25">
            <a:extLst>
              <a:ext uri="{FF2B5EF4-FFF2-40B4-BE49-F238E27FC236}">
                <a16:creationId xmlns:a16="http://schemas.microsoft.com/office/drawing/2014/main" id="{15293C5A-CE1A-8B55-7DA2-045E4051B633}"/>
              </a:ext>
            </a:extLst>
          </p:cNvPr>
          <p:cNvGrpSpPr/>
          <p:nvPr/>
        </p:nvGrpSpPr>
        <p:grpSpPr>
          <a:xfrm flipH="1">
            <a:off x="2637243" y="4206014"/>
            <a:ext cx="130735" cy="127001"/>
            <a:chOff x="10759407" y="4597004"/>
            <a:chExt cx="258234" cy="258234"/>
          </a:xfrm>
          <a:solidFill>
            <a:srgbClr val="44CDD0"/>
          </a:solidFill>
        </p:grpSpPr>
        <p:sp>
          <p:nvSpPr>
            <p:cNvPr id="153" name="Oval 26">
              <a:extLst>
                <a:ext uri="{FF2B5EF4-FFF2-40B4-BE49-F238E27FC236}">
                  <a16:creationId xmlns:a16="http://schemas.microsoft.com/office/drawing/2014/main" id="{EE18355A-254A-8B14-5073-9F3727A8F66E}"/>
                </a:ext>
              </a:extLst>
            </p:cNvPr>
            <p:cNvSpPr/>
            <p:nvPr/>
          </p:nvSpPr>
          <p:spPr>
            <a:xfrm>
              <a:off x="10759407" y="4597004"/>
              <a:ext cx="258234" cy="258234"/>
            </a:xfrm>
            <a:prstGeom prst="ellipse">
              <a:avLst/>
            </a:prstGeom>
            <a:solidFill>
              <a:srgbClr val="08A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54" name="Grafik 177">
              <a:extLst>
                <a:ext uri="{FF2B5EF4-FFF2-40B4-BE49-F238E27FC236}">
                  <a16:creationId xmlns:a16="http://schemas.microsoft.com/office/drawing/2014/main" id="{74FA05CC-1E50-904A-4466-01905AE3787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55" name="Group 25">
            <a:extLst>
              <a:ext uri="{FF2B5EF4-FFF2-40B4-BE49-F238E27FC236}">
                <a16:creationId xmlns:a16="http://schemas.microsoft.com/office/drawing/2014/main" id="{EBE96057-6052-C20E-FA40-F54DE01BEE82}"/>
              </a:ext>
            </a:extLst>
          </p:cNvPr>
          <p:cNvGrpSpPr/>
          <p:nvPr/>
        </p:nvGrpSpPr>
        <p:grpSpPr>
          <a:xfrm flipH="1">
            <a:off x="2637243" y="4646700"/>
            <a:ext cx="130735" cy="127001"/>
            <a:chOff x="10759407" y="4597004"/>
            <a:chExt cx="258234" cy="258234"/>
          </a:xfrm>
          <a:solidFill>
            <a:srgbClr val="44CDD0"/>
          </a:solidFill>
        </p:grpSpPr>
        <p:sp>
          <p:nvSpPr>
            <p:cNvPr id="156" name="Oval 26">
              <a:extLst>
                <a:ext uri="{FF2B5EF4-FFF2-40B4-BE49-F238E27FC236}">
                  <a16:creationId xmlns:a16="http://schemas.microsoft.com/office/drawing/2014/main" id="{172B2DE7-6810-817C-1204-FA07536BB8E3}"/>
                </a:ext>
              </a:extLst>
            </p:cNvPr>
            <p:cNvSpPr/>
            <p:nvPr/>
          </p:nvSpPr>
          <p:spPr>
            <a:xfrm>
              <a:off x="10759407" y="4597004"/>
              <a:ext cx="258234" cy="258234"/>
            </a:xfrm>
            <a:prstGeom prst="ellipse">
              <a:avLst/>
            </a:prstGeom>
            <a:solidFill>
              <a:srgbClr val="08A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57" name="Grafik 177">
              <a:extLst>
                <a:ext uri="{FF2B5EF4-FFF2-40B4-BE49-F238E27FC236}">
                  <a16:creationId xmlns:a16="http://schemas.microsoft.com/office/drawing/2014/main" id="{671098B9-4B8A-B460-D468-63679D313E39}"/>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58" name="CuadroTexto 157">
            <a:extLst>
              <a:ext uri="{FF2B5EF4-FFF2-40B4-BE49-F238E27FC236}">
                <a16:creationId xmlns:a16="http://schemas.microsoft.com/office/drawing/2014/main" id="{D1321058-B8CB-34F2-AA5A-287EA4E15651}"/>
              </a:ext>
            </a:extLst>
          </p:cNvPr>
          <p:cNvSpPr txBox="1"/>
          <p:nvPr/>
        </p:nvSpPr>
        <p:spPr>
          <a:xfrm>
            <a:off x="698879" y="4069082"/>
            <a:ext cx="1776638" cy="415498"/>
          </a:xfrm>
          <a:prstGeom prst="rect">
            <a:avLst/>
          </a:prstGeom>
          <a:noFill/>
        </p:spPr>
        <p:txBody>
          <a:bodyPr wrap="square">
            <a:spAutoFit/>
          </a:bodyPr>
          <a:lstStyle/>
          <a:p>
            <a:pPr algn="r"/>
            <a:r>
              <a:rPr lang="en-US" sz="1050" err="1">
                <a:solidFill>
                  <a:schemeClr val="tx1">
                    <a:lumMod val="75000"/>
                    <a:lumOff val="25000"/>
                  </a:schemeClr>
                </a:solidFill>
                <a:latin typeface="Poppins" pitchFamily="34" charset="0"/>
                <a:ea typeface="Poppins" pitchFamily="34" charset="-122"/>
                <a:cs typeface="Poppins" pitchFamily="34" charset="-120"/>
              </a:rPr>
              <a:t>Vocaciones</a:t>
            </a:r>
            <a:r>
              <a:rPr lang="en-US" sz="1050">
                <a:solidFill>
                  <a:schemeClr val="tx1">
                    <a:lumMod val="75000"/>
                    <a:lumOff val="25000"/>
                  </a:schemeClr>
                </a:solidFill>
                <a:latin typeface="Poppins" pitchFamily="34" charset="0"/>
                <a:ea typeface="Poppins" pitchFamily="34" charset="-122"/>
                <a:cs typeface="Poppins" pitchFamily="34" charset="-120"/>
              </a:rPr>
              <a:t> y </a:t>
            </a:r>
            <a:r>
              <a:rPr lang="en-US" sz="1050" err="1">
                <a:solidFill>
                  <a:schemeClr val="tx1">
                    <a:lumMod val="75000"/>
                    <a:lumOff val="25000"/>
                  </a:schemeClr>
                </a:solidFill>
                <a:latin typeface="Poppins" pitchFamily="34" charset="0"/>
                <a:ea typeface="Poppins" pitchFamily="34" charset="-122"/>
                <a:cs typeface="Poppins" pitchFamily="34" charset="-120"/>
              </a:rPr>
              <a:t>nuevas</a:t>
            </a:r>
            <a:r>
              <a:rPr lang="en-US" sz="1050">
                <a:solidFill>
                  <a:schemeClr val="tx1">
                    <a:lumMod val="75000"/>
                    <a:lumOff val="25000"/>
                  </a:schemeClr>
                </a:solidFill>
                <a:latin typeface="Poppins" pitchFamily="34" charset="0"/>
                <a:ea typeface="Poppins" pitchFamily="34" charset="-122"/>
                <a:cs typeface="Poppins" pitchFamily="34" charset="-120"/>
              </a:rPr>
              <a:t> </a:t>
            </a:r>
            <a:r>
              <a:rPr lang="en-US" sz="1050" err="1">
                <a:solidFill>
                  <a:schemeClr val="tx1">
                    <a:lumMod val="75000"/>
                    <a:lumOff val="25000"/>
                  </a:schemeClr>
                </a:solidFill>
                <a:latin typeface="Poppins" pitchFamily="34" charset="0"/>
                <a:ea typeface="Poppins" pitchFamily="34" charset="-122"/>
                <a:cs typeface="Poppins" pitchFamily="34" charset="-120"/>
              </a:rPr>
              <a:t>vocaciones</a:t>
            </a:r>
            <a:endParaRPr lang="en-US" sz="1050">
              <a:solidFill>
                <a:schemeClr val="tx1">
                  <a:lumMod val="75000"/>
                  <a:lumOff val="25000"/>
                </a:schemeClr>
              </a:solidFill>
              <a:latin typeface="Poppins" pitchFamily="34" charset="0"/>
              <a:ea typeface="Poppins" pitchFamily="34" charset="-122"/>
              <a:cs typeface="Poppins" pitchFamily="34" charset="-120"/>
            </a:endParaRPr>
          </a:p>
        </p:txBody>
      </p:sp>
      <p:sp>
        <p:nvSpPr>
          <p:cNvPr id="159" name="CuadroTexto 158">
            <a:extLst>
              <a:ext uri="{FF2B5EF4-FFF2-40B4-BE49-F238E27FC236}">
                <a16:creationId xmlns:a16="http://schemas.microsoft.com/office/drawing/2014/main" id="{E6A0122D-9CBD-F1E1-8EC2-8D223E133889}"/>
              </a:ext>
            </a:extLst>
          </p:cNvPr>
          <p:cNvSpPr txBox="1"/>
          <p:nvPr/>
        </p:nvSpPr>
        <p:spPr>
          <a:xfrm>
            <a:off x="592018" y="4524934"/>
            <a:ext cx="1883499" cy="414053"/>
          </a:xfrm>
          <a:prstGeom prst="rect">
            <a:avLst/>
          </a:prstGeom>
          <a:noFill/>
        </p:spPr>
        <p:txBody>
          <a:bodyPr wrap="square">
            <a:spAutoFit/>
          </a:bodyPr>
          <a:lstStyle/>
          <a:p>
            <a:pPr algn="r"/>
            <a:r>
              <a:rPr lang="en-US" sz="1050" err="1">
                <a:solidFill>
                  <a:schemeClr val="tx1">
                    <a:lumMod val="75000"/>
                    <a:lumOff val="25000"/>
                  </a:schemeClr>
                </a:solidFill>
                <a:latin typeface="Poppins" pitchFamily="34" charset="0"/>
                <a:ea typeface="Poppins" pitchFamily="34" charset="-122"/>
                <a:cs typeface="Poppins" pitchFamily="34" charset="-120"/>
              </a:rPr>
              <a:t>Entornos</a:t>
            </a:r>
            <a:r>
              <a:rPr lang="en-US" sz="1050">
                <a:solidFill>
                  <a:schemeClr val="tx1">
                    <a:lumMod val="75000"/>
                    <a:lumOff val="25000"/>
                  </a:schemeClr>
                </a:solidFill>
                <a:latin typeface="Poppins" pitchFamily="34" charset="0"/>
                <a:ea typeface="Poppins" pitchFamily="34" charset="-122"/>
                <a:cs typeface="Poppins" pitchFamily="34" charset="-120"/>
              </a:rPr>
              <a:t> y </a:t>
            </a:r>
            <a:r>
              <a:rPr lang="en-US" sz="1050" err="1">
                <a:solidFill>
                  <a:schemeClr val="tx1">
                    <a:lumMod val="75000"/>
                    <a:lumOff val="25000"/>
                  </a:schemeClr>
                </a:solidFill>
                <a:latin typeface="Poppins" pitchFamily="34" charset="0"/>
                <a:ea typeface="Poppins" pitchFamily="34" charset="-122"/>
                <a:cs typeface="Poppins" pitchFamily="34" charset="-120"/>
              </a:rPr>
              <a:t>condiciones</a:t>
            </a:r>
            <a:r>
              <a:rPr lang="en-US" sz="1050">
                <a:solidFill>
                  <a:schemeClr val="tx1">
                    <a:lumMod val="75000"/>
                    <a:lumOff val="25000"/>
                  </a:schemeClr>
                </a:solidFill>
                <a:latin typeface="Poppins" pitchFamily="34" charset="0"/>
                <a:ea typeface="Poppins" pitchFamily="34" charset="-122"/>
                <a:cs typeface="Poppins" pitchFamily="34" charset="-120"/>
              </a:rPr>
              <a:t> </a:t>
            </a:r>
            <a:r>
              <a:rPr lang="en-US" sz="1050" err="1">
                <a:solidFill>
                  <a:schemeClr val="tx1">
                    <a:lumMod val="75000"/>
                    <a:lumOff val="25000"/>
                  </a:schemeClr>
                </a:solidFill>
                <a:latin typeface="Poppins" pitchFamily="34" charset="0"/>
                <a:ea typeface="Poppins" pitchFamily="34" charset="-122"/>
                <a:cs typeface="Poppins" pitchFamily="34" charset="-120"/>
              </a:rPr>
              <a:t>habilitantes</a:t>
            </a:r>
            <a:endParaRPr lang="en-US" sz="1050">
              <a:solidFill>
                <a:schemeClr val="tx1">
                  <a:lumMod val="75000"/>
                  <a:lumOff val="25000"/>
                </a:schemeClr>
              </a:solidFill>
              <a:latin typeface="Poppins" pitchFamily="34" charset="0"/>
              <a:ea typeface="Poppins" pitchFamily="34" charset="-122"/>
              <a:cs typeface="Poppins" pitchFamily="34" charset="-120"/>
            </a:endParaRPr>
          </a:p>
        </p:txBody>
      </p:sp>
      <p:sp>
        <p:nvSpPr>
          <p:cNvPr id="160" name="CuadroTexto 159">
            <a:extLst>
              <a:ext uri="{FF2B5EF4-FFF2-40B4-BE49-F238E27FC236}">
                <a16:creationId xmlns:a16="http://schemas.microsoft.com/office/drawing/2014/main" id="{560335AC-A246-9F30-3DCF-00E5ECB46AF9}"/>
              </a:ext>
            </a:extLst>
          </p:cNvPr>
          <p:cNvSpPr txBox="1"/>
          <p:nvPr/>
        </p:nvSpPr>
        <p:spPr>
          <a:xfrm>
            <a:off x="698879" y="3839862"/>
            <a:ext cx="1776638" cy="253916"/>
          </a:xfrm>
          <a:prstGeom prst="rect">
            <a:avLst/>
          </a:prstGeom>
          <a:noFill/>
        </p:spPr>
        <p:txBody>
          <a:bodyPr wrap="square">
            <a:spAutoFit/>
          </a:bodyPr>
          <a:lstStyle/>
          <a:p>
            <a:pPr algn="r"/>
            <a:r>
              <a:rPr lang="en-US" sz="1050">
                <a:solidFill>
                  <a:schemeClr val="tx1">
                    <a:lumMod val="75000"/>
                    <a:lumOff val="25000"/>
                  </a:schemeClr>
                </a:solidFill>
                <a:latin typeface="Poppins" pitchFamily="34" charset="0"/>
                <a:ea typeface="Poppins" pitchFamily="34" charset="-122"/>
                <a:cs typeface="Poppins" pitchFamily="34" charset="-120"/>
              </a:rPr>
              <a:t>Rutas </a:t>
            </a:r>
            <a:r>
              <a:rPr lang="en-US" sz="1050" err="1">
                <a:solidFill>
                  <a:schemeClr val="tx1">
                    <a:lumMod val="75000"/>
                    <a:lumOff val="25000"/>
                  </a:schemeClr>
                </a:solidFill>
                <a:latin typeface="Poppins" pitchFamily="34" charset="0"/>
                <a:ea typeface="Poppins" pitchFamily="34" charset="-122"/>
                <a:cs typeface="Poppins" pitchFamily="34" charset="-120"/>
              </a:rPr>
              <a:t>críticas</a:t>
            </a:r>
            <a:endParaRPr lang="en-US" sz="1050">
              <a:solidFill>
                <a:schemeClr val="tx1">
                  <a:lumMod val="75000"/>
                  <a:lumOff val="25000"/>
                </a:schemeClr>
              </a:solidFill>
              <a:latin typeface="Poppins" pitchFamily="34" charset="0"/>
              <a:ea typeface="Poppins" pitchFamily="34" charset="-122"/>
              <a:cs typeface="Poppins" pitchFamily="34" charset="-120"/>
            </a:endParaRPr>
          </a:p>
        </p:txBody>
      </p:sp>
      <p:cxnSp>
        <p:nvCxnSpPr>
          <p:cNvPr id="162" name="Straight Connector 19">
            <a:extLst>
              <a:ext uri="{FF2B5EF4-FFF2-40B4-BE49-F238E27FC236}">
                <a16:creationId xmlns:a16="http://schemas.microsoft.com/office/drawing/2014/main" id="{A097BE38-0412-A3BB-B596-C53BC4A24A21}"/>
              </a:ext>
            </a:extLst>
          </p:cNvPr>
          <p:cNvCxnSpPr>
            <a:cxnSpLocks/>
          </p:cNvCxnSpPr>
          <p:nvPr/>
        </p:nvCxnSpPr>
        <p:spPr>
          <a:xfrm>
            <a:off x="8359821" y="3875050"/>
            <a:ext cx="0" cy="2209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3" name="Rectangle 46">
            <a:extLst>
              <a:ext uri="{FF2B5EF4-FFF2-40B4-BE49-F238E27FC236}">
                <a16:creationId xmlns:a16="http://schemas.microsoft.com/office/drawing/2014/main" id="{8BCC6863-9602-15A3-679B-4EC2331B79ED}"/>
              </a:ext>
            </a:extLst>
          </p:cNvPr>
          <p:cNvSpPr/>
          <p:nvPr/>
        </p:nvSpPr>
        <p:spPr>
          <a:xfrm>
            <a:off x="8359821" y="3948444"/>
            <a:ext cx="45719" cy="273241"/>
          </a:xfrm>
          <a:prstGeom prst="rect">
            <a:avLst/>
          </a:prstGeom>
          <a:solidFill>
            <a:srgbClr val="199A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4" name="Elipse 163">
            <a:extLst>
              <a:ext uri="{FF2B5EF4-FFF2-40B4-BE49-F238E27FC236}">
                <a16:creationId xmlns:a16="http://schemas.microsoft.com/office/drawing/2014/main" id="{A8B17BC0-A832-7ACB-E1E4-5777A5372605}"/>
              </a:ext>
            </a:extLst>
          </p:cNvPr>
          <p:cNvSpPr/>
          <p:nvPr/>
        </p:nvSpPr>
        <p:spPr>
          <a:xfrm>
            <a:off x="7966897" y="4000966"/>
            <a:ext cx="158873" cy="158873"/>
          </a:xfrm>
          <a:prstGeom prst="ellipse">
            <a:avLst/>
          </a:prstGeom>
          <a:solidFill>
            <a:srgbClr val="199AD7"/>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5" name="CuadroTexto 164">
            <a:extLst>
              <a:ext uri="{FF2B5EF4-FFF2-40B4-BE49-F238E27FC236}">
                <a16:creationId xmlns:a16="http://schemas.microsoft.com/office/drawing/2014/main" id="{D43B8035-46EA-52C3-A054-09267618BD46}"/>
              </a:ext>
            </a:extLst>
          </p:cNvPr>
          <p:cNvSpPr txBox="1"/>
          <p:nvPr/>
        </p:nvSpPr>
        <p:spPr>
          <a:xfrm>
            <a:off x="7448587" y="2161658"/>
            <a:ext cx="1392363" cy="415498"/>
          </a:xfrm>
          <a:prstGeom prst="rect">
            <a:avLst/>
          </a:prstGeom>
          <a:noFill/>
        </p:spPr>
        <p:txBody>
          <a:bodyPr wrap="square">
            <a:spAutoFit/>
          </a:bodyPr>
          <a:lstStyle/>
          <a:p>
            <a:pPr marL="0" indent="0">
              <a:buNone/>
            </a:pPr>
            <a:r>
              <a:rPr lang="en-US" sz="1050" err="1">
                <a:solidFill>
                  <a:schemeClr val="tx1">
                    <a:lumMod val="75000"/>
                    <a:lumOff val="25000"/>
                  </a:schemeClr>
                </a:solidFill>
                <a:latin typeface="Poppins" pitchFamily="34" charset="0"/>
                <a:ea typeface="Poppins" pitchFamily="34" charset="-122"/>
                <a:cs typeface="Poppins" pitchFamily="34" charset="-120"/>
              </a:rPr>
              <a:t>Restauración</a:t>
            </a:r>
            <a:r>
              <a:rPr lang="en-US" sz="1050">
                <a:solidFill>
                  <a:schemeClr val="tx1">
                    <a:lumMod val="75000"/>
                    <a:lumOff val="25000"/>
                  </a:schemeClr>
                </a:solidFill>
                <a:latin typeface="Poppins" pitchFamily="34" charset="0"/>
                <a:ea typeface="Poppins" pitchFamily="34" charset="-122"/>
                <a:cs typeface="Poppins" pitchFamily="34" charset="-120"/>
              </a:rPr>
              <a:t> Unidad Nacional</a:t>
            </a:r>
            <a:endParaRPr lang="en-US" sz="1050">
              <a:solidFill>
                <a:schemeClr val="tx1">
                  <a:lumMod val="75000"/>
                  <a:lumOff val="25000"/>
                </a:schemeClr>
              </a:solidFill>
            </a:endParaRPr>
          </a:p>
        </p:txBody>
      </p:sp>
      <p:grpSp>
        <p:nvGrpSpPr>
          <p:cNvPr id="166" name="Group 25">
            <a:extLst>
              <a:ext uri="{FF2B5EF4-FFF2-40B4-BE49-F238E27FC236}">
                <a16:creationId xmlns:a16="http://schemas.microsoft.com/office/drawing/2014/main" id="{46997EAF-037A-1F23-821E-6E8A68B86462}"/>
              </a:ext>
            </a:extLst>
          </p:cNvPr>
          <p:cNvGrpSpPr/>
          <p:nvPr/>
        </p:nvGrpSpPr>
        <p:grpSpPr>
          <a:xfrm>
            <a:off x="7259671" y="2313185"/>
            <a:ext cx="130735" cy="127001"/>
            <a:chOff x="10759407" y="4597004"/>
            <a:chExt cx="258234" cy="258234"/>
          </a:xfrm>
          <a:solidFill>
            <a:srgbClr val="44CDD0"/>
          </a:solidFill>
        </p:grpSpPr>
        <p:sp>
          <p:nvSpPr>
            <p:cNvPr id="167" name="Oval 26">
              <a:extLst>
                <a:ext uri="{FF2B5EF4-FFF2-40B4-BE49-F238E27FC236}">
                  <a16:creationId xmlns:a16="http://schemas.microsoft.com/office/drawing/2014/main" id="{DA4484BD-5EAC-828F-7D81-F61AB1546E3F}"/>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68" name="Grafik 177">
              <a:extLst>
                <a:ext uri="{FF2B5EF4-FFF2-40B4-BE49-F238E27FC236}">
                  <a16:creationId xmlns:a16="http://schemas.microsoft.com/office/drawing/2014/main" id="{5529D1E0-CC2C-BB88-DA32-FBE4487A17E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72" name="Group 25">
            <a:extLst>
              <a:ext uri="{FF2B5EF4-FFF2-40B4-BE49-F238E27FC236}">
                <a16:creationId xmlns:a16="http://schemas.microsoft.com/office/drawing/2014/main" id="{27FD66FE-13AC-46F6-85BE-0FB58B59E940}"/>
              </a:ext>
            </a:extLst>
          </p:cNvPr>
          <p:cNvGrpSpPr/>
          <p:nvPr/>
        </p:nvGrpSpPr>
        <p:grpSpPr>
          <a:xfrm>
            <a:off x="7259671" y="2622019"/>
            <a:ext cx="130735" cy="127001"/>
            <a:chOff x="10759407" y="4597004"/>
            <a:chExt cx="258234" cy="258234"/>
          </a:xfrm>
          <a:solidFill>
            <a:srgbClr val="44CDD0"/>
          </a:solidFill>
        </p:grpSpPr>
        <p:sp>
          <p:nvSpPr>
            <p:cNvPr id="173" name="Oval 26">
              <a:extLst>
                <a:ext uri="{FF2B5EF4-FFF2-40B4-BE49-F238E27FC236}">
                  <a16:creationId xmlns:a16="http://schemas.microsoft.com/office/drawing/2014/main" id="{74AD927A-7506-03F5-8185-84821BF87CEF}"/>
                </a:ext>
              </a:extLst>
            </p:cNvPr>
            <p:cNvSpPr/>
            <p:nvPr/>
          </p:nvSpPr>
          <p:spPr>
            <a:xfrm>
              <a:off x="10759407" y="4597004"/>
              <a:ext cx="258234" cy="258234"/>
            </a:xfrm>
            <a:prstGeom prst="ellipse">
              <a:avLst/>
            </a:prstGeom>
            <a:solidFill>
              <a:srgbClr val="3E6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74" name="Grafik 177">
              <a:extLst>
                <a:ext uri="{FF2B5EF4-FFF2-40B4-BE49-F238E27FC236}">
                  <a16:creationId xmlns:a16="http://schemas.microsoft.com/office/drawing/2014/main" id="{47A2F774-7612-9F1B-B21A-AD392082262B}"/>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81" name="CuadroTexto 180">
            <a:extLst>
              <a:ext uri="{FF2B5EF4-FFF2-40B4-BE49-F238E27FC236}">
                <a16:creationId xmlns:a16="http://schemas.microsoft.com/office/drawing/2014/main" id="{42F0AF5C-9D82-93BC-A95F-9FCB90727B69}"/>
              </a:ext>
            </a:extLst>
          </p:cNvPr>
          <p:cNvSpPr txBox="1"/>
          <p:nvPr/>
        </p:nvSpPr>
        <p:spPr>
          <a:xfrm>
            <a:off x="9528312" y="2664574"/>
            <a:ext cx="2373645" cy="415498"/>
          </a:xfrm>
          <a:prstGeom prst="rect">
            <a:avLst/>
          </a:prstGeom>
          <a:noFill/>
        </p:spPr>
        <p:txBody>
          <a:bodyPr wrap="square">
            <a:spAutoFit/>
          </a:bodyPr>
          <a:lstStyle/>
          <a:p>
            <a:pPr marL="0" indent="0">
              <a:buNone/>
            </a:pPr>
            <a:r>
              <a:rPr lang="en-US" sz="1050">
                <a:solidFill>
                  <a:schemeClr val="tx1">
                    <a:lumMod val="75000"/>
                    <a:lumOff val="25000"/>
                  </a:schemeClr>
                </a:solidFill>
                <a:latin typeface="Poppins" pitchFamily="34" charset="0"/>
                <a:ea typeface="Poppins" pitchFamily="34" charset="-122"/>
                <a:cs typeface="Poppins" pitchFamily="34" charset="-120"/>
              </a:rPr>
              <a:t>De la mano con </a:t>
            </a:r>
            <a:r>
              <a:rPr lang="en-US" sz="1050" err="1">
                <a:solidFill>
                  <a:schemeClr val="tx1">
                    <a:lumMod val="75000"/>
                    <a:lumOff val="25000"/>
                  </a:schemeClr>
                </a:solidFill>
                <a:latin typeface="Poppins" pitchFamily="34" charset="0"/>
                <a:ea typeface="Poppins" pitchFamily="34" charset="-122"/>
                <a:cs typeface="Poppins" pitchFamily="34" charset="-120"/>
              </a:rPr>
              <a:t>el</a:t>
            </a:r>
            <a:r>
              <a:rPr lang="en-US" sz="1050">
                <a:solidFill>
                  <a:schemeClr val="tx1">
                    <a:lumMod val="75000"/>
                    <a:lumOff val="25000"/>
                  </a:schemeClr>
                </a:solidFill>
                <a:latin typeface="Poppins" pitchFamily="34" charset="0"/>
                <a:ea typeface="Poppins" pitchFamily="34" charset="-122"/>
                <a:cs typeface="Poppins" pitchFamily="34" charset="-120"/>
              </a:rPr>
              <a:t> sector privado</a:t>
            </a:r>
            <a:endParaRPr lang="en-US" sz="1050">
              <a:solidFill>
                <a:schemeClr val="tx1">
                  <a:lumMod val="75000"/>
                  <a:lumOff val="25000"/>
                </a:schemeClr>
              </a:solidFill>
            </a:endParaRPr>
          </a:p>
        </p:txBody>
      </p:sp>
      <p:grpSp>
        <p:nvGrpSpPr>
          <p:cNvPr id="182" name="Group 25">
            <a:extLst>
              <a:ext uri="{FF2B5EF4-FFF2-40B4-BE49-F238E27FC236}">
                <a16:creationId xmlns:a16="http://schemas.microsoft.com/office/drawing/2014/main" id="{B0445C94-42F2-99DC-034C-8720643160DB}"/>
              </a:ext>
            </a:extLst>
          </p:cNvPr>
          <p:cNvGrpSpPr/>
          <p:nvPr/>
        </p:nvGrpSpPr>
        <p:grpSpPr>
          <a:xfrm>
            <a:off x="8317470" y="4569741"/>
            <a:ext cx="130735" cy="127001"/>
            <a:chOff x="10759407" y="4597004"/>
            <a:chExt cx="258234" cy="258234"/>
          </a:xfrm>
          <a:solidFill>
            <a:srgbClr val="44CDD0"/>
          </a:solidFill>
        </p:grpSpPr>
        <p:sp>
          <p:nvSpPr>
            <p:cNvPr id="183" name="Oval 26">
              <a:extLst>
                <a:ext uri="{FF2B5EF4-FFF2-40B4-BE49-F238E27FC236}">
                  <a16:creationId xmlns:a16="http://schemas.microsoft.com/office/drawing/2014/main" id="{5247B1F4-5DFF-5775-F2A9-3EE104AB15B7}"/>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84" name="Grafik 177">
              <a:extLst>
                <a:ext uri="{FF2B5EF4-FFF2-40B4-BE49-F238E27FC236}">
                  <a16:creationId xmlns:a16="http://schemas.microsoft.com/office/drawing/2014/main" id="{88DCE40A-48D1-F9D0-ACC5-577E285CEEB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85" name="Group 25">
            <a:extLst>
              <a:ext uri="{FF2B5EF4-FFF2-40B4-BE49-F238E27FC236}">
                <a16:creationId xmlns:a16="http://schemas.microsoft.com/office/drawing/2014/main" id="{09349E78-EA13-E011-15AA-20057849533C}"/>
              </a:ext>
            </a:extLst>
          </p:cNvPr>
          <p:cNvGrpSpPr/>
          <p:nvPr/>
        </p:nvGrpSpPr>
        <p:grpSpPr>
          <a:xfrm>
            <a:off x="8317470" y="4801236"/>
            <a:ext cx="130735" cy="127001"/>
            <a:chOff x="10759407" y="4597004"/>
            <a:chExt cx="258234" cy="258234"/>
          </a:xfrm>
          <a:solidFill>
            <a:srgbClr val="44CDD0"/>
          </a:solidFill>
        </p:grpSpPr>
        <p:sp>
          <p:nvSpPr>
            <p:cNvPr id="186" name="Oval 26">
              <a:extLst>
                <a:ext uri="{FF2B5EF4-FFF2-40B4-BE49-F238E27FC236}">
                  <a16:creationId xmlns:a16="http://schemas.microsoft.com/office/drawing/2014/main" id="{3124E78E-DD76-4FB1-7143-75BBED1FBCEF}"/>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87" name="Grafik 177">
              <a:extLst>
                <a:ext uri="{FF2B5EF4-FFF2-40B4-BE49-F238E27FC236}">
                  <a16:creationId xmlns:a16="http://schemas.microsoft.com/office/drawing/2014/main" id="{83CC3A4B-878A-68AA-CF3F-65DD6AFA600F}"/>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88" name="Group 25">
            <a:extLst>
              <a:ext uri="{FF2B5EF4-FFF2-40B4-BE49-F238E27FC236}">
                <a16:creationId xmlns:a16="http://schemas.microsoft.com/office/drawing/2014/main" id="{3242854A-800F-EBDF-A8FC-40B38A6DAD87}"/>
              </a:ext>
            </a:extLst>
          </p:cNvPr>
          <p:cNvGrpSpPr/>
          <p:nvPr/>
        </p:nvGrpSpPr>
        <p:grpSpPr>
          <a:xfrm>
            <a:off x="8317470" y="5032731"/>
            <a:ext cx="130735" cy="127001"/>
            <a:chOff x="10759407" y="4597004"/>
            <a:chExt cx="258234" cy="258234"/>
          </a:xfrm>
          <a:solidFill>
            <a:srgbClr val="44CDD0"/>
          </a:solidFill>
        </p:grpSpPr>
        <p:sp>
          <p:nvSpPr>
            <p:cNvPr id="189" name="Oval 26">
              <a:extLst>
                <a:ext uri="{FF2B5EF4-FFF2-40B4-BE49-F238E27FC236}">
                  <a16:creationId xmlns:a16="http://schemas.microsoft.com/office/drawing/2014/main" id="{8AC79A0D-620C-39C6-C57B-F31E7FB14ED8}"/>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90" name="Grafik 177">
              <a:extLst>
                <a:ext uri="{FF2B5EF4-FFF2-40B4-BE49-F238E27FC236}">
                  <a16:creationId xmlns:a16="http://schemas.microsoft.com/office/drawing/2014/main" id="{EBBCDEF8-3385-7DC4-7801-3F5F1F7379CE}"/>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91" name="Group 25">
            <a:extLst>
              <a:ext uri="{FF2B5EF4-FFF2-40B4-BE49-F238E27FC236}">
                <a16:creationId xmlns:a16="http://schemas.microsoft.com/office/drawing/2014/main" id="{2C8BA500-5E3B-B094-EE20-AB8DF52F25BC}"/>
              </a:ext>
            </a:extLst>
          </p:cNvPr>
          <p:cNvGrpSpPr/>
          <p:nvPr/>
        </p:nvGrpSpPr>
        <p:grpSpPr>
          <a:xfrm>
            <a:off x="8317470" y="5264226"/>
            <a:ext cx="130735" cy="127001"/>
            <a:chOff x="10759407" y="4597004"/>
            <a:chExt cx="258234" cy="258234"/>
          </a:xfrm>
          <a:solidFill>
            <a:srgbClr val="44CDD0"/>
          </a:solidFill>
        </p:grpSpPr>
        <p:sp>
          <p:nvSpPr>
            <p:cNvPr id="192" name="Oval 26">
              <a:extLst>
                <a:ext uri="{FF2B5EF4-FFF2-40B4-BE49-F238E27FC236}">
                  <a16:creationId xmlns:a16="http://schemas.microsoft.com/office/drawing/2014/main" id="{258CA9E9-A0FB-FF5C-1CBC-A774B63D4940}"/>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93" name="Grafik 177">
              <a:extLst>
                <a:ext uri="{FF2B5EF4-FFF2-40B4-BE49-F238E27FC236}">
                  <a16:creationId xmlns:a16="http://schemas.microsoft.com/office/drawing/2014/main" id="{AE9D12D1-BF7C-643B-44DB-D32899FB209F}"/>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94" name="Group 25">
            <a:extLst>
              <a:ext uri="{FF2B5EF4-FFF2-40B4-BE49-F238E27FC236}">
                <a16:creationId xmlns:a16="http://schemas.microsoft.com/office/drawing/2014/main" id="{09832B2C-44C5-D1BE-3B88-43F7A0AC21F8}"/>
              </a:ext>
            </a:extLst>
          </p:cNvPr>
          <p:cNvGrpSpPr/>
          <p:nvPr/>
        </p:nvGrpSpPr>
        <p:grpSpPr>
          <a:xfrm>
            <a:off x="8317470" y="5495721"/>
            <a:ext cx="130735" cy="127001"/>
            <a:chOff x="10759407" y="4597004"/>
            <a:chExt cx="258234" cy="258234"/>
          </a:xfrm>
          <a:solidFill>
            <a:srgbClr val="44CDD0"/>
          </a:solidFill>
        </p:grpSpPr>
        <p:sp>
          <p:nvSpPr>
            <p:cNvPr id="195" name="Oval 26">
              <a:extLst>
                <a:ext uri="{FF2B5EF4-FFF2-40B4-BE49-F238E27FC236}">
                  <a16:creationId xmlns:a16="http://schemas.microsoft.com/office/drawing/2014/main" id="{7FE30C2E-FF1D-2E43-62C3-63E89002B801}"/>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96" name="Grafik 177">
              <a:extLst>
                <a:ext uri="{FF2B5EF4-FFF2-40B4-BE49-F238E27FC236}">
                  <a16:creationId xmlns:a16="http://schemas.microsoft.com/office/drawing/2014/main" id="{9739CBB8-46AF-989C-F71F-360B32965719}"/>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97" name="Group 25">
            <a:extLst>
              <a:ext uri="{FF2B5EF4-FFF2-40B4-BE49-F238E27FC236}">
                <a16:creationId xmlns:a16="http://schemas.microsoft.com/office/drawing/2014/main" id="{690B234B-99D0-272A-D6C5-CAC89CB2A35F}"/>
              </a:ext>
            </a:extLst>
          </p:cNvPr>
          <p:cNvGrpSpPr/>
          <p:nvPr/>
        </p:nvGrpSpPr>
        <p:grpSpPr>
          <a:xfrm>
            <a:off x="8317470" y="5724897"/>
            <a:ext cx="130735" cy="127001"/>
            <a:chOff x="10759407" y="4597004"/>
            <a:chExt cx="258234" cy="258234"/>
          </a:xfrm>
          <a:solidFill>
            <a:srgbClr val="44CDD0"/>
          </a:solidFill>
        </p:grpSpPr>
        <p:sp>
          <p:nvSpPr>
            <p:cNvPr id="198" name="Oval 26">
              <a:extLst>
                <a:ext uri="{FF2B5EF4-FFF2-40B4-BE49-F238E27FC236}">
                  <a16:creationId xmlns:a16="http://schemas.microsoft.com/office/drawing/2014/main" id="{DC6F6F78-869B-EDE3-EC70-E92892B404D9}"/>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99" name="Grafik 177">
              <a:extLst>
                <a:ext uri="{FF2B5EF4-FFF2-40B4-BE49-F238E27FC236}">
                  <a16:creationId xmlns:a16="http://schemas.microsoft.com/office/drawing/2014/main" id="{F49A032B-E6D0-B7B3-1E9D-7BDD6AF6721A}"/>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200" name="Group 25">
            <a:extLst>
              <a:ext uri="{FF2B5EF4-FFF2-40B4-BE49-F238E27FC236}">
                <a16:creationId xmlns:a16="http://schemas.microsoft.com/office/drawing/2014/main" id="{A409B228-F4A6-6536-046A-7F6898BB31BA}"/>
              </a:ext>
            </a:extLst>
          </p:cNvPr>
          <p:cNvGrpSpPr/>
          <p:nvPr/>
        </p:nvGrpSpPr>
        <p:grpSpPr>
          <a:xfrm>
            <a:off x="8317470" y="5983175"/>
            <a:ext cx="130735" cy="127001"/>
            <a:chOff x="10759407" y="4597004"/>
            <a:chExt cx="258234" cy="258234"/>
          </a:xfrm>
          <a:solidFill>
            <a:srgbClr val="44CDD0"/>
          </a:solidFill>
        </p:grpSpPr>
        <p:sp>
          <p:nvSpPr>
            <p:cNvPr id="201" name="Oval 26">
              <a:extLst>
                <a:ext uri="{FF2B5EF4-FFF2-40B4-BE49-F238E27FC236}">
                  <a16:creationId xmlns:a16="http://schemas.microsoft.com/office/drawing/2014/main" id="{5E55EA89-3092-022C-BD3D-95F93F074968}"/>
                </a:ext>
              </a:extLst>
            </p:cNvPr>
            <p:cNvSpPr/>
            <p:nvPr/>
          </p:nvSpPr>
          <p:spPr>
            <a:xfrm>
              <a:off x="10759407" y="4597004"/>
              <a:ext cx="258234" cy="258234"/>
            </a:xfrm>
            <a:prstGeom prst="ellipse">
              <a:avLst/>
            </a:prstGeom>
            <a:solidFill>
              <a:srgbClr val="199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202" name="Grafik 177">
              <a:extLst>
                <a:ext uri="{FF2B5EF4-FFF2-40B4-BE49-F238E27FC236}">
                  <a16:creationId xmlns:a16="http://schemas.microsoft.com/office/drawing/2014/main" id="{9DC3A1BB-9985-F9FD-3C2E-F21D95A33D6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03" name="Elipse 202">
            <a:extLst>
              <a:ext uri="{FF2B5EF4-FFF2-40B4-BE49-F238E27FC236}">
                <a16:creationId xmlns:a16="http://schemas.microsoft.com/office/drawing/2014/main" id="{477219D8-2475-41E5-24AF-9C6B171D4A1F}"/>
              </a:ext>
            </a:extLst>
          </p:cNvPr>
          <p:cNvSpPr/>
          <p:nvPr/>
        </p:nvSpPr>
        <p:spPr>
          <a:xfrm>
            <a:off x="2926631" y="3324370"/>
            <a:ext cx="158873" cy="158873"/>
          </a:xfrm>
          <a:prstGeom prst="ellipse">
            <a:avLst/>
          </a:prstGeom>
          <a:solidFill>
            <a:srgbClr val="139991"/>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4" name="CuadroTexto 203">
            <a:extLst>
              <a:ext uri="{FF2B5EF4-FFF2-40B4-BE49-F238E27FC236}">
                <a16:creationId xmlns:a16="http://schemas.microsoft.com/office/drawing/2014/main" id="{20882E7E-9C3A-B588-73FA-5736C6D43E1B}"/>
              </a:ext>
            </a:extLst>
          </p:cNvPr>
          <p:cNvSpPr txBox="1"/>
          <p:nvPr/>
        </p:nvSpPr>
        <p:spPr>
          <a:xfrm>
            <a:off x="3447941" y="5563452"/>
            <a:ext cx="3957653" cy="338554"/>
          </a:xfrm>
          <a:prstGeom prst="rect">
            <a:avLst/>
          </a:prstGeom>
          <a:noFill/>
        </p:spPr>
        <p:txBody>
          <a:bodyPr wrap="square">
            <a:spAutoFit/>
          </a:bodyPr>
          <a:lstStyle/>
          <a:p>
            <a:pPr marL="0" indent="0" algn="ctr">
              <a:buNone/>
            </a:pPr>
            <a:r>
              <a:rPr lang="en-US" sz="1600" b="1" err="1">
                <a:solidFill>
                  <a:schemeClr val="tx1">
                    <a:lumMod val="65000"/>
                    <a:lumOff val="35000"/>
                  </a:schemeClr>
                </a:solidFill>
                <a:latin typeface="Poppins Light" panose="00000400000000000000" pitchFamily="2" charset="0"/>
                <a:ea typeface="Poppins" pitchFamily="34" charset="-122"/>
                <a:cs typeface="Poppins Light" panose="00000400000000000000" pitchFamily="2" charset="0"/>
              </a:rPr>
              <a:t>Crecimiento</a:t>
            </a:r>
            <a:r>
              <a:rPr lang="en-US" sz="1600" b="1">
                <a:solidFill>
                  <a:schemeClr val="tx1">
                    <a:lumMod val="65000"/>
                    <a:lumOff val="35000"/>
                  </a:schemeClr>
                </a:solidFill>
                <a:latin typeface="Poppins Light" panose="00000400000000000000" pitchFamily="2" charset="0"/>
                <a:ea typeface="Poppins" pitchFamily="34" charset="-122"/>
                <a:cs typeface="Poppins Light" panose="00000400000000000000" pitchFamily="2" charset="0"/>
              </a:rPr>
              <a:t> de </a:t>
            </a:r>
            <a:r>
              <a:rPr lang="en-US" sz="1600" b="1">
                <a:solidFill>
                  <a:schemeClr val="tx1">
                    <a:lumMod val="65000"/>
                    <a:lumOff val="35000"/>
                  </a:schemeClr>
                </a:solidFill>
                <a:latin typeface="Poppins" panose="00000500000000000000" pitchFamily="50" charset="0"/>
                <a:ea typeface="Poppins" pitchFamily="34" charset="-122"/>
                <a:cs typeface="Poppins" panose="00000500000000000000" pitchFamily="50" charset="0"/>
              </a:rPr>
              <a:t>6% de la </a:t>
            </a:r>
            <a:r>
              <a:rPr lang="en-US" sz="1600" b="1" err="1">
                <a:solidFill>
                  <a:schemeClr val="tx1">
                    <a:lumMod val="65000"/>
                    <a:lumOff val="35000"/>
                  </a:schemeClr>
                </a:solidFill>
                <a:latin typeface="Poppins" panose="00000500000000000000" pitchFamily="50" charset="0"/>
                <a:ea typeface="Poppins" pitchFamily="34" charset="-122"/>
                <a:cs typeface="Poppins" panose="00000500000000000000" pitchFamily="50" charset="0"/>
              </a:rPr>
              <a:t>economía</a:t>
            </a:r>
            <a:endParaRPr lang="en-US" sz="1600" b="1">
              <a:solidFill>
                <a:schemeClr val="tx1">
                  <a:lumMod val="65000"/>
                  <a:lumOff val="35000"/>
                </a:schemeClr>
              </a:solidFill>
              <a:latin typeface="Poppins" panose="00000500000000000000" pitchFamily="50" charset="0"/>
              <a:cs typeface="Poppins" panose="00000500000000000000" pitchFamily="50" charset="0"/>
            </a:endParaRPr>
          </a:p>
        </p:txBody>
      </p:sp>
      <p:sp>
        <p:nvSpPr>
          <p:cNvPr id="205" name="CuadroTexto 204">
            <a:extLst>
              <a:ext uri="{FF2B5EF4-FFF2-40B4-BE49-F238E27FC236}">
                <a16:creationId xmlns:a16="http://schemas.microsoft.com/office/drawing/2014/main" id="{DF6DB605-4FCB-8D1A-432A-3795B78C0D71}"/>
              </a:ext>
            </a:extLst>
          </p:cNvPr>
          <p:cNvSpPr txBox="1"/>
          <p:nvPr/>
        </p:nvSpPr>
        <p:spPr>
          <a:xfrm>
            <a:off x="3630747" y="5821956"/>
            <a:ext cx="3630132" cy="646331"/>
          </a:xfrm>
          <a:prstGeom prst="rect">
            <a:avLst/>
          </a:prstGeom>
          <a:noFill/>
        </p:spPr>
        <p:txBody>
          <a:bodyPr wrap="square">
            <a:spAutoFit/>
          </a:bodyPr>
          <a:lstStyle/>
          <a:p>
            <a:pPr marL="0" indent="0" algn="ctr">
              <a:buNone/>
            </a:pPr>
            <a:r>
              <a:rPr lang="en-US" b="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Top 25 global de </a:t>
            </a:r>
            <a:r>
              <a:rPr lang="en-US" b="1" err="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economías</a:t>
            </a:r>
            <a:r>
              <a:rPr lang="en-US" b="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 </a:t>
            </a:r>
            <a:r>
              <a:rPr lang="en-US" b="1" err="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más</a:t>
            </a:r>
            <a:r>
              <a:rPr lang="en-US" b="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 </a:t>
            </a:r>
            <a:r>
              <a:rPr lang="en-US" b="1" err="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fuertes</a:t>
            </a:r>
            <a:r>
              <a:rPr lang="en-US" b="1">
                <a:solidFill>
                  <a:schemeClr val="tx1">
                    <a:lumMod val="75000"/>
                    <a:lumOff val="25000"/>
                  </a:schemeClr>
                </a:solidFill>
                <a:latin typeface="Poppins Black" panose="00000A00000000000000" pitchFamily="50" charset="0"/>
                <a:ea typeface="Poppins" pitchFamily="34" charset="-122"/>
                <a:cs typeface="Poppins Black" panose="00000A00000000000000" pitchFamily="50" charset="0"/>
              </a:rPr>
              <a:t> </a:t>
            </a:r>
            <a:endParaRPr lang="en-US" b="1">
              <a:solidFill>
                <a:schemeClr val="tx1">
                  <a:lumMod val="75000"/>
                  <a:lumOff val="25000"/>
                </a:schemeClr>
              </a:solidFill>
              <a:latin typeface="Poppins Black" panose="00000A00000000000000" pitchFamily="50" charset="0"/>
              <a:cs typeface="Poppins Black" panose="00000A00000000000000" pitchFamily="50" charset="0"/>
            </a:endParaRPr>
          </a:p>
        </p:txBody>
      </p:sp>
      <p:pic>
        <p:nvPicPr>
          <p:cNvPr id="208" name="Imagen 207">
            <a:extLst>
              <a:ext uri="{FF2B5EF4-FFF2-40B4-BE49-F238E27FC236}">
                <a16:creationId xmlns:a16="http://schemas.microsoft.com/office/drawing/2014/main" id="{1BBCAA96-11E5-8682-B458-A48156EB0DC6}"/>
              </a:ext>
            </a:extLst>
          </p:cNvPr>
          <p:cNvPicPr>
            <a:picLocks noChangeAspect="1"/>
          </p:cNvPicPr>
          <p:nvPr/>
        </p:nvPicPr>
        <p:blipFill>
          <a:blip r:embed="rId6"/>
          <a:stretch>
            <a:fillRect/>
          </a:stretch>
        </p:blipFill>
        <p:spPr>
          <a:xfrm>
            <a:off x="337367" y="1284876"/>
            <a:ext cx="1201108" cy="142688"/>
          </a:xfrm>
          <a:prstGeom prst="rect">
            <a:avLst/>
          </a:prstGeom>
        </p:spPr>
      </p:pic>
    </p:spTree>
    <p:extLst>
      <p:ext uri="{BB962C8B-B14F-4D97-AF65-F5344CB8AC3E}">
        <p14:creationId xmlns:p14="http://schemas.microsoft.com/office/powerpoint/2010/main" val="337774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19FD0-21DC-E382-AD68-5B74AB0C09C0}"/>
            </a:ext>
          </a:extLst>
        </p:cNvPr>
        <p:cNvGrpSpPr/>
        <p:nvPr/>
      </p:nvGrpSpPr>
      <p:grpSpPr>
        <a:xfrm>
          <a:off x="0" y="0"/>
          <a:ext cx="0" cy="0"/>
          <a:chOff x="0" y="0"/>
          <a:chExt cx="0" cy="0"/>
        </a:xfrm>
      </p:grpSpPr>
      <p:cxnSp>
        <p:nvCxnSpPr>
          <p:cNvPr id="111" name="Straight Connector 19">
            <a:extLst>
              <a:ext uri="{FF2B5EF4-FFF2-40B4-BE49-F238E27FC236}">
                <a16:creationId xmlns:a16="http://schemas.microsoft.com/office/drawing/2014/main" id="{FFCF51B2-7CAB-BA1D-1865-614DB949FB7B}"/>
              </a:ext>
            </a:extLst>
          </p:cNvPr>
          <p:cNvCxnSpPr>
            <a:cxnSpLocks/>
          </p:cNvCxnSpPr>
          <p:nvPr/>
        </p:nvCxnSpPr>
        <p:spPr>
          <a:xfrm>
            <a:off x="2523140" y="2762942"/>
            <a:ext cx="0" cy="29670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angle 46">
            <a:extLst>
              <a:ext uri="{FF2B5EF4-FFF2-40B4-BE49-F238E27FC236}">
                <a16:creationId xmlns:a16="http://schemas.microsoft.com/office/drawing/2014/main" id="{07CA5BF2-018A-32C6-940D-5D14143683A8}"/>
              </a:ext>
            </a:extLst>
          </p:cNvPr>
          <p:cNvSpPr/>
          <p:nvPr/>
        </p:nvSpPr>
        <p:spPr>
          <a:xfrm flipH="1">
            <a:off x="2482222" y="2762942"/>
            <a:ext cx="45719" cy="273241"/>
          </a:xfrm>
          <a:prstGeom prst="rect">
            <a:avLst/>
          </a:prstGeom>
          <a:solidFill>
            <a:srgbClr val="045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 name="Imagen 19">
            <a:extLst>
              <a:ext uri="{FF2B5EF4-FFF2-40B4-BE49-F238E27FC236}">
                <a16:creationId xmlns:a16="http://schemas.microsoft.com/office/drawing/2014/main" id="{231D8A7E-B16B-8361-9C2B-1A07EF146877}"/>
              </a:ext>
            </a:extLst>
          </p:cNvPr>
          <p:cNvPicPr>
            <a:picLocks noChangeAspect="1"/>
          </p:cNvPicPr>
          <p:nvPr/>
        </p:nvPicPr>
        <p:blipFill>
          <a:blip r:embed="rId3"/>
          <a:srcRect/>
          <a:stretch/>
        </p:blipFill>
        <p:spPr>
          <a:xfrm>
            <a:off x="3221309" y="1201536"/>
            <a:ext cx="5608962" cy="5221501"/>
          </a:xfrm>
          <a:prstGeom prst="rect">
            <a:avLst/>
          </a:prstGeom>
        </p:spPr>
      </p:pic>
      <p:cxnSp>
        <p:nvCxnSpPr>
          <p:cNvPr id="35" name="Straight Connector 19">
            <a:extLst>
              <a:ext uri="{FF2B5EF4-FFF2-40B4-BE49-F238E27FC236}">
                <a16:creationId xmlns:a16="http://schemas.microsoft.com/office/drawing/2014/main" id="{58060E4D-047E-EC1B-CADC-A3B573789B58}"/>
              </a:ext>
            </a:extLst>
          </p:cNvPr>
          <p:cNvCxnSpPr>
            <a:cxnSpLocks/>
          </p:cNvCxnSpPr>
          <p:nvPr/>
        </p:nvCxnSpPr>
        <p:spPr>
          <a:xfrm>
            <a:off x="9003550" y="1726924"/>
            <a:ext cx="0" cy="19343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Rectangle 46">
            <a:extLst>
              <a:ext uri="{FF2B5EF4-FFF2-40B4-BE49-F238E27FC236}">
                <a16:creationId xmlns:a16="http://schemas.microsoft.com/office/drawing/2014/main" id="{D3193C3C-E9F9-BC49-9F06-881BACEAEECD}"/>
              </a:ext>
            </a:extLst>
          </p:cNvPr>
          <p:cNvSpPr/>
          <p:nvPr/>
        </p:nvSpPr>
        <p:spPr>
          <a:xfrm>
            <a:off x="9011696" y="1720427"/>
            <a:ext cx="45719" cy="273241"/>
          </a:xfrm>
          <a:prstGeom prst="rect">
            <a:avLst/>
          </a:prstGeom>
          <a:solidFill>
            <a:srgbClr val="00B0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CuadroTexto 11">
            <a:extLst>
              <a:ext uri="{FF2B5EF4-FFF2-40B4-BE49-F238E27FC236}">
                <a16:creationId xmlns:a16="http://schemas.microsoft.com/office/drawing/2014/main" id="{6336594E-8959-1F63-71AA-699B43E30EFD}"/>
              </a:ext>
            </a:extLst>
          </p:cNvPr>
          <p:cNvSpPr txBox="1"/>
          <p:nvPr/>
        </p:nvSpPr>
        <p:spPr>
          <a:xfrm>
            <a:off x="9322361" y="2388810"/>
            <a:ext cx="2315807" cy="134075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Capítulos por eje</a:t>
            </a:r>
          </a:p>
          <a:p>
            <a:pPr marL="0" marR="0" lvl="0" indent="0" algn="l" defTabSz="914400" rtl="0" eaLnBrk="1" fontAlgn="auto" latinLnBrk="0" hangingPunct="1">
              <a:lnSpc>
                <a:spcPct val="150000"/>
              </a:lnSpc>
              <a:spcBef>
                <a:spcPts val="0"/>
              </a:spcBef>
              <a:spcAft>
                <a:spcPts val="0"/>
              </a:spcAft>
              <a:buClrTx/>
              <a:buSzTx/>
              <a:buFontTx/>
              <a:buNone/>
              <a:tabLst/>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Batería de indicadores</a:t>
            </a:r>
          </a:p>
          <a:p>
            <a:pPr marL="0" marR="0" lvl="0" indent="0" algn="l" defTabSz="914400" rtl="0" eaLnBrk="1" fontAlgn="auto" latinLnBrk="0" hangingPunct="1">
              <a:lnSpc>
                <a:spcPct val="150000"/>
              </a:lnSpc>
              <a:spcBef>
                <a:spcPts val="0"/>
              </a:spcBef>
              <a:spcAft>
                <a:spcPts val="0"/>
              </a:spcAft>
              <a:buClrTx/>
              <a:buSzTx/>
              <a:buFontTx/>
              <a:buNone/>
              <a:tabLst/>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Protocolización de la consulta previa</a:t>
            </a:r>
          </a:p>
          <a:p>
            <a:pPr marL="0" marR="0" lvl="0" indent="0" algn="l" defTabSz="914400" rtl="0" eaLnBrk="1" fontAlgn="auto" latinLnBrk="0" hangingPunct="1">
              <a:lnSpc>
                <a:spcPct val="150000"/>
              </a:lnSpc>
              <a:spcBef>
                <a:spcPts val="0"/>
              </a:spcBef>
              <a:spcAft>
                <a:spcPts val="0"/>
              </a:spcAft>
              <a:buClrTx/>
              <a:buSzTx/>
              <a:buFontTx/>
              <a:buNone/>
              <a:tabLst/>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Espacios de participación</a:t>
            </a:r>
          </a:p>
        </p:txBody>
      </p:sp>
      <p:pic>
        <p:nvPicPr>
          <p:cNvPr id="13" name="Imagen 12">
            <a:extLst>
              <a:ext uri="{FF2B5EF4-FFF2-40B4-BE49-F238E27FC236}">
                <a16:creationId xmlns:a16="http://schemas.microsoft.com/office/drawing/2014/main" id="{0FAF19C0-1341-4C6C-D2FF-8233A8D20B36}"/>
              </a:ext>
            </a:extLst>
          </p:cNvPr>
          <p:cNvPicPr>
            <a:picLocks noChangeAspect="1"/>
          </p:cNvPicPr>
          <p:nvPr/>
        </p:nvPicPr>
        <p:blipFill>
          <a:blip r:embed="rId4"/>
          <a:srcRect l="35702" t="16637" r="36606" b="15791"/>
          <a:stretch>
            <a:fillRect/>
          </a:stretch>
        </p:blipFill>
        <p:spPr>
          <a:xfrm>
            <a:off x="11342090" y="171356"/>
            <a:ext cx="500147" cy="686477"/>
          </a:xfrm>
          <a:prstGeom prst="rect">
            <a:avLst/>
          </a:prstGeom>
        </p:spPr>
      </p:pic>
      <p:sp>
        <p:nvSpPr>
          <p:cNvPr id="24" name="CuadroTexto 23">
            <a:extLst>
              <a:ext uri="{FF2B5EF4-FFF2-40B4-BE49-F238E27FC236}">
                <a16:creationId xmlns:a16="http://schemas.microsoft.com/office/drawing/2014/main" id="{6D3593CC-88F2-8191-5BE1-A17CA9A9BF05}"/>
              </a:ext>
            </a:extLst>
          </p:cNvPr>
          <p:cNvSpPr txBox="1"/>
          <p:nvPr/>
        </p:nvSpPr>
        <p:spPr>
          <a:xfrm>
            <a:off x="9313242" y="4359767"/>
            <a:ext cx="2099951" cy="325089"/>
          </a:xfrm>
          <a:prstGeom prst="rect">
            <a:avLst/>
          </a:prstGeom>
          <a:noFill/>
        </p:spPr>
        <p:txBody>
          <a:bodyPr wrap="square">
            <a:spAutoFit/>
          </a:bodyPr>
          <a:lstStyle/>
          <a:p>
            <a:pPr lvl="0">
              <a:lnSpc>
                <a:spcPct val="150000"/>
              </a:lnSpc>
              <a:defRPr/>
            </a:pPr>
            <a:r>
              <a:rPr lang="es-CO" sz="1100" b="1">
                <a:solidFill>
                  <a:srgbClr val="4A7ABC"/>
                </a:solidFill>
                <a:latin typeface="Poppins" panose="00000500000000000000" pitchFamily="50" charset="0"/>
                <a:cs typeface="Poppins" panose="00000500000000000000" pitchFamily="50" charset="0"/>
              </a:rPr>
              <a:t>Componentes:</a:t>
            </a:r>
            <a:endParaRPr lang="es-CO" sz="1100">
              <a:solidFill>
                <a:prstClr val="black">
                  <a:lumMod val="75000"/>
                  <a:lumOff val="25000"/>
                </a:prstClr>
              </a:solidFill>
              <a:latin typeface="Poppins Light" panose="00000400000000000000" pitchFamily="50" charset="0"/>
              <a:cs typeface="Poppins Light" panose="00000400000000000000" pitchFamily="50" charset="0"/>
            </a:endParaRPr>
          </a:p>
        </p:txBody>
      </p:sp>
      <p:sp>
        <p:nvSpPr>
          <p:cNvPr id="26" name="CuadroTexto 25">
            <a:extLst>
              <a:ext uri="{FF2B5EF4-FFF2-40B4-BE49-F238E27FC236}">
                <a16:creationId xmlns:a16="http://schemas.microsoft.com/office/drawing/2014/main" id="{75EFC5DF-177C-1B1A-1AB4-9A4AC80BBC10}"/>
              </a:ext>
            </a:extLst>
          </p:cNvPr>
          <p:cNvSpPr txBox="1"/>
          <p:nvPr/>
        </p:nvSpPr>
        <p:spPr>
          <a:xfrm>
            <a:off x="456079" y="3119708"/>
            <a:ext cx="1926472" cy="325089"/>
          </a:xfrm>
          <a:prstGeom prst="rect">
            <a:avLst/>
          </a:prstGeom>
          <a:noFill/>
        </p:spPr>
        <p:txBody>
          <a:bodyPr wrap="square">
            <a:spAutoFit/>
          </a:bodyPr>
          <a:lstStyle/>
          <a:p>
            <a:pPr lvl="0" algn="r">
              <a:lnSpc>
                <a:spcPct val="150000"/>
              </a:lnSpc>
              <a:defRPr/>
            </a:pPr>
            <a:r>
              <a:rPr lang="es-CO" sz="1100" b="1">
                <a:solidFill>
                  <a:srgbClr val="04589A"/>
                </a:solidFill>
                <a:latin typeface="Poppins" panose="00000500000000000000" pitchFamily="50" charset="0"/>
                <a:cs typeface="Poppins" panose="00000500000000000000" pitchFamily="50" charset="0"/>
              </a:rPr>
              <a:t>Componentes:</a:t>
            </a:r>
          </a:p>
        </p:txBody>
      </p:sp>
      <p:sp>
        <p:nvSpPr>
          <p:cNvPr id="4" name="Text 1">
            <a:extLst>
              <a:ext uri="{FF2B5EF4-FFF2-40B4-BE49-F238E27FC236}">
                <a16:creationId xmlns:a16="http://schemas.microsoft.com/office/drawing/2014/main" id="{92E1C03A-C8F1-C866-CF19-9DBCE45319C2}"/>
              </a:ext>
            </a:extLst>
          </p:cNvPr>
          <p:cNvSpPr txBox="1"/>
          <p:nvPr/>
        </p:nvSpPr>
        <p:spPr>
          <a:xfrm>
            <a:off x="841507" y="422828"/>
            <a:ext cx="9601490" cy="584775"/>
          </a:xfrm>
          <a:prstGeom prst="rect">
            <a:avLst/>
          </a:prstGeom>
          <a:noFill/>
          <a:ln/>
        </p:spPr>
        <p:txBody>
          <a:bodyPr wrap="square" lIns="0" tIns="0" rIns="0" bIns="0" rtlCol="0" anchor="t"/>
          <a:lstStyle/>
          <a:p>
            <a:r>
              <a:rPr lang="es-ES" sz="2400" b="1">
                <a:solidFill>
                  <a:srgbClr val="2D2E5A"/>
                </a:solidFill>
                <a:latin typeface="Poppins" panose="00000500000000000000" pitchFamily="50" charset="0"/>
                <a:ea typeface="Roboto" panose="02000000000000000000" pitchFamily="2" charset="0"/>
                <a:cs typeface="Poppins" panose="00000500000000000000" pitchFamily="50" charset="0"/>
              </a:rPr>
              <a:t>El Plan integra tres grandes productos</a:t>
            </a:r>
          </a:p>
        </p:txBody>
      </p:sp>
      <p:grpSp>
        <p:nvGrpSpPr>
          <p:cNvPr id="5" name="Grupo 4">
            <a:extLst>
              <a:ext uri="{FF2B5EF4-FFF2-40B4-BE49-F238E27FC236}">
                <a16:creationId xmlns:a16="http://schemas.microsoft.com/office/drawing/2014/main" id="{CEDAF093-608A-ADF8-2248-0C0A247C3037}"/>
              </a:ext>
            </a:extLst>
          </p:cNvPr>
          <p:cNvGrpSpPr/>
          <p:nvPr/>
        </p:nvGrpSpPr>
        <p:grpSpPr>
          <a:xfrm rot="5400000" flipV="1">
            <a:off x="402270" y="597689"/>
            <a:ext cx="513836" cy="45719"/>
            <a:chOff x="12234312" y="4519140"/>
            <a:chExt cx="3232022" cy="182403"/>
          </a:xfrm>
        </p:grpSpPr>
        <p:sp>
          <p:nvSpPr>
            <p:cNvPr id="7" name="Rectángulo 6">
              <a:extLst>
                <a:ext uri="{FF2B5EF4-FFF2-40B4-BE49-F238E27FC236}">
                  <a16:creationId xmlns:a16="http://schemas.microsoft.com/office/drawing/2014/main" id="{231F6477-D1C6-EEFF-FCDC-E01757495234}"/>
                </a:ext>
              </a:extLst>
            </p:cNvPr>
            <p:cNvSpPr/>
            <p:nvPr/>
          </p:nvSpPr>
          <p:spPr>
            <a:xfrm>
              <a:off x="12234312" y="4519140"/>
              <a:ext cx="1626965" cy="182403"/>
            </a:xfrm>
            <a:prstGeom prst="rect">
              <a:avLst/>
            </a:prstGeom>
            <a:solidFill>
              <a:srgbClr val="FDBB02"/>
            </a:solidFill>
            <a:ln w="9525" cap="flat">
              <a:noFill/>
              <a:prstDash val="solid"/>
              <a:miter/>
            </a:ln>
          </p:spPr>
          <p:txBody>
            <a:bodyPr/>
            <a:lstStyle/>
            <a:p>
              <a:endParaRPr lang="es-CO"/>
            </a:p>
          </p:txBody>
        </p:sp>
        <p:sp>
          <p:nvSpPr>
            <p:cNvPr id="8" name="Rectángulo 7">
              <a:extLst>
                <a:ext uri="{FF2B5EF4-FFF2-40B4-BE49-F238E27FC236}">
                  <a16:creationId xmlns:a16="http://schemas.microsoft.com/office/drawing/2014/main" id="{8A7C5CF9-AD1E-8DD2-D60C-692D0D00989E}"/>
                </a:ext>
              </a:extLst>
            </p:cNvPr>
            <p:cNvSpPr/>
            <p:nvPr/>
          </p:nvSpPr>
          <p:spPr>
            <a:xfrm>
              <a:off x="13861277" y="4519140"/>
              <a:ext cx="802576" cy="182403"/>
            </a:xfrm>
            <a:prstGeom prst="rect">
              <a:avLst/>
            </a:prstGeom>
            <a:solidFill>
              <a:srgbClr val="062D7B"/>
            </a:solidFill>
            <a:ln w="9525" cap="flat">
              <a:noFill/>
              <a:prstDash val="solid"/>
              <a:miter/>
            </a:ln>
          </p:spPr>
          <p:txBody>
            <a:bodyPr/>
            <a:lstStyle/>
            <a:p>
              <a:endParaRPr lang="es-CO"/>
            </a:p>
          </p:txBody>
        </p:sp>
        <p:sp>
          <p:nvSpPr>
            <p:cNvPr id="14" name="Rectángulo 13">
              <a:extLst>
                <a:ext uri="{FF2B5EF4-FFF2-40B4-BE49-F238E27FC236}">
                  <a16:creationId xmlns:a16="http://schemas.microsoft.com/office/drawing/2014/main" id="{BA886A9E-F32B-E86A-34EC-CC67E2A04824}"/>
                </a:ext>
              </a:extLst>
            </p:cNvPr>
            <p:cNvSpPr/>
            <p:nvPr/>
          </p:nvSpPr>
          <p:spPr>
            <a:xfrm>
              <a:off x="14663758" y="4519140"/>
              <a:ext cx="802576" cy="182403"/>
            </a:xfrm>
            <a:prstGeom prst="rect">
              <a:avLst/>
            </a:prstGeom>
            <a:solidFill>
              <a:srgbClr val="CB0023"/>
            </a:solidFill>
            <a:ln w="9525" cap="flat">
              <a:noFill/>
              <a:prstDash val="solid"/>
              <a:miter/>
            </a:ln>
          </p:spPr>
          <p:txBody>
            <a:bodyPr/>
            <a:lstStyle/>
            <a:p>
              <a:endParaRPr lang="es-CO"/>
            </a:p>
          </p:txBody>
        </p:sp>
      </p:grpSp>
      <p:sp>
        <p:nvSpPr>
          <p:cNvPr id="23" name="Rectángulo: esquinas redondeadas 22">
            <a:extLst>
              <a:ext uri="{FF2B5EF4-FFF2-40B4-BE49-F238E27FC236}">
                <a16:creationId xmlns:a16="http://schemas.microsoft.com/office/drawing/2014/main" id="{D3E9414C-79AB-CED9-FA7C-3E08D3468269}"/>
              </a:ext>
            </a:extLst>
          </p:cNvPr>
          <p:cNvSpPr/>
          <p:nvPr/>
        </p:nvSpPr>
        <p:spPr>
          <a:xfrm>
            <a:off x="9169947" y="1704253"/>
            <a:ext cx="907706" cy="316937"/>
          </a:xfrm>
          <a:prstGeom prst="roundRect">
            <a:avLst/>
          </a:prstGeom>
          <a:solidFill>
            <a:srgbClr val="08A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CuadroTexto 26">
            <a:extLst>
              <a:ext uri="{FF2B5EF4-FFF2-40B4-BE49-F238E27FC236}">
                <a16:creationId xmlns:a16="http://schemas.microsoft.com/office/drawing/2014/main" id="{DA2DD3B7-98DA-5829-1771-96943CD8250C}"/>
              </a:ext>
            </a:extLst>
          </p:cNvPr>
          <p:cNvSpPr txBox="1"/>
          <p:nvPr/>
        </p:nvSpPr>
        <p:spPr>
          <a:xfrm>
            <a:off x="9249218" y="1743341"/>
            <a:ext cx="714135"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Bases</a:t>
            </a:r>
          </a:p>
        </p:txBody>
      </p:sp>
      <p:grpSp>
        <p:nvGrpSpPr>
          <p:cNvPr id="28" name="Group 25">
            <a:extLst>
              <a:ext uri="{FF2B5EF4-FFF2-40B4-BE49-F238E27FC236}">
                <a16:creationId xmlns:a16="http://schemas.microsoft.com/office/drawing/2014/main" id="{FD963793-5825-E889-F373-13B7D81B8CFE}"/>
              </a:ext>
            </a:extLst>
          </p:cNvPr>
          <p:cNvGrpSpPr/>
          <p:nvPr/>
        </p:nvGrpSpPr>
        <p:grpSpPr>
          <a:xfrm>
            <a:off x="8938182" y="2223488"/>
            <a:ext cx="130735" cy="127001"/>
            <a:chOff x="10759407" y="4597004"/>
            <a:chExt cx="258234" cy="258234"/>
          </a:xfrm>
          <a:solidFill>
            <a:srgbClr val="44CDD0"/>
          </a:solidFill>
        </p:grpSpPr>
        <p:sp>
          <p:nvSpPr>
            <p:cNvPr id="29" name="Oval 26">
              <a:extLst>
                <a:ext uri="{FF2B5EF4-FFF2-40B4-BE49-F238E27FC236}">
                  <a16:creationId xmlns:a16="http://schemas.microsoft.com/office/drawing/2014/main" id="{252576C3-F625-B64F-1726-DEBA67CB6649}"/>
                </a:ext>
              </a:extLst>
            </p:cNvPr>
            <p:cNvSpPr/>
            <p:nvPr/>
          </p:nvSpPr>
          <p:spPr>
            <a:xfrm>
              <a:off x="10759407" y="4597004"/>
              <a:ext cx="258234" cy="258234"/>
            </a:xfrm>
            <a:prstGeom prst="ellipse">
              <a:avLst/>
            </a:prstGeom>
            <a:solidFill>
              <a:srgbClr val="08A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30" name="Grafik 177">
              <a:extLst>
                <a:ext uri="{FF2B5EF4-FFF2-40B4-BE49-F238E27FC236}">
                  <a16:creationId xmlns:a16="http://schemas.microsoft.com/office/drawing/2014/main" id="{8BC8A8FD-C956-3372-0901-4D0A96F2810A}"/>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mc:AlternateContent xmlns:mc="http://schemas.openxmlformats.org/markup-compatibility/2006" xmlns:p14="http://schemas.microsoft.com/office/powerpoint/2010/main">
        <mc:Choice Requires="p14">
          <p:contentPart p14:bwMode="auto" r:id="rId5">
            <p14:nvContentPartPr>
              <p14:cNvPr id="31" name="Entrada de lápiz 30">
                <a:extLst>
                  <a:ext uri="{FF2B5EF4-FFF2-40B4-BE49-F238E27FC236}">
                    <a16:creationId xmlns:a16="http://schemas.microsoft.com/office/drawing/2014/main" id="{E6376051-4200-AC49-71EC-010F66E620B9}"/>
                  </a:ext>
                </a:extLst>
              </p14:cNvPr>
              <p14:cNvContentPartPr/>
              <p14:nvPr/>
            </p14:nvContentPartPr>
            <p14:xfrm>
              <a:off x="11595265" y="2165004"/>
              <a:ext cx="360" cy="360"/>
            </p14:xfrm>
          </p:contentPart>
        </mc:Choice>
        <mc:Fallback xmlns="">
          <p:pic>
            <p:nvPicPr>
              <p:cNvPr id="31" name="Entrada de lápiz 30">
                <a:extLst>
                  <a:ext uri="{FF2B5EF4-FFF2-40B4-BE49-F238E27FC236}">
                    <a16:creationId xmlns:a16="http://schemas.microsoft.com/office/drawing/2014/main" id="{E6376051-4200-AC49-71EC-010F66E620B9}"/>
                  </a:ext>
                </a:extLst>
              </p:cNvPr>
              <p:cNvPicPr/>
              <p:nvPr/>
            </p:nvPicPr>
            <p:blipFill>
              <a:blip r:embed="rId6"/>
              <a:stretch>
                <a:fillRect/>
              </a:stretch>
            </p:blipFill>
            <p:spPr>
              <a:xfrm>
                <a:off x="11589145" y="2158884"/>
                <a:ext cx="12600" cy="12600"/>
              </a:xfrm>
              <a:prstGeom prst="rect">
                <a:avLst/>
              </a:prstGeom>
            </p:spPr>
          </p:pic>
        </mc:Fallback>
      </mc:AlternateContent>
      <p:cxnSp>
        <p:nvCxnSpPr>
          <p:cNvPr id="32" name="Conector: angular 31">
            <a:extLst>
              <a:ext uri="{FF2B5EF4-FFF2-40B4-BE49-F238E27FC236}">
                <a16:creationId xmlns:a16="http://schemas.microsoft.com/office/drawing/2014/main" id="{39DDEE8E-58DD-1CA9-6428-73F3A98E494A}"/>
              </a:ext>
            </a:extLst>
          </p:cNvPr>
          <p:cNvCxnSpPr>
            <a:cxnSpLocks/>
            <a:stCxn id="54" idx="0"/>
            <a:endCxn id="33" idx="2"/>
          </p:cNvCxnSpPr>
          <p:nvPr/>
        </p:nvCxnSpPr>
        <p:spPr>
          <a:xfrm rot="16200000" flipH="1">
            <a:off x="7091682" y="344671"/>
            <a:ext cx="438088" cy="2734259"/>
          </a:xfrm>
          <a:prstGeom prst="bentConnector4">
            <a:avLst>
              <a:gd name="adj1" fmla="val -52181"/>
              <a:gd name="adj2" fmla="val 50866"/>
            </a:avLst>
          </a:prstGeom>
          <a:ln w="12700">
            <a:solidFill>
              <a:srgbClr val="00D2C3"/>
            </a:solidFill>
            <a:prstDash val="sysDot"/>
          </a:ln>
        </p:spPr>
        <p:style>
          <a:lnRef idx="2">
            <a:schemeClr val="accent1"/>
          </a:lnRef>
          <a:fillRef idx="0">
            <a:schemeClr val="accent1"/>
          </a:fillRef>
          <a:effectRef idx="1">
            <a:schemeClr val="accent1"/>
          </a:effectRef>
          <a:fontRef idx="minor">
            <a:schemeClr val="tx1"/>
          </a:fontRef>
        </p:style>
      </p:cxnSp>
      <p:sp>
        <p:nvSpPr>
          <p:cNvPr id="33" name="Elipse 32">
            <a:extLst>
              <a:ext uri="{FF2B5EF4-FFF2-40B4-BE49-F238E27FC236}">
                <a16:creationId xmlns:a16="http://schemas.microsoft.com/office/drawing/2014/main" id="{B3EEA780-4C70-A0F5-3CB1-24D5533A2EF0}"/>
              </a:ext>
            </a:extLst>
          </p:cNvPr>
          <p:cNvSpPr/>
          <p:nvPr/>
        </p:nvSpPr>
        <p:spPr>
          <a:xfrm>
            <a:off x="8677856" y="1845145"/>
            <a:ext cx="171398" cy="171398"/>
          </a:xfrm>
          <a:prstGeom prst="ellipse">
            <a:avLst/>
          </a:prstGeom>
          <a:solidFill>
            <a:srgbClr val="00B0A5"/>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Gráfico 44">
            <a:extLst>
              <a:ext uri="{FF2B5EF4-FFF2-40B4-BE49-F238E27FC236}">
                <a16:creationId xmlns:a16="http://schemas.microsoft.com/office/drawing/2014/main" id="{5E823D15-6CEA-58F5-8C24-11189F335C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88195" y="1695441"/>
            <a:ext cx="349916" cy="411664"/>
          </a:xfrm>
          <a:prstGeom prst="rect">
            <a:avLst/>
          </a:prstGeom>
          <a:effectLst/>
        </p:spPr>
      </p:pic>
      <p:pic>
        <p:nvPicPr>
          <p:cNvPr id="46" name="Gráfico 45">
            <a:extLst>
              <a:ext uri="{FF2B5EF4-FFF2-40B4-BE49-F238E27FC236}">
                <a16:creationId xmlns:a16="http://schemas.microsoft.com/office/drawing/2014/main" id="{51396503-2D94-88E4-532D-5E86CD1338B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83236" y="4963885"/>
            <a:ext cx="345805" cy="406829"/>
          </a:xfrm>
          <a:prstGeom prst="rect">
            <a:avLst/>
          </a:prstGeom>
          <a:effectLst/>
        </p:spPr>
      </p:pic>
      <p:pic>
        <p:nvPicPr>
          <p:cNvPr id="47" name="Gráfico 46">
            <a:extLst>
              <a:ext uri="{FF2B5EF4-FFF2-40B4-BE49-F238E27FC236}">
                <a16:creationId xmlns:a16="http://schemas.microsoft.com/office/drawing/2014/main" id="{7FA258F9-6511-1E03-30A7-9ACA204D11F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827856" y="4947117"/>
            <a:ext cx="345525" cy="406499"/>
          </a:xfrm>
          <a:prstGeom prst="rect">
            <a:avLst/>
          </a:prstGeom>
          <a:effectLst/>
        </p:spPr>
      </p:pic>
      <p:sp>
        <p:nvSpPr>
          <p:cNvPr id="54" name="Elipse 53">
            <a:extLst>
              <a:ext uri="{FF2B5EF4-FFF2-40B4-BE49-F238E27FC236}">
                <a16:creationId xmlns:a16="http://schemas.microsoft.com/office/drawing/2014/main" id="{C559FCEB-F392-3905-4660-3A83D77ED0F7}"/>
              </a:ext>
            </a:extLst>
          </p:cNvPr>
          <p:cNvSpPr/>
          <p:nvPr/>
        </p:nvSpPr>
        <p:spPr>
          <a:xfrm>
            <a:off x="5896239" y="1492756"/>
            <a:ext cx="94716" cy="94716"/>
          </a:xfrm>
          <a:prstGeom prst="ellipse">
            <a:avLst/>
          </a:prstGeom>
          <a:solidFill>
            <a:srgbClr val="00B0A5"/>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63" name="Straight Connector 19">
            <a:extLst>
              <a:ext uri="{FF2B5EF4-FFF2-40B4-BE49-F238E27FC236}">
                <a16:creationId xmlns:a16="http://schemas.microsoft.com/office/drawing/2014/main" id="{50AB926F-4115-3428-AE27-FAD16531EF8E}"/>
              </a:ext>
            </a:extLst>
          </p:cNvPr>
          <p:cNvCxnSpPr>
            <a:cxnSpLocks/>
          </p:cNvCxnSpPr>
          <p:nvPr/>
        </p:nvCxnSpPr>
        <p:spPr>
          <a:xfrm>
            <a:off x="9164111" y="3998451"/>
            <a:ext cx="0" cy="13722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Rectangle 46">
            <a:extLst>
              <a:ext uri="{FF2B5EF4-FFF2-40B4-BE49-F238E27FC236}">
                <a16:creationId xmlns:a16="http://schemas.microsoft.com/office/drawing/2014/main" id="{12D27397-FB82-C1EB-2195-E14EE234BF2A}"/>
              </a:ext>
            </a:extLst>
          </p:cNvPr>
          <p:cNvSpPr/>
          <p:nvPr/>
        </p:nvSpPr>
        <p:spPr>
          <a:xfrm>
            <a:off x="9164111" y="3998451"/>
            <a:ext cx="45719" cy="273241"/>
          </a:xfrm>
          <a:prstGeom prst="rect">
            <a:avLst/>
          </a:prstGeom>
          <a:solidFill>
            <a:srgbClr val="4A7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5" name="Rectángulo: esquinas redondeadas 64">
            <a:extLst>
              <a:ext uri="{FF2B5EF4-FFF2-40B4-BE49-F238E27FC236}">
                <a16:creationId xmlns:a16="http://schemas.microsoft.com/office/drawing/2014/main" id="{397C90AA-F759-EA3A-CFE5-8908D77A50C8}"/>
              </a:ext>
            </a:extLst>
          </p:cNvPr>
          <p:cNvSpPr/>
          <p:nvPr/>
        </p:nvSpPr>
        <p:spPr>
          <a:xfrm>
            <a:off x="9322361" y="3982277"/>
            <a:ext cx="1198537" cy="316937"/>
          </a:xfrm>
          <a:prstGeom prst="roundRect">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6" name="CuadroTexto 65">
            <a:extLst>
              <a:ext uri="{FF2B5EF4-FFF2-40B4-BE49-F238E27FC236}">
                <a16:creationId xmlns:a16="http://schemas.microsoft.com/office/drawing/2014/main" id="{E5565F93-7889-30F8-E47C-12B7B0A7F29F}"/>
              </a:ext>
            </a:extLst>
          </p:cNvPr>
          <p:cNvSpPr txBox="1"/>
          <p:nvPr/>
        </p:nvSpPr>
        <p:spPr>
          <a:xfrm>
            <a:off x="9381084" y="4021365"/>
            <a:ext cx="1132833"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Articulado</a:t>
            </a:r>
          </a:p>
        </p:txBody>
      </p:sp>
      <p:grpSp>
        <p:nvGrpSpPr>
          <p:cNvPr id="67" name="Group 25">
            <a:extLst>
              <a:ext uri="{FF2B5EF4-FFF2-40B4-BE49-F238E27FC236}">
                <a16:creationId xmlns:a16="http://schemas.microsoft.com/office/drawing/2014/main" id="{731FD8AE-F26B-ED67-766F-A4A528FBAC6A}"/>
              </a:ext>
            </a:extLst>
          </p:cNvPr>
          <p:cNvGrpSpPr/>
          <p:nvPr/>
        </p:nvGrpSpPr>
        <p:grpSpPr>
          <a:xfrm>
            <a:off x="9106179" y="4495175"/>
            <a:ext cx="130735" cy="127001"/>
            <a:chOff x="10759407" y="4597004"/>
            <a:chExt cx="258234" cy="258234"/>
          </a:xfrm>
          <a:solidFill>
            <a:srgbClr val="44CDD0"/>
          </a:solidFill>
        </p:grpSpPr>
        <p:sp>
          <p:nvSpPr>
            <p:cNvPr id="68" name="Oval 26">
              <a:extLst>
                <a:ext uri="{FF2B5EF4-FFF2-40B4-BE49-F238E27FC236}">
                  <a16:creationId xmlns:a16="http://schemas.microsoft.com/office/drawing/2014/main" id="{6264CC55-F57D-8255-36A6-66B5C1E99633}"/>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9" name="Grafik 177">
              <a:extLst>
                <a:ext uri="{FF2B5EF4-FFF2-40B4-BE49-F238E27FC236}">
                  <a16:creationId xmlns:a16="http://schemas.microsoft.com/office/drawing/2014/main" id="{BDCB5CD1-F0AD-C04A-DDDC-540D40F6358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70" name="Elipse 69">
            <a:extLst>
              <a:ext uri="{FF2B5EF4-FFF2-40B4-BE49-F238E27FC236}">
                <a16:creationId xmlns:a16="http://schemas.microsoft.com/office/drawing/2014/main" id="{DB6CF719-0658-1CAA-7F52-65E1AFDB459A}"/>
              </a:ext>
            </a:extLst>
          </p:cNvPr>
          <p:cNvSpPr/>
          <p:nvPr/>
        </p:nvSpPr>
        <p:spPr>
          <a:xfrm>
            <a:off x="8830271" y="4018066"/>
            <a:ext cx="171398" cy="171398"/>
          </a:xfrm>
          <a:prstGeom prst="ellipse">
            <a:avLst/>
          </a:prstGeom>
          <a:solidFill>
            <a:srgbClr val="4A7A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79" name="Conector: angular 78">
            <a:extLst>
              <a:ext uri="{FF2B5EF4-FFF2-40B4-BE49-F238E27FC236}">
                <a16:creationId xmlns:a16="http://schemas.microsoft.com/office/drawing/2014/main" id="{07956BC5-9F3D-1942-7535-7512ADA179CF}"/>
              </a:ext>
            </a:extLst>
          </p:cNvPr>
          <p:cNvCxnSpPr>
            <a:cxnSpLocks/>
            <a:stCxn id="82" idx="6"/>
            <a:endCxn id="70" idx="2"/>
          </p:cNvCxnSpPr>
          <p:nvPr/>
        </p:nvCxnSpPr>
        <p:spPr>
          <a:xfrm flipV="1">
            <a:off x="8168476" y="4103765"/>
            <a:ext cx="661795" cy="1177079"/>
          </a:xfrm>
          <a:prstGeom prst="bentConnector3">
            <a:avLst>
              <a:gd name="adj1" fmla="val 50000"/>
            </a:avLst>
          </a:prstGeom>
          <a:ln w="12700">
            <a:solidFill>
              <a:srgbClr val="4A7ABC"/>
            </a:solidFill>
            <a:prstDash val="sysDot"/>
          </a:ln>
        </p:spPr>
        <p:style>
          <a:lnRef idx="2">
            <a:schemeClr val="accent1"/>
          </a:lnRef>
          <a:fillRef idx="0">
            <a:schemeClr val="accent1"/>
          </a:fillRef>
          <a:effectRef idx="1">
            <a:schemeClr val="accent1"/>
          </a:effectRef>
          <a:fontRef idx="minor">
            <a:schemeClr val="tx1"/>
          </a:fontRef>
        </p:style>
      </p:cxnSp>
      <p:sp>
        <p:nvSpPr>
          <p:cNvPr id="82" name="Elipse 81">
            <a:extLst>
              <a:ext uri="{FF2B5EF4-FFF2-40B4-BE49-F238E27FC236}">
                <a16:creationId xmlns:a16="http://schemas.microsoft.com/office/drawing/2014/main" id="{EBCBE45E-09D1-EE16-93B7-FAD26052C9AB}"/>
              </a:ext>
            </a:extLst>
          </p:cNvPr>
          <p:cNvSpPr/>
          <p:nvPr/>
        </p:nvSpPr>
        <p:spPr>
          <a:xfrm>
            <a:off x="8073760" y="5233486"/>
            <a:ext cx="94716" cy="94716"/>
          </a:xfrm>
          <a:prstGeom prst="ellipse">
            <a:avLst/>
          </a:prstGeom>
          <a:solidFill>
            <a:srgbClr val="4A7A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1" name="Rectángulo: esquinas redondeadas 100">
            <a:extLst>
              <a:ext uri="{FF2B5EF4-FFF2-40B4-BE49-F238E27FC236}">
                <a16:creationId xmlns:a16="http://schemas.microsoft.com/office/drawing/2014/main" id="{C9C316C0-F147-8345-A083-29639BA578C3}"/>
              </a:ext>
            </a:extLst>
          </p:cNvPr>
          <p:cNvSpPr/>
          <p:nvPr/>
        </p:nvSpPr>
        <p:spPr>
          <a:xfrm>
            <a:off x="1571788" y="2714561"/>
            <a:ext cx="720892" cy="316937"/>
          </a:xfrm>
          <a:prstGeom prst="roundRect">
            <a:avLst/>
          </a:prstGeom>
          <a:solidFill>
            <a:srgbClr val="0458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2" name="CuadroTexto 101">
            <a:extLst>
              <a:ext uri="{FF2B5EF4-FFF2-40B4-BE49-F238E27FC236}">
                <a16:creationId xmlns:a16="http://schemas.microsoft.com/office/drawing/2014/main" id="{700A0A76-C120-64C3-BD32-D76648EDAE92}"/>
              </a:ext>
            </a:extLst>
          </p:cNvPr>
          <p:cNvSpPr txBox="1"/>
          <p:nvPr/>
        </p:nvSpPr>
        <p:spPr>
          <a:xfrm>
            <a:off x="1628761" y="2761341"/>
            <a:ext cx="554358" cy="2923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3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PPI</a:t>
            </a:r>
          </a:p>
        </p:txBody>
      </p:sp>
      <p:grpSp>
        <p:nvGrpSpPr>
          <p:cNvPr id="103" name="Group 25">
            <a:extLst>
              <a:ext uri="{FF2B5EF4-FFF2-40B4-BE49-F238E27FC236}">
                <a16:creationId xmlns:a16="http://schemas.microsoft.com/office/drawing/2014/main" id="{63AD4C4B-6C20-7435-83F5-1991984711EA}"/>
              </a:ext>
            </a:extLst>
          </p:cNvPr>
          <p:cNvGrpSpPr/>
          <p:nvPr/>
        </p:nvGrpSpPr>
        <p:grpSpPr>
          <a:xfrm flipH="1">
            <a:off x="2464365" y="3225746"/>
            <a:ext cx="130735" cy="127001"/>
            <a:chOff x="10759407" y="4597004"/>
            <a:chExt cx="258234" cy="258234"/>
          </a:xfrm>
          <a:solidFill>
            <a:srgbClr val="44CDD0"/>
          </a:solidFill>
        </p:grpSpPr>
        <p:sp>
          <p:nvSpPr>
            <p:cNvPr id="104" name="Oval 26">
              <a:extLst>
                <a:ext uri="{FF2B5EF4-FFF2-40B4-BE49-F238E27FC236}">
                  <a16:creationId xmlns:a16="http://schemas.microsoft.com/office/drawing/2014/main" id="{94D1F08A-7EBD-611D-DAA1-6B7B9D05D693}"/>
                </a:ext>
              </a:extLst>
            </p:cNvPr>
            <p:cNvSpPr/>
            <p:nvPr/>
          </p:nvSpPr>
          <p:spPr>
            <a:xfrm>
              <a:off x="10759407" y="4597004"/>
              <a:ext cx="258234" cy="258234"/>
            </a:xfrm>
            <a:prstGeom prst="ellipse">
              <a:avLst/>
            </a:prstGeom>
            <a:solidFill>
              <a:srgbClr val="0458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05" name="Grafik 177">
              <a:extLst>
                <a:ext uri="{FF2B5EF4-FFF2-40B4-BE49-F238E27FC236}">
                  <a16:creationId xmlns:a16="http://schemas.microsoft.com/office/drawing/2014/main" id="{C35AC272-4125-D326-AFB7-5E28C08B9159}"/>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06" name="Elipse 105">
            <a:extLst>
              <a:ext uri="{FF2B5EF4-FFF2-40B4-BE49-F238E27FC236}">
                <a16:creationId xmlns:a16="http://schemas.microsoft.com/office/drawing/2014/main" id="{50069848-0A2F-6BA7-5C84-D594655C58A6}"/>
              </a:ext>
            </a:extLst>
          </p:cNvPr>
          <p:cNvSpPr/>
          <p:nvPr/>
        </p:nvSpPr>
        <p:spPr>
          <a:xfrm>
            <a:off x="2679294" y="2787330"/>
            <a:ext cx="171398" cy="17139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17" name="Conector: angular 116">
            <a:extLst>
              <a:ext uri="{FF2B5EF4-FFF2-40B4-BE49-F238E27FC236}">
                <a16:creationId xmlns:a16="http://schemas.microsoft.com/office/drawing/2014/main" id="{38BE931E-AE65-0F76-BA9C-6BE351B6AE8D}"/>
              </a:ext>
            </a:extLst>
          </p:cNvPr>
          <p:cNvCxnSpPr>
            <a:cxnSpLocks/>
            <a:stCxn id="106" idx="6"/>
            <a:endCxn id="119" idx="3"/>
          </p:cNvCxnSpPr>
          <p:nvPr/>
        </p:nvCxnSpPr>
        <p:spPr>
          <a:xfrm>
            <a:off x="2850692" y="2873029"/>
            <a:ext cx="827176" cy="2407815"/>
          </a:xfrm>
          <a:prstGeom prst="bentConnector4">
            <a:avLst>
              <a:gd name="adj1" fmla="val 49161"/>
              <a:gd name="adj2" fmla="val 109494"/>
            </a:avLst>
          </a:prstGeom>
          <a:ln w="12700">
            <a:solidFill>
              <a:srgbClr val="04589A"/>
            </a:solidFill>
            <a:prstDash val="sysDot"/>
          </a:ln>
        </p:spPr>
        <p:style>
          <a:lnRef idx="2">
            <a:schemeClr val="accent1"/>
          </a:lnRef>
          <a:fillRef idx="0">
            <a:schemeClr val="accent1"/>
          </a:fillRef>
          <a:effectRef idx="1">
            <a:schemeClr val="accent1"/>
          </a:effectRef>
          <a:fontRef idx="minor">
            <a:schemeClr val="tx1"/>
          </a:fontRef>
        </p:style>
      </p:cxnSp>
      <p:sp>
        <p:nvSpPr>
          <p:cNvPr id="119" name="Elipse 118">
            <a:extLst>
              <a:ext uri="{FF2B5EF4-FFF2-40B4-BE49-F238E27FC236}">
                <a16:creationId xmlns:a16="http://schemas.microsoft.com/office/drawing/2014/main" id="{787D955E-8F69-0DD6-E5A3-2B9A98C942FA}"/>
              </a:ext>
            </a:extLst>
          </p:cNvPr>
          <p:cNvSpPr/>
          <p:nvPr/>
        </p:nvSpPr>
        <p:spPr>
          <a:xfrm>
            <a:off x="3663997" y="5199999"/>
            <a:ext cx="94716" cy="94716"/>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2" name="Gráfico 121">
            <a:extLst>
              <a:ext uri="{FF2B5EF4-FFF2-40B4-BE49-F238E27FC236}">
                <a16:creationId xmlns:a16="http://schemas.microsoft.com/office/drawing/2014/main" id="{66C2CBE8-1C67-A983-9B07-334FFCB96B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474660" y="4463682"/>
            <a:ext cx="446793" cy="480513"/>
          </a:xfrm>
          <a:prstGeom prst="rect">
            <a:avLst/>
          </a:prstGeom>
        </p:spPr>
      </p:pic>
      <p:pic>
        <p:nvPicPr>
          <p:cNvPr id="124" name="Gráfico 123">
            <a:extLst>
              <a:ext uri="{FF2B5EF4-FFF2-40B4-BE49-F238E27FC236}">
                <a16:creationId xmlns:a16="http://schemas.microsoft.com/office/drawing/2014/main" id="{97418FA6-9770-A40B-9464-72353EF17C4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630035" y="2393219"/>
            <a:ext cx="606378" cy="578816"/>
          </a:xfrm>
          <a:prstGeom prst="rect">
            <a:avLst/>
          </a:prstGeom>
        </p:spPr>
      </p:pic>
      <p:pic>
        <p:nvPicPr>
          <p:cNvPr id="130" name="Gráfico 129">
            <a:extLst>
              <a:ext uri="{FF2B5EF4-FFF2-40B4-BE49-F238E27FC236}">
                <a16:creationId xmlns:a16="http://schemas.microsoft.com/office/drawing/2014/main" id="{BA4E15F1-35B4-D6D7-6EEF-C4142130FCA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824616" y="4457251"/>
            <a:ext cx="573738" cy="564013"/>
          </a:xfrm>
          <a:prstGeom prst="rect">
            <a:avLst/>
          </a:prstGeom>
        </p:spPr>
      </p:pic>
      <p:pic>
        <p:nvPicPr>
          <p:cNvPr id="2" name="Imagen 1">
            <a:extLst>
              <a:ext uri="{FF2B5EF4-FFF2-40B4-BE49-F238E27FC236}">
                <a16:creationId xmlns:a16="http://schemas.microsoft.com/office/drawing/2014/main" id="{E560388D-EB0A-F4B1-6917-A990759F59EB}"/>
              </a:ext>
            </a:extLst>
          </p:cNvPr>
          <p:cNvPicPr>
            <a:picLocks noChangeAspect="1"/>
          </p:cNvPicPr>
          <p:nvPr/>
        </p:nvPicPr>
        <p:blipFill>
          <a:blip r:embed="rId13"/>
          <a:srcRect b="42669"/>
          <a:stretch/>
        </p:blipFill>
        <p:spPr>
          <a:xfrm>
            <a:off x="4763795" y="6687291"/>
            <a:ext cx="2664410" cy="181467"/>
          </a:xfrm>
          <a:prstGeom prst="rect">
            <a:avLst/>
          </a:prstGeom>
        </p:spPr>
      </p:pic>
      <p:sp>
        <p:nvSpPr>
          <p:cNvPr id="3" name="CuadroTexto 2">
            <a:extLst>
              <a:ext uri="{FF2B5EF4-FFF2-40B4-BE49-F238E27FC236}">
                <a16:creationId xmlns:a16="http://schemas.microsoft.com/office/drawing/2014/main" id="{4C947CE9-6472-DC23-1C9B-198A6B99813B}"/>
              </a:ext>
            </a:extLst>
          </p:cNvPr>
          <p:cNvSpPr txBox="1"/>
          <p:nvPr/>
        </p:nvSpPr>
        <p:spPr>
          <a:xfrm>
            <a:off x="9154863" y="2094093"/>
            <a:ext cx="2584021" cy="32508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s-CO" sz="1100" b="1">
                <a:solidFill>
                  <a:srgbClr val="08ABA3"/>
                </a:solidFill>
                <a:latin typeface="Poppins" panose="00000500000000000000" pitchFamily="50" charset="0"/>
                <a:cs typeface="Poppins" panose="00000500000000000000" pitchFamily="50" charset="0"/>
              </a:rPr>
              <a:t>Componentes: </a:t>
            </a:r>
            <a:endParaRPr lang="es-CO" sz="1100">
              <a:solidFill>
                <a:prstClr val="black">
                  <a:lumMod val="75000"/>
                  <a:lumOff val="25000"/>
                </a:prstClr>
              </a:solidFill>
              <a:latin typeface="Poppins Light" panose="00000400000000000000" pitchFamily="50" charset="0"/>
              <a:cs typeface="Poppins Light" panose="00000400000000000000" pitchFamily="50" charset="0"/>
            </a:endParaRPr>
          </a:p>
        </p:txBody>
      </p:sp>
      <p:sp>
        <p:nvSpPr>
          <p:cNvPr id="6" name="Elipse 5">
            <a:extLst>
              <a:ext uri="{FF2B5EF4-FFF2-40B4-BE49-F238E27FC236}">
                <a16:creationId xmlns:a16="http://schemas.microsoft.com/office/drawing/2014/main" id="{D9C06FDF-7E29-8AA4-ADE1-7EF4A69F7830}"/>
              </a:ext>
            </a:extLst>
          </p:cNvPr>
          <p:cNvSpPr/>
          <p:nvPr/>
        </p:nvSpPr>
        <p:spPr>
          <a:xfrm>
            <a:off x="9282429" y="2536646"/>
            <a:ext cx="73514" cy="73748"/>
          </a:xfrm>
          <a:prstGeom prst="ellipse">
            <a:avLst/>
          </a:prstGeom>
          <a:solidFill>
            <a:srgbClr val="109791"/>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Elipse 8">
            <a:extLst>
              <a:ext uri="{FF2B5EF4-FFF2-40B4-BE49-F238E27FC236}">
                <a16:creationId xmlns:a16="http://schemas.microsoft.com/office/drawing/2014/main" id="{AF744A4D-A891-AC9A-D16E-C1863BB35CA5}"/>
              </a:ext>
            </a:extLst>
          </p:cNvPr>
          <p:cNvSpPr/>
          <p:nvPr/>
        </p:nvSpPr>
        <p:spPr>
          <a:xfrm>
            <a:off x="9279254" y="2790505"/>
            <a:ext cx="73514" cy="73748"/>
          </a:xfrm>
          <a:prstGeom prst="ellipse">
            <a:avLst/>
          </a:prstGeom>
          <a:solidFill>
            <a:srgbClr val="109791"/>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Elipse 9">
            <a:extLst>
              <a:ext uri="{FF2B5EF4-FFF2-40B4-BE49-F238E27FC236}">
                <a16:creationId xmlns:a16="http://schemas.microsoft.com/office/drawing/2014/main" id="{8471114E-71D9-459F-265C-38AF2FC45FC8}"/>
              </a:ext>
            </a:extLst>
          </p:cNvPr>
          <p:cNvSpPr/>
          <p:nvPr/>
        </p:nvSpPr>
        <p:spPr>
          <a:xfrm>
            <a:off x="9279660" y="3037848"/>
            <a:ext cx="73514" cy="73748"/>
          </a:xfrm>
          <a:prstGeom prst="ellipse">
            <a:avLst/>
          </a:prstGeom>
          <a:solidFill>
            <a:srgbClr val="109791"/>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Elipse 10">
            <a:extLst>
              <a:ext uri="{FF2B5EF4-FFF2-40B4-BE49-F238E27FC236}">
                <a16:creationId xmlns:a16="http://schemas.microsoft.com/office/drawing/2014/main" id="{DF9D4FF9-F5C2-3BEB-0D03-C8EDA2952F8E}"/>
              </a:ext>
            </a:extLst>
          </p:cNvPr>
          <p:cNvSpPr/>
          <p:nvPr/>
        </p:nvSpPr>
        <p:spPr>
          <a:xfrm>
            <a:off x="9276485" y="3539050"/>
            <a:ext cx="73514" cy="73748"/>
          </a:xfrm>
          <a:prstGeom prst="ellipse">
            <a:avLst/>
          </a:prstGeom>
          <a:solidFill>
            <a:srgbClr val="109791"/>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8E171435-7614-3AAF-E6F6-6EFE6DA75B74}"/>
              </a:ext>
            </a:extLst>
          </p:cNvPr>
          <p:cNvSpPr txBox="1"/>
          <p:nvPr/>
        </p:nvSpPr>
        <p:spPr>
          <a:xfrm>
            <a:off x="9365901" y="4643202"/>
            <a:ext cx="2099951" cy="1086836"/>
          </a:xfrm>
          <a:prstGeom prst="rect">
            <a:avLst/>
          </a:prstGeom>
          <a:noFill/>
        </p:spPr>
        <p:txBody>
          <a:bodyPr wrap="square">
            <a:spAutoFit/>
          </a:bodyPr>
          <a:lstStyle/>
          <a:p>
            <a:pPr lvl="0">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Memoria justificativa</a:t>
            </a:r>
          </a:p>
          <a:p>
            <a:pPr lvl="0">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Propuesta de artículos </a:t>
            </a:r>
          </a:p>
          <a:p>
            <a:pPr lvl="0">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Vigencias y derogatorias</a:t>
            </a:r>
          </a:p>
          <a:p>
            <a:pPr lvl="0">
              <a:lnSpc>
                <a:spcPct val="150000"/>
              </a:lnSpc>
              <a:defRPr/>
            </a:pPr>
            <a:endParaRPr lang="es-CO" sz="1100">
              <a:solidFill>
                <a:prstClr val="black">
                  <a:lumMod val="75000"/>
                  <a:lumOff val="25000"/>
                </a:prstClr>
              </a:solidFill>
              <a:latin typeface="Poppins Light" panose="00000400000000000000" pitchFamily="50" charset="0"/>
              <a:cs typeface="Poppins Light" panose="00000400000000000000" pitchFamily="50" charset="0"/>
            </a:endParaRPr>
          </a:p>
        </p:txBody>
      </p:sp>
      <p:sp>
        <p:nvSpPr>
          <p:cNvPr id="17" name="Elipse 16">
            <a:extLst>
              <a:ext uri="{FF2B5EF4-FFF2-40B4-BE49-F238E27FC236}">
                <a16:creationId xmlns:a16="http://schemas.microsoft.com/office/drawing/2014/main" id="{5FEC81FE-CA2B-AB67-88C3-0D0750829A13}"/>
              </a:ext>
            </a:extLst>
          </p:cNvPr>
          <p:cNvSpPr/>
          <p:nvPr/>
        </p:nvSpPr>
        <p:spPr>
          <a:xfrm>
            <a:off x="9313242" y="4796826"/>
            <a:ext cx="73514" cy="73748"/>
          </a:xfrm>
          <a:prstGeom prst="ellipse">
            <a:avLst/>
          </a:prstGeom>
          <a:solidFill>
            <a:srgbClr val="4A7A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Elipse 18">
            <a:extLst>
              <a:ext uri="{FF2B5EF4-FFF2-40B4-BE49-F238E27FC236}">
                <a16:creationId xmlns:a16="http://schemas.microsoft.com/office/drawing/2014/main" id="{114B274D-D486-EE61-BAB1-8887AD5AA99E}"/>
              </a:ext>
            </a:extLst>
          </p:cNvPr>
          <p:cNvSpPr/>
          <p:nvPr/>
        </p:nvSpPr>
        <p:spPr>
          <a:xfrm>
            <a:off x="9307570" y="5046183"/>
            <a:ext cx="73514" cy="73748"/>
          </a:xfrm>
          <a:prstGeom prst="ellipse">
            <a:avLst/>
          </a:prstGeom>
          <a:solidFill>
            <a:srgbClr val="4A7A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Elipse 20">
            <a:extLst>
              <a:ext uri="{FF2B5EF4-FFF2-40B4-BE49-F238E27FC236}">
                <a16:creationId xmlns:a16="http://schemas.microsoft.com/office/drawing/2014/main" id="{559208DF-290E-C0F0-365B-149A6A1A79EE}"/>
              </a:ext>
            </a:extLst>
          </p:cNvPr>
          <p:cNvSpPr/>
          <p:nvPr/>
        </p:nvSpPr>
        <p:spPr>
          <a:xfrm>
            <a:off x="9307570" y="5279868"/>
            <a:ext cx="73514" cy="73748"/>
          </a:xfrm>
          <a:prstGeom prst="ellipse">
            <a:avLst/>
          </a:prstGeom>
          <a:solidFill>
            <a:srgbClr val="4A7A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CuadroTexto 21">
            <a:extLst>
              <a:ext uri="{FF2B5EF4-FFF2-40B4-BE49-F238E27FC236}">
                <a16:creationId xmlns:a16="http://schemas.microsoft.com/office/drawing/2014/main" id="{41F5BDAD-4E15-DE97-8202-CFAB58E8E7FB}"/>
              </a:ext>
            </a:extLst>
          </p:cNvPr>
          <p:cNvSpPr txBox="1"/>
          <p:nvPr/>
        </p:nvSpPr>
        <p:spPr>
          <a:xfrm>
            <a:off x="284243" y="3434613"/>
            <a:ext cx="1926472" cy="2356414"/>
          </a:xfrm>
          <a:prstGeom prst="rect">
            <a:avLst/>
          </a:prstGeom>
          <a:noFill/>
        </p:spPr>
        <p:txBody>
          <a:bodyPr wrap="square">
            <a:spAutoFit/>
          </a:bodyPr>
          <a:lstStyle/>
          <a:p>
            <a:pPr lvl="0" algn="r">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Modelo financiero de mediano plazo</a:t>
            </a:r>
          </a:p>
          <a:p>
            <a:pPr lvl="0" algn="r">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Matriz financiera</a:t>
            </a:r>
          </a:p>
          <a:p>
            <a:pPr lvl="0" algn="r">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Catálogo programático de la inversión</a:t>
            </a:r>
          </a:p>
          <a:p>
            <a:pPr lvl="0" algn="r">
              <a:lnSpc>
                <a:spcPct val="150000"/>
              </a:lnSpc>
              <a:defRPr/>
            </a:pPr>
            <a:r>
              <a:rPr lang="es-CO" sz="1100">
                <a:solidFill>
                  <a:prstClr val="black">
                    <a:lumMod val="75000"/>
                    <a:lumOff val="25000"/>
                  </a:prstClr>
                </a:solidFill>
                <a:latin typeface="Poppins Light" panose="00000400000000000000" pitchFamily="50" charset="0"/>
                <a:cs typeface="Poppins Light" panose="00000400000000000000" pitchFamily="50" charset="0"/>
              </a:rPr>
              <a:t>Anexos de regionalización de la inversión y trazador presupuestal de paz</a:t>
            </a:r>
          </a:p>
        </p:txBody>
      </p:sp>
      <p:sp>
        <p:nvSpPr>
          <p:cNvPr id="25" name="Elipse 24">
            <a:extLst>
              <a:ext uri="{FF2B5EF4-FFF2-40B4-BE49-F238E27FC236}">
                <a16:creationId xmlns:a16="http://schemas.microsoft.com/office/drawing/2014/main" id="{0EA56856-1FFD-E9D6-F894-B126FF46D3FE}"/>
              </a:ext>
            </a:extLst>
          </p:cNvPr>
          <p:cNvSpPr/>
          <p:nvPr/>
        </p:nvSpPr>
        <p:spPr>
          <a:xfrm>
            <a:off x="2255911" y="3587497"/>
            <a:ext cx="73514" cy="7374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Elipse 33">
            <a:extLst>
              <a:ext uri="{FF2B5EF4-FFF2-40B4-BE49-F238E27FC236}">
                <a16:creationId xmlns:a16="http://schemas.microsoft.com/office/drawing/2014/main" id="{86C88290-E562-3F0B-53B3-C80BFD29F239}"/>
              </a:ext>
            </a:extLst>
          </p:cNvPr>
          <p:cNvSpPr/>
          <p:nvPr/>
        </p:nvSpPr>
        <p:spPr>
          <a:xfrm>
            <a:off x="2250143" y="4087548"/>
            <a:ext cx="73514" cy="7374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Elipse 36">
            <a:extLst>
              <a:ext uri="{FF2B5EF4-FFF2-40B4-BE49-F238E27FC236}">
                <a16:creationId xmlns:a16="http://schemas.microsoft.com/office/drawing/2014/main" id="{9DD64E2A-3032-D661-F895-1BF3164C0CD2}"/>
              </a:ext>
            </a:extLst>
          </p:cNvPr>
          <p:cNvSpPr/>
          <p:nvPr/>
        </p:nvSpPr>
        <p:spPr>
          <a:xfrm>
            <a:off x="2241548" y="4346367"/>
            <a:ext cx="73514" cy="7374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ipse 37">
            <a:extLst>
              <a:ext uri="{FF2B5EF4-FFF2-40B4-BE49-F238E27FC236}">
                <a16:creationId xmlns:a16="http://schemas.microsoft.com/office/drawing/2014/main" id="{E2E8ED9C-EDD2-F641-2B85-888F9DAE7B44}"/>
              </a:ext>
            </a:extLst>
          </p:cNvPr>
          <p:cNvSpPr/>
          <p:nvPr/>
        </p:nvSpPr>
        <p:spPr>
          <a:xfrm>
            <a:off x="2249094" y="4839677"/>
            <a:ext cx="73514" cy="7374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3824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767C2A1-1E01-190A-83E2-69F56C481E89}"/>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0012BF31-9FF4-9BA9-AE6E-0506E0C576DB}"/>
              </a:ext>
            </a:extLst>
          </p:cNvPr>
          <p:cNvSpPr txBox="1"/>
          <p:nvPr/>
        </p:nvSpPr>
        <p:spPr>
          <a:xfrm>
            <a:off x="695591" y="2520271"/>
            <a:ext cx="3165209" cy="77447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a:ln>
                  <a:noFill/>
                </a:ln>
                <a:solidFill>
                  <a:prstClr val="white"/>
                </a:solidFill>
                <a:effectLst/>
                <a:uLnTx/>
                <a:uFillTx/>
                <a:latin typeface="Poppins"/>
                <a:ea typeface="Roboto"/>
                <a:cs typeface="Poppins"/>
              </a:rPr>
              <a:t>Bases del PND</a:t>
            </a:r>
          </a:p>
        </p:txBody>
      </p:sp>
      <p:pic>
        <p:nvPicPr>
          <p:cNvPr id="9" name="Imagen 8">
            <a:extLst>
              <a:ext uri="{FF2B5EF4-FFF2-40B4-BE49-F238E27FC236}">
                <a16:creationId xmlns:a16="http://schemas.microsoft.com/office/drawing/2014/main" id="{23DB6FDE-0802-3309-EC1A-F116B62BE96B}"/>
              </a:ext>
            </a:extLst>
          </p:cNvPr>
          <p:cNvPicPr>
            <a:picLocks noChangeAspect="1"/>
          </p:cNvPicPr>
          <p:nvPr/>
        </p:nvPicPr>
        <p:blipFill>
          <a:blip r:embed="rId4"/>
          <a:srcRect l="2982" r="2982"/>
          <a:stretch/>
        </p:blipFill>
        <p:spPr>
          <a:xfrm>
            <a:off x="11353287" y="193748"/>
            <a:ext cx="465222" cy="638541"/>
          </a:xfrm>
          <a:prstGeom prst="rect">
            <a:avLst/>
          </a:prstGeom>
        </p:spPr>
      </p:pic>
      <p:pic>
        <p:nvPicPr>
          <p:cNvPr id="10" name="Imagen 9">
            <a:extLst>
              <a:ext uri="{FF2B5EF4-FFF2-40B4-BE49-F238E27FC236}">
                <a16:creationId xmlns:a16="http://schemas.microsoft.com/office/drawing/2014/main" id="{D08BC940-30EB-FBAC-F661-49E6AFB5B4BA}"/>
              </a:ext>
            </a:extLst>
          </p:cNvPr>
          <p:cNvPicPr>
            <a:picLocks noChangeAspect="1"/>
          </p:cNvPicPr>
          <p:nvPr/>
        </p:nvPicPr>
        <p:blipFill>
          <a:blip r:embed="rId5"/>
          <a:stretch>
            <a:fillRect/>
          </a:stretch>
        </p:blipFill>
        <p:spPr>
          <a:xfrm>
            <a:off x="695591" y="4190613"/>
            <a:ext cx="1201108" cy="142688"/>
          </a:xfrm>
          <a:prstGeom prst="rect">
            <a:avLst/>
          </a:prstGeom>
        </p:spPr>
      </p:pic>
    </p:spTree>
    <p:extLst>
      <p:ext uri="{BB962C8B-B14F-4D97-AF65-F5344CB8AC3E}">
        <p14:creationId xmlns:p14="http://schemas.microsoft.com/office/powerpoint/2010/main" val="1786414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29266-86BD-F9F7-9701-D01E188CEC09}"/>
            </a:ext>
          </a:extLst>
        </p:cNvPr>
        <p:cNvGrpSpPr/>
        <p:nvPr/>
      </p:nvGrpSpPr>
      <p:grpSpPr>
        <a:xfrm>
          <a:off x="0" y="0"/>
          <a:ext cx="0" cy="0"/>
          <a:chOff x="0" y="0"/>
          <a:chExt cx="0" cy="0"/>
        </a:xfrm>
      </p:grpSpPr>
      <p:pic>
        <p:nvPicPr>
          <p:cNvPr id="79" name="Imagen 78">
            <a:extLst>
              <a:ext uri="{FF2B5EF4-FFF2-40B4-BE49-F238E27FC236}">
                <a16:creationId xmlns:a16="http://schemas.microsoft.com/office/drawing/2014/main" id="{0B45EFAA-BD6B-BED6-3219-A350A3D916ED}"/>
              </a:ext>
            </a:extLst>
          </p:cNvPr>
          <p:cNvPicPr>
            <a:picLocks noChangeAspect="1"/>
          </p:cNvPicPr>
          <p:nvPr/>
        </p:nvPicPr>
        <p:blipFill>
          <a:blip r:embed="rId3"/>
          <a:srcRect t="65809"/>
          <a:stretch>
            <a:fillRect/>
          </a:stretch>
        </p:blipFill>
        <p:spPr>
          <a:xfrm>
            <a:off x="-42850" y="5156994"/>
            <a:ext cx="12184166" cy="1784661"/>
          </a:xfrm>
          <a:prstGeom prst="rect">
            <a:avLst/>
          </a:prstGeom>
        </p:spPr>
      </p:pic>
      <p:sp>
        <p:nvSpPr>
          <p:cNvPr id="9" name="CuadroTexto 8">
            <a:extLst>
              <a:ext uri="{FF2B5EF4-FFF2-40B4-BE49-F238E27FC236}">
                <a16:creationId xmlns:a16="http://schemas.microsoft.com/office/drawing/2014/main" id="{33514C38-D34D-BFBC-DB81-E817D265E3F0}"/>
              </a:ext>
            </a:extLst>
          </p:cNvPr>
          <p:cNvSpPr txBox="1"/>
          <p:nvPr/>
        </p:nvSpPr>
        <p:spPr>
          <a:xfrm>
            <a:off x="660645" y="408151"/>
            <a:ext cx="10161932" cy="400110"/>
          </a:xfrm>
          <a:prstGeom prst="rect">
            <a:avLst/>
          </a:prstGeom>
          <a:noFill/>
        </p:spPr>
        <p:txBody>
          <a:bodyPr wrap="square" rtlCol="0">
            <a:spAutoFit/>
          </a:bodyPr>
          <a:lstStyle/>
          <a:p>
            <a:r>
              <a:rPr lang="es-CO" sz="2000" b="1">
                <a:solidFill>
                  <a:srgbClr val="2D2E5A"/>
                </a:solidFill>
                <a:latin typeface="Poppins" panose="00000500000000000000" pitchFamily="50" charset="0"/>
                <a:ea typeface="Roboto" panose="02000000000000000000" pitchFamily="2" charset="0"/>
                <a:cs typeface="Poppins" panose="00000500000000000000" pitchFamily="50" charset="0"/>
              </a:rPr>
              <a:t>Así construimos la propuesta programática para el próximo Plan</a:t>
            </a:r>
          </a:p>
        </p:txBody>
      </p:sp>
      <p:sp>
        <p:nvSpPr>
          <p:cNvPr id="5" name="Rectángulo 4">
            <a:extLst>
              <a:ext uri="{FF2B5EF4-FFF2-40B4-BE49-F238E27FC236}">
                <a16:creationId xmlns:a16="http://schemas.microsoft.com/office/drawing/2014/main" id="{2D37D5E1-E49B-DA72-B18B-CE0E30197170}"/>
              </a:ext>
            </a:extLst>
          </p:cNvPr>
          <p:cNvSpPr/>
          <p:nvPr/>
        </p:nvSpPr>
        <p:spPr>
          <a:xfrm>
            <a:off x="528556" y="5769470"/>
            <a:ext cx="2051827" cy="42180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r"/>
            <a:r>
              <a:rPr lang="es-CO" sz="2000" b="1">
                <a:solidFill>
                  <a:srgbClr val="FFFFFF"/>
                </a:solidFill>
                <a:latin typeface="Poppins" panose="00000500000000000000" pitchFamily="50" charset="0"/>
                <a:cs typeface="Poppins" panose="00000500000000000000" pitchFamily="50" charset="0"/>
              </a:rPr>
              <a:t>Principales avances:</a:t>
            </a:r>
          </a:p>
          <a:p>
            <a:pPr algn="r"/>
            <a:endParaRPr lang="es-CO" sz="2000" b="1">
              <a:solidFill>
                <a:srgbClr val="FFFFFF"/>
              </a:solidFill>
              <a:latin typeface="Poppins" panose="00000500000000000000" pitchFamily="50" charset="0"/>
              <a:cs typeface="Poppins" panose="00000500000000000000" pitchFamily="50" charset="0"/>
            </a:endParaRPr>
          </a:p>
          <a:p>
            <a:pPr algn="r"/>
            <a:endParaRPr lang="es-CO" sz="2000">
              <a:solidFill>
                <a:srgbClr val="FFFFFF"/>
              </a:solidFill>
              <a:latin typeface="Poppins" panose="00000500000000000000" pitchFamily="50" charset="0"/>
              <a:cs typeface="Poppins" panose="00000500000000000000" pitchFamily="50" charset="0"/>
            </a:endParaRPr>
          </a:p>
        </p:txBody>
      </p:sp>
      <p:sp>
        <p:nvSpPr>
          <p:cNvPr id="3" name="CuadroTexto 2">
            <a:extLst>
              <a:ext uri="{FF2B5EF4-FFF2-40B4-BE49-F238E27FC236}">
                <a16:creationId xmlns:a16="http://schemas.microsoft.com/office/drawing/2014/main" id="{F9BBF0C8-08E3-3325-53F4-7319522DAC52}"/>
              </a:ext>
            </a:extLst>
          </p:cNvPr>
          <p:cNvSpPr txBox="1"/>
          <p:nvPr/>
        </p:nvSpPr>
        <p:spPr>
          <a:xfrm>
            <a:off x="9037290" y="4730632"/>
            <a:ext cx="3053022" cy="261610"/>
          </a:xfrm>
          <a:prstGeom prst="rect">
            <a:avLst/>
          </a:prstGeom>
          <a:noFill/>
        </p:spPr>
        <p:txBody>
          <a:bodyPr wrap="square" rtlCol="0">
            <a:spAutoFit/>
          </a:bodyPr>
          <a:lstStyle/>
          <a:p>
            <a:r>
              <a:rPr lang="es-CO" sz="1100" b="1">
                <a:solidFill>
                  <a:srgbClr val="2D2E5A"/>
                </a:solidFill>
                <a:latin typeface="Poppins" panose="00000500000000000000" pitchFamily="50" charset="0"/>
                <a:ea typeface="Roboto" panose="02000000000000000000" pitchFamily="2" charset="0"/>
                <a:cs typeface="Poppins" panose="00000500000000000000" pitchFamily="50" charset="0"/>
              </a:rPr>
              <a:t>Fundamento normativo: ley 152 de 1994</a:t>
            </a:r>
          </a:p>
        </p:txBody>
      </p:sp>
      <p:grpSp>
        <p:nvGrpSpPr>
          <p:cNvPr id="4" name="Grupo 3">
            <a:extLst>
              <a:ext uri="{FF2B5EF4-FFF2-40B4-BE49-F238E27FC236}">
                <a16:creationId xmlns:a16="http://schemas.microsoft.com/office/drawing/2014/main" id="{907730DF-2D17-EC56-0A0C-FF7FD55C9C39}"/>
              </a:ext>
            </a:extLst>
          </p:cNvPr>
          <p:cNvGrpSpPr/>
          <p:nvPr/>
        </p:nvGrpSpPr>
        <p:grpSpPr>
          <a:xfrm rot="5400000" flipV="1">
            <a:off x="271639" y="581391"/>
            <a:ext cx="513836" cy="45719"/>
            <a:chOff x="12234312" y="4519140"/>
            <a:chExt cx="3232022" cy="182403"/>
          </a:xfrm>
        </p:grpSpPr>
        <p:sp>
          <p:nvSpPr>
            <p:cNvPr id="6" name="Rectángulo 5">
              <a:extLst>
                <a:ext uri="{FF2B5EF4-FFF2-40B4-BE49-F238E27FC236}">
                  <a16:creationId xmlns:a16="http://schemas.microsoft.com/office/drawing/2014/main" id="{98FA4F74-CAE2-7C5F-D3CD-616EF73F7CF9}"/>
                </a:ext>
              </a:extLst>
            </p:cNvPr>
            <p:cNvSpPr/>
            <p:nvPr/>
          </p:nvSpPr>
          <p:spPr>
            <a:xfrm>
              <a:off x="12234312" y="4519140"/>
              <a:ext cx="1626965" cy="182403"/>
            </a:xfrm>
            <a:prstGeom prst="rect">
              <a:avLst/>
            </a:prstGeom>
            <a:solidFill>
              <a:srgbClr val="FDBB02"/>
            </a:solidFill>
            <a:ln w="9525" cap="flat">
              <a:noFill/>
              <a:prstDash val="solid"/>
              <a:miter/>
            </a:ln>
          </p:spPr>
          <p:txBody>
            <a:bodyPr/>
            <a:lstStyle/>
            <a:p>
              <a:endParaRPr lang="es-CO"/>
            </a:p>
          </p:txBody>
        </p:sp>
        <p:sp>
          <p:nvSpPr>
            <p:cNvPr id="7" name="Rectángulo 6">
              <a:extLst>
                <a:ext uri="{FF2B5EF4-FFF2-40B4-BE49-F238E27FC236}">
                  <a16:creationId xmlns:a16="http://schemas.microsoft.com/office/drawing/2014/main" id="{610FF77A-41E1-95C5-8286-064B731A128B}"/>
                </a:ext>
              </a:extLst>
            </p:cNvPr>
            <p:cNvSpPr/>
            <p:nvPr/>
          </p:nvSpPr>
          <p:spPr>
            <a:xfrm>
              <a:off x="13861277" y="4519140"/>
              <a:ext cx="802576" cy="182403"/>
            </a:xfrm>
            <a:prstGeom prst="rect">
              <a:avLst/>
            </a:prstGeom>
            <a:solidFill>
              <a:srgbClr val="062D7B"/>
            </a:solidFill>
            <a:ln w="9525" cap="flat">
              <a:noFill/>
              <a:prstDash val="solid"/>
              <a:miter/>
            </a:ln>
          </p:spPr>
          <p:txBody>
            <a:bodyPr/>
            <a:lstStyle/>
            <a:p>
              <a:endParaRPr lang="es-CO"/>
            </a:p>
          </p:txBody>
        </p:sp>
        <p:sp>
          <p:nvSpPr>
            <p:cNvPr id="8" name="Rectángulo 7">
              <a:extLst>
                <a:ext uri="{FF2B5EF4-FFF2-40B4-BE49-F238E27FC236}">
                  <a16:creationId xmlns:a16="http://schemas.microsoft.com/office/drawing/2014/main" id="{3913F24E-EECE-7CF7-8F72-7BB8A954C24B}"/>
                </a:ext>
              </a:extLst>
            </p:cNvPr>
            <p:cNvSpPr/>
            <p:nvPr/>
          </p:nvSpPr>
          <p:spPr>
            <a:xfrm>
              <a:off x="14663758" y="4519140"/>
              <a:ext cx="802576" cy="182403"/>
            </a:xfrm>
            <a:prstGeom prst="rect">
              <a:avLst/>
            </a:prstGeom>
            <a:solidFill>
              <a:srgbClr val="CB0023"/>
            </a:solidFill>
            <a:ln w="9525" cap="flat">
              <a:noFill/>
              <a:prstDash val="solid"/>
              <a:miter/>
            </a:ln>
          </p:spPr>
          <p:txBody>
            <a:bodyPr/>
            <a:lstStyle/>
            <a:p>
              <a:endParaRPr lang="es-CO"/>
            </a:p>
          </p:txBody>
        </p:sp>
      </p:grpSp>
      <p:cxnSp>
        <p:nvCxnSpPr>
          <p:cNvPr id="10" name="Conector recto de flecha 9">
            <a:extLst>
              <a:ext uri="{FF2B5EF4-FFF2-40B4-BE49-F238E27FC236}">
                <a16:creationId xmlns:a16="http://schemas.microsoft.com/office/drawing/2014/main" id="{0D922245-1CCB-68A5-ACA7-912C1B424CA7}"/>
              </a:ext>
            </a:extLst>
          </p:cNvPr>
          <p:cNvCxnSpPr>
            <a:cxnSpLocks/>
          </p:cNvCxnSpPr>
          <p:nvPr/>
        </p:nvCxnSpPr>
        <p:spPr>
          <a:xfrm flipH="1">
            <a:off x="2055050" y="3486262"/>
            <a:ext cx="670145" cy="1"/>
          </a:xfrm>
          <a:prstGeom prst="straightConnector1">
            <a:avLst/>
          </a:prstGeom>
          <a:ln w="12700">
            <a:solidFill>
              <a:srgbClr val="1B3E6C"/>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sp>
        <p:nvSpPr>
          <p:cNvPr id="11" name="Forma libre: forma 15">
            <a:extLst>
              <a:ext uri="{FF2B5EF4-FFF2-40B4-BE49-F238E27FC236}">
                <a16:creationId xmlns:a16="http://schemas.microsoft.com/office/drawing/2014/main" id="{DE4BD69C-D653-86C9-C462-145CFCD07A69}"/>
              </a:ext>
            </a:extLst>
          </p:cNvPr>
          <p:cNvSpPr/>
          <p:nvPr/>
        </p:nvSpPr>
        <p:spPr>
          <a:xfrm>
            <a:off x="8556742" y="1969646"/>
            <a:ext cx="313429" cy="313429"/>
          </a:xfrm>
          <a:custGeom>
            <a:avLst/>
            <a:gdLst>
              <a:gd name="csX0" fmla="*/ 69365 w 523310"/>
              <a:gd name="csY0" fmla="*/ 107802 h 523310"/>
              <a:gd name="csX1" fmla="*/ 453945 w 523310"/>
              <a:gd name="csY1" fmla="*/ 107802 h 523310"/>
              <a:gd name="csX2" fmla="*/ 453945 w 523310"/>
              <a:gd name="csY2" fmla="*/ 230884 h 523310"/>
              <a:gd name="csX3" fmla="*/ 69365 w 523310"/>
              <a:gd name="csY3" fmla="*/ 230884 h 523310"/>
              <a:gd name="csX4" fmla="*/ 69365 w 523310"/>
              <a:gd name="csY4" fmla="*/ 107802 h 523310"/>
              <a:gd name="csX5" fmla="*/ 69365 w 523310"/>
              <a:gd name="csY5" fmla="*/ 292426 h 523310"/>
              <a:gd name="csX6" fmla="*/ 453945 w 523310"/>
              <a:gd name="csY6" fmla="*/ 292426 h 523310"/>
              <a:gd name="csX7" fmla="*/ 453945 w 523310"/>
              <a:gd name="csY7" fmla="*/ 415508 h 523310"/>
              <a:gd name="csX8" fmla="*/ 69365 w 523310"/>
              <a:gd name="csY8" fmla="*/ 415508 h 523310"/>
              <a:gd name="csX9" fmla="*/ 69365 w 523310"/>
              <a:gd name="csY9" fmla="*/ 292426 h 5233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3310" h="523310">
                <a:moveTo>
                  <a:pt x="69365" y="107802"/>
                </a:moveTo>
                <a:lnTo>
                  <a:pt x="453945" y="107802"/>
                </a:lnTo>
                <a:lnTo>
                  <a:pt x="453945" y="230884"/>
                </a:lnTo>
                <a:lnTo>
                  <a:pt x="69365" y="230884"/>
                </a:lnTo>
                <a:lnTo>
                  <a:pt x="69365" y="107802"/>
                </a:lnTo>
                <a:close/>
                <a:moveTo>
                  <a:pt x="69365" y="292426"/>
                </a:moveTo>
                <a:lnTo>
                  <a:pt x="453945" y="292426"/>
                </a:lnTo>
                <a:lnTo>
                  <a:pt x="453945" y="415508"/>
                </a:lnTo>
                <a:lnTo>
                  <a:pt x="69365" y="415508"/>
                </a:lnTo>
                <a:lnTo>
                  <a:pt x="69365" y="292426"/>
                </a:lnTo>
                <a:close/>
              </a:path>
            </a:pathLst>
          </a:custGeom>
          <a:solidFill>
            <a:srgbClr val="3772DB"/>
          </a:solidFill>
          <a:effectLst>
            <a:outerShdw blurRad="76200" dir="18900000" sy="23000" kx="-1200000" algn="bl" rotWithShape="0">
              <a:prstClr val="black">
                <a:alpha val="20000"/>
              </a:prstClr>
            </a:outerShdw>
          </a:effectLst>
        </p:spPr>
        <p:style>
          <a:lnRef idx="0">
            <a:schemeClr val="accent1">
              <a:shade val="90000"/>
              <a:hueOff val="299641"/>
              <a:satOff val="-29101"/>
              <a:lumOff val="24509"/>
              <a:alphaOff val="0"/>
            </a:schemeClr>
          </a:lnRef>
          <a:fillRef idx="1">
            <a:schemeClr val="accent1">
              <a:shade val="90000"/>
              <a:hueOff val="299641"/>
              <a:satOff val="-29101"/>
              <a:lumOff val="24509"/>
              <a:alphaOff val="0"/>
            </a:schemeClr>
          </a:fillRef>
          <a:effectRef idx="0">
            <a:schemeClr val="accent1">
              <a:shade val="90000"/>
              <a:hueOff val="299641"/>
              <a:satOff val="-29101"/>
              <a:lumOff val="24509"/>
              <a:alphaOff val="0"/>
            </a:schemeClr>
          </a:effectRef>
          <a:fontRef idx="minor">
            <a:schemeClr val="lt1"/>
          </a:fontRef>
        </p:style>
        <p:txBody>
          <a:bodyPr spcFirstLastPara="0" vert="horz" wrap="square" lIns="69365" tIns="107802" rIns="69365" bIns="107802" numCol="1" spcCol="1270" anchor="ctr" anchorCtr="0">
            <a:noAutofit/>
          </a:bodyPr>
          <a:lstStyle/>
          <a:p>
            <a:pPr marL="0" lvl="0" indent="0" algn="ctr" defTabSz="933450">
              <a:lnSpc>
                <a:spcPct val="90000"/>
              </a:lnSpc>
              <a:spcBef>
                <a:spcPct val="0"/>
              </a:spcBef>
              <a:spcAft>
                <a:spcPct val="35000"/>
              </a:spcAft>
              <a:buNone/>
            </a:pPr>
            <a:endParaRPr lang="es-MX" sz="2100" kern="1200"/>
          </a:p>
        </p:txBody>
      </p:sp>
      <p:sp>
        <p:nvSpPr>
          <p:cNvPr id="12" name="CuadroTexto 11">
            <a:extLst>
              <a:ext uri="{FF2B5EF4-FFF2-40B4-BE49-F238E27FC236}">
                <a16:creationId xmlns:a16="http://schemas.microsoft.com/office/drawing/2014/main" id="{A580ACB6-068C-7BA9-363B-28EDA36E4434}"/>
              </a:ext>
            </a:extLst>
          </p:cNvPr>
          <p:cNvSpPr txBox="1"/>
          <p:nvPr/>
        </p:nvSpPr>
        <p:spPr>
          <a:xfrm>
            <a:off x="2112459" y="3659843"/>
            <a:ext cx="1191641" cy="646331"/>
          </a:xfrm>
          <a:prstGeom prst="rect">
            <a:avLst/>
          </a:prstGeom>
          <a:noFill/>
        </p:spPr>
        <p:txBody>
          <a:bodyPr wrap="square">
            <a:spAutoFit/>
          </a:bodyPr>
          <a:lstStyle/>
          <a:p>
            <a:pPr marL="0" lvl="0" indent="0" defTabSz="488950">
              <a:spcBef>
                <a:spcPct val="0"/>
              </a:spcBef>
              <a:spcAft>
                <a:spcPct val="35000"/>
              </a:spcAft>
              <a:buNone/>
            </a:pPr>
            <a:r>
              <a:rPr lang="es-CO" sz="1200" b="1" kern="1200">
                <a:solidFill>
                  <a:srgbClr val="1B3E6C"/>
                </a:solidFill>
                <a:latin typeface="Poppins" panose="00000500000000000000" pitchFamily="50" charset="0"/>
                <a:cs typeface="Poppins" panose="00000500000000000000" pitchFamily="50" charset="0"/>
              </a:rPr>
              <a:t>Programa </a:t>
            </a:r>
            <a:br>
              <a:rPr lang="es-CO" sz="1200" b="1" kern="1200">
                <a:solidFill>
                  <a:srgbClr val="1B3E6C"/>
                </a:solidFill>
                <a:latin typeface="Poppins" panose="00000500000000000000" pitchFamily="50" charset="0"/>
                <a:cs typeface="Poppins" panose="00000500000000000000" pitchFamily="50" charset="0"/>
              </a:rPr>
            </a:br>
            <a:r>
              <a:rPr lang="es-CO" sz="1200" b="1" kern="1200">
                <a:solidFill>
                  <a:srgbClr val="1B3E6C"/>
                </a:solidFill>
                <a:latin typeface="Poppins" panose="00000500000000000000" pitchFamily="50" charset="0"/>
                <a:cs typeface="Poppins" panose="00000500000000000000" pitchFamily="50" charset="0"/>
              </a:rPr>
              <a:t>de Gobierno</a:t>
            </a:r>
            <a:br>
              <a:rPr lang="es-CO" sz="1200">
                <a:solidFill>
                  <a:schemeClr val="tx1">
                    <a:lumMod val="75000"/>
                    <a:lumOff val="25000"/>
                  </a:schemeClr>
                </a:solidFill>
                <a:latin typeface="Poppins" panose="00000500000000000000" pitchFamily="50" charset="0"/>
                <a:cs typeface="Poppins" panose="00000500000000000000" pitchFamily="50" charset="0"/>
              </a:rPr>
            </a:br>
            <a:r>
              <a:rPr lang="es-CO" sz="1200" kern="1200">
                <a:solidFill>
                  <a:schemeClr val="tx1">
                    <a:lumMod val="75000"/>
                    <a:lumOff val="25000"/>
                  </a:schemeClr>
                </a:solidFill>
                <a:latin typeface="Poppins" panose="00000500000000000000" pitchFamily="50" charset="0"/>
                <a:cs typeface="Poppins" panose="00000500000000000000" pitchFamily="50" charset="0"/>
              </a:rPr>
              <a:t>17 milagros</a:t>
            </a:r>
          </a:p>
        </p:txBody>
      </p:sp>
      <p:sp>
        <p:nvSpPr>
          <p:cNvPr id="13" name="CuadroTexto 12">
            <a:extLst>
              <a:ext uri="{FF2B5EF4-FFF2-40B4-BE49-F238E27FC236}">
                <a16:creationId xmlns:a16="http://schemas.microsoft.com/office/drawing/2014/main" id="{3392AC63-E9F3-D28D-4F22-CE7FE77D3ED4}"/>
              </a:ext>
            </a:extLst>
          </p:cNvPr>
          <p:cNvSpPr txBox="1"/>
          <p:nvPr/>
        </p:nvSpPr>
        <p:spPr>
          <a:xfrm>
            <a:off x="3840524" y="3645188"/>
            <a:ext cx="1087241" cy="595548"/>
          </a:xfrm>
          <a:prstGeom prst="rect">
            <a:avLst/>
          </a:prstGeom>
          <a:noFill/>
        </p:spPr>
        <p:txBody>
          <a:bodyPr wrap="square">
            <a:spAutoFit/>
          </a:bodyPr>
          <a:lstStyle/>
          <a:p>
            <a:pPr marL="0" lvl="0" indent="0" defTabSz="488950">
              <a:lnSpc>
                <a:spcPct val="90000"/>
              </a:lnSpc>
              <a:spcBef>
                <a:spcPct val="0"/>
              </a:spcBef>
              <a:spcAft>
                <a:spcPct val="35000"/>
              </a:spcAft>
              <a:buNone/>
            </a:pPr>
            <a:r>
              <a:rPr lang="es-CO" sz="1200" b="1">
                <a:solidFill>
                  <a:srgbClr val="005DA2"/>
                </a:solidFill>
                <a:latin typeface="Poppins" panose="00000500000000000000" pitchFamily="50" charset="0"/>
                <a:cs typeface="Poppins" panose="00000500000000000000" pitchFamily="50" charset="0"/>
              </a:rPr>
              <a:t>Libro</a:t>
            </a:r>
            <a:br>
              <a:rPr lang="es-CO" sz="1200" b="1">
                <a:solidFill>
                  <a:srgbClr val="1B3E6C"/>
                </a:solidFill>
                <a:latin typeface="Poppins" panose="00000500000000000000" pitchFamily="50" charset="0"/>
                <a:cs typeface="Poppins" panose="00000500000000000000" pitchFamily="50" charset="0"/>
              </a:rPr>
            </a:br>
            <a:r>
              <a:rPr lang="es-CO" sz="1200">
                <a:solidFill>
                  <a:schemeClr val="tx1">
                    <a:lumMod val="75000"/>
                    <a:lumOff val="25000"/>
                  </a:schemeClr>
                </a:solidFill>
                <a:latin typeface="Poppins" panose="00000500000000000000" pitchFamily="50" charset="0"/>
                <a:cs typeface="Poppins" panose="00000500000000000000" pitchFamily="50" charset="0"/>
              </a:rPr>
              <a:t>de la </a:t>
            </a:r>
            <a:r>
              <a:rPr lang="es-CO" sz="1200" kern="1200">
                <a:solidFill>
                  <a:schemeClr val="tx1">
                    <a:lumMod val="75000"/>
                    <a:lumOff val="25000"/>
                  </a:schemeClr>
                </a:solidFill>
                <a:latin typeface="Poppins" panose="00000500000000000000" pitchFamily="50" charset="0"/>
                <a:cs typeface="Poppins" panose="00000500000000000000" pitchFamily="50" charset="0"/>
              </a:rPr>
              <a:t>verdad</a:t>
            </a:r>
          </a:p>
        </p:txBody>
      </p:sp>
      <p:sp>
        <p:nvSpPr>
          <p:cNvPr id="14" name="CuadroTexto 13">
            <a:extLst>
              <a:ext uri="{FF2B5EF4-FFF2-40B4-BE49-F238E27FC236}">
                <a16:creationId xmlns:a16="http://schemas.microsoft.com/office/drawing/2014/main" id="{97BC6B61-3B93-DA34-76ED-438487B71036}"/>
              </a:ext>
            </a:extLst>
          </p:cNvPr>
          <p:cNvSpPr txBox="1"/>
          <p:nvPr/>
        </p:nvSpPr>
        <p:spPr>
          <a:xfrm>
            <a:off x="5380011" y="3678166"/>
            <a:ext cx="1680683" cy="429348"/>
          </a:xfrm>
          <a:prstGeom prst="rect">
            <a:avLst/>
          </a:prstGeom>
          <a:noFill/>
        </p:spPr>
        <p:txBody>
          <a:bodyPr wrap="square">
            <a:spAutoFit/>
          </a:bodyPr>
          <a:lstStyle/>
          <a:p>
            <a:pPr marL="0" lvl="0" indent="0" defTabSz="488950">
              <a:lnSpc>
                <a:spcPct val="90000"/>
              </a:lnSpc>
              <a:spcBef>
                <a:spcPct val="0"/>
              </a:spcBef>
              <a:spcAft>
                <a:spcPct val="35000"/>
              </a:spcAft>
              <a:buNone/>
            </a:pPr>
            <a:r>
              <a:rPr lang="es-CO" sz="1200" b="1" kern="1200">
                <a:solidFill>
                  <a:srgbClr val="2571BC"/>
                </a:solidFill>
                <a:latin typeface="Poppins" panose="00000500000000000000" pitchFamily="50" charset="0"/>
                <a:cs typeface="Poppins" panose="00000500000000000000" pitchFamily="50" charset="0"/>
              </a:rPr>
              <a:t>Pronunciamientos</a:t>
            </a:r>
            <a:r>
              <a:rPr lang="es-CO" sz="1200" kern="1200">
                <a:solidFill>
                  <a:schemeClr val="tx1">
                    <a:lumMod val="75000"/>
                    <a:lumOff val="25000"/>
                  </a:schemeClr>
                </a:solidFill>
                <a:latin typeface="Poppins" panose="00000500000000000000" pitchFamily="50" charset="0"/>
                <a:cs typeface="Poppins" panose="00000500000000000000" pitchFamily="50" charset="0"/>
              </a:rPr>
              <a:t> oficiales</a:t>
            </a:r>
          </a:p>
        </p:txBody>
      </p:sp>
      <p:sp>
        <p:nvSpPr>
          <p:cNvPr id="15" name="CuadroTexto 14">
            <a:extLst>
              <a:ext uri="{FF2B5EF4-FFF2-40B4-BE49-F238E27FC236}">
                <a16:creationId xmlns:a16="http://schemas.microsoft.com/office/drawing/2014/main" id="{25785E83-D8DE-E3E8-6636-E647E1053AF4}"/>
              </a:ext>
            </a:extLst>
          </p:cNvPr>
          <p:cNvSpPr txBox="1"/>
          <p:nvPr/>
        </p:nvSpPr>
        <p:spPr>
          <a:xfrm>
            <a:off x="7432545" y="3610867"/>
            <a:ext cx="1050792" cy="429348"/>
          </a:xfrm>
          <a:prstGeom prst="rect">
            <a:avLst/>
          </a:prstGeom>
          <a:noFill/>
        </p:spPr>
        <p:txBody>
          <a:bodyPr wrap="square">
            <a:spAutoFit/>
          </a:bodyPr>
          <a:lstStyle/>
          <a:p>
            <a:pPr marL="0" lvl="0" indent="0" defTabSz="488950">
              <a:lnSpc>
                <a:spcPct val="90000"/>
              </a:lnSpc>
              <a:spcBef>
                <a:spcPct val="0"/>
              </a:spcBef>
              <a:spcAft>
                <a:spcPct val="35000"/>
              </a:spcAft>
              <a:buNone/>
            </a:pPr>
            <a:r>
              <a:rPr lang="es-ES" sz="1200" b="1">
                <a:solidFill>
                  <a:srgbClr val="3772DB"/>
                </a:solidFill>
                <a:latin typeface="Poppins" panose="00000500000000000000" pitchFamily="50" charset="0"/>
                <a:cs typeface="Poppins" panose="00000500000000000000" pitchFamily="50" charset="0"/>
              </a:rPr>
              <a:t>Empalmes </a:t>
            </a:r>
            <a:r>
              <a:rPr lang="es-ES" sz="1200" kern="1200">
                <a:solidFill>
                  <a:schemeClr val="tx1">
                    <a:lumMod val="75000"/>
                    <a:lumOff val="25000"/>
                  </a:schemeClr>
                </a:solidFill>
                <a:latin typeface="Poppins" panose="00000500000000000000" pitchFamily="50" charset="0"/>
                <a:cs typeface="Poppins" panose="00000500000000000000" pitchFamily="50" charset="0"/>
              </a:rPr>
              <a:t>regionales</a:t>
            </a:r>
          </a:p>
        </p:txBody>
      </p:sp>
      <p:sp>
        <p:nvSpPr>
          <p:cNvPr id="16" name="CuadroTexto 15">
            <a:extLst>
              <a:ext uri="{FF2B5EF4-FFF2-40B4-BE49-F238E27FC236}">
                <a16:creationId xmlns:a16="http://schemas.microsoft.com/office/drawing/2014/main" id="{50C10AC9-AFE8-98CE-6A37-24901CA9082C}"/>
              </a:ext>
            </a:extLst>
          </p:cNvPr>
          <p:cNvSpPr txBox="1"/>
          <p:nvPr/>
        </p:nvSpPr>
        <p:spPr>
          <a:xfrm>
            <a:off x="9056217" y="3575604"/>
            <a:ext cx="1394577" cy="595548"/>
          </a:xfrm>
          <a:prstGeom prst="rect">
            <a:avLst/>
          </a:prstGeom>
          <a:noFill/>
        </p:spPr>
        <p:txBody>
          <a:bodyPr wrap="square">
            <a:spAutoFit/>
          </a:bodyPr>
          <a:lstStyle/>
          <a:p>
            <a:pPr marL="0" lvl="0" indent="0" defTabSz="488950">
              <a:lnSpc>
                <a:spcPct val="90000"/>
              </a:lnSpc>
              <a:spcBef>
                <a:spcPct val="0"/>
              </a:spcBef>
              <a:spcAft>
                <a:spcPct val="35000"/>
              </a:spcAft>
              <a:buNone/>
            </a:pPr>
            <a:r>
              <a:rPr lang="es-CO" sz="1200" b="1" kern="1200">
                <a:solidFill>
                  <a:srgbClr val="88C647"/>
                </a:solidFill>
                <a:latin typeface="Poppins" panose="00000500000000000000" pitchFamily="50" charset="0"/>
                <a:cs typeface="Poppins" panose="00000500000000000000" pitchFamily="50" charset="0"/>
              </a:rPr>
              <a:t>Propuesta</a:t>
            </a:r>
            <a:r>
              <a:rPr lang="es-CO" sz="1200" kern="1200">
                <a:solidFill>
                  <a:srgbClr val="88C647"/>
                </a:solidFill>
                <a:latin typeface="Poppins" panose="00000500000000000000" pitchFamily="50" charset="0"/>
                <a:cs typeface="Poppins" panose="00000500000000000000" pitchFamily="50" charset="0"/>
              </a:rPr>
              <a:t> </a:t>
            </a:r>
            <a:r>
              <a:rPr lang="es-CO" sz="1200" kern="1200">
                <a:solidFill>
                  <a:schemeClr val="tx1">
                    <a:lumMod val="75000"/>
                    <a:lumOff val="25000"/>
                  </a:schemeClr>
                </a:solidFill>
                <a:latin typeface="Poppins" panose="00000500000000000000" pitchFamily="50" charset="0"/>
                <a:cs typeface="Poppins" panose="00000500000000000000" pitchFamily="50" charset="0"/>
              </a:rPr>
              <a:t>programática PND</a:t>
            </a:r>
          </a:p>
        </p:txBody>
      </p:sp>
      <p:pic>
        <p:nvPicPr>
          <p:cNvPr id="18" name="Imagen 17">
            <a:extLst>
              <a:ext uri="{FF2B5EF4-FFF2-40B4-BE49-F238E27FC236}">
                <a16:creationId xmlns:a16="http://schemas.microsoft.com/office/drawing/2014/main" id="{87A3F285-51F0-4FF5-A1DA-720F71857ACA}"/>
              </a:ext>
            </a:extLst>
          </p:cNvPr>
          <p:cNvPicPr>
            <a:picLocks noChangeAspect="1"/>
          </p:cNvPicPr>
          <p:nvPr/>
        </p:nvPicPr>
        <p:blipFill>
          <a:blip r:embed="rId4"/>
          <a:stretch>
            <a:fillRect/>
          </a:stretch>
        </p:blipFill>
        <p:spPr>
          <a:xfrm>
            <a:off x="3714216" y="1484739"/>
            <a:ext cx="1479334" cy="1456219"/>
          </a:xfrm>
          <a:prstGeom prst="rect">
            <a:avLst/>
          </a:prstGeom>
        </p:spPr>
      </p:pic>
      <p:pic>
        <p:nvPicPr>
          <p:cNvPr id="19" name="Imagen 18">
            <a:extLst>
              <a:ext uri="{FF2B5EF4-FFF2-40B4-BE49-F238E27FC236}">
                <a16:creationId xmlns:a16="http://schemas.microsoft.com/office/drawing/2014/main" id="{46AC3C33-4519-099F-4931-54054E23247B}"/>
              </a:ext>
            </a:extLst>
          </p:cNvPr>
          <p:cNvPicPr>
            <a:picLocks noChangeAspect="1"/>
          </p:cNvPicPr>
          <p:nvPr/>
        </p:nvPicPr>
        <p:blipFill>
          <a:blip r:embed="rId5"/>
          <a:stretch>
            <a:fillRect/>
          </a:stretch>
        </p:blipFill>
        <p:spPr>
          <a:xfrm>
            <a:off x="5411222" y="1488591"/>
            <a:ext cx="1452367" cy="1448515"/>
          </a:xfrm>
          <a:prstGeom prst="rect">
            <a:avLst/>
          </a:prstGeom>
        </p:spPr>
      </p:pic>
      <p:pic>
        <p:nvPicPr>
          <p:cNvPr id="20" name="Imagen 19">
            <a:extLst>
              <a:ext uri="{FF2B5EF4-FFF2-40B4-BE49-F238E27FC236}">
                <a16:creationId xmlns:a16="http://schemas.microsoft.com/office/drawing/2014/main" id="{C4A06FF8-AAF7-D74B-2D13-74BE71B217B4}"/>
              </a:ext>
            </a:extLst>
          </p:cNvPr>
          <p:cNvPicPr>
            <a:picLocks noChangeAspect="1"/>
          </p:cNvPicPr>
          <p:nvPr/>
        </p:nvPicPr>
        <p:blipFill>
          <a:blip r:embed="rId6"/>
          <a:stretch>
            <a:fillRect/>
          </a:stretch>
        </p:blipFill>
        <p:spPr>
          <a:xfrm>
            <a:off x="7081261" y="1494370"/>
            <a:ext cx="1475481" cy="1436957"/>
          </a:xfrm>
          <a:prstGeom prst="rect">
            <a:avLst/>
          </a:prstGeom>
        </p:spPr>
      </p:pic>
      <p:pic>
        <p:nvPicPr>
          <p:cNvPr id="21" name="Imagen 20">
            <a:extLst>
              <a:ext uri="{FF2B5EF4-FFF2-40B4-BE49-F238E27FC236}">
                <a16:creationId xmlns:a16="http://schemas.microsoft.com/office/drawing/2014/main" id="{92DF81EF-22E9-12B2-1FBD-5D9CF4C3B944}"/>
              </a:ext>
            </a:extLst>
          </p:cNvPr>
          <p:cNvPicPr>
            <a:picLocks noChangeAspect="1"/>
          </p:cNvPicPr>
          <p:nvPr/>
        </p:nvPicPr>
        <p:blipFill>
          <a:blip r:embed="rId7"/>
          <a:stretch>
            <a:fillRect/>
          </a:stretch>
        </p:blipFill>
        <p:spPr>
          <a:xfrm>
            <a:off x="8774414" y="1471255"/>
            <a:ext cx="1394580" cy="1483186"/>
          </a:xfrm>
          <a:prstGeom prst="rect">
            <a:avLst/>
          </a:prstGeom>
        </p:spPr>
      </p:pic>
      <p:pic>
        <p:nvPicPr>
          <p:cNvPr id="24" name="Imagen 23">
            <a:extLst>
              <a:ext uri="{FF2B5EF4-FFF2-40B4-BE49-F238E27FC236}">
                <a16:creationId xmlns:a16="http://schemas.microsoft.com/office/drawing/2014/main" id="{7475F00C-0E67-9B36-0414-A9EC924B9000}"/>
              </a:ext>
            </a:extLst>
          </p:cNvPr>
          <p:cNvPicPr>
            <a:picLocks noChangeAspect="1"/>
          </p:cNvPicPr>
          <p:nvPr/>
        </p:nvPicPr>
        <p:blipFill>
          <a:blip r:embed="rId8"/>
          <a:stretch>
            <a:fillRect/>
          </a:stretch>
        </p:blipFill>
        <p:spPr>
          <a:xfrm>
            <a:off x="2040325" y="1494370"/>
            <a:ext cx="1456219" cy="1436957"/>
          </a:xfrm>
          <a:prstGeom prst="rect">
            <a:avLst/>
          </a:prstGeom>
        </p:spPr>
      </p:pic>
      <p:grpSp>
        <p:nvGrpSpPr>
          <p:cNvPr id="25" name="Grupo 24">
            <a:extLst>
              <a:ext uri="{FF2B5EF4-FFF2-40B4-BE49-F238E27FC236}">
                <a16:creationId xmlns:a16="http://schemas.microsoft.com/office/drawing/2014/main" id="{B9FDAB87-D9E1-95E7-D482-D1E11A94FC12}"/>
              </a:ext>
            </a:extLst>
          </p:cNvPr>
          <p:cNvGrpSpPr/>
          <p:nvPr/>
        </p:nvGrpSpPr>
        <p:grpSpPr>
          <a:xfrm>
            <a:off x="3489556" y="2085124"/>
            <a:ext cx="236785" cy="236785"/>
            <a:chOff x="3436144" y="1701238"/>
            <a:chExt cx="400261" cy="400261"/>
          </a:xfrm>
          <a:solidFill>
            <a:srgbClr val="1B3E6C"/>
          </a:solidFill>
          <a:effectLst>
            <a:outerShdw blurRad="76200" dir="18900000" sy="23000" kx="-1200000" algn="bl" rotWithShape="0">
              <a:prstClr val="black">
                <a:alpha val="20000"/>
              </a:prstClr>
            </a:outerShdw>
          </a:effectLst>
        </p:grpSpPr>
        <p:sp>
          <p:nvSpPr>
            <p:cNvPr id="26" name="Rectángulo: esquinas redondeadas 40">
              <a:extLst>
                <a:ext uri="{FF2B5EF4-FFF2-40B4-BE49-F238E27FC236}">
                  <a16:creationId xmlns:a16="http://schemas.microsoft.com/office/drawing/2014/main" id="{4A7EA6A3-7783-EA8A-7F13-C6ED77BE2F34}"/>
                </a:ext>
              </a:extLst>
            </p:cNvPr>
            <p:cNvSpPr/>
            <p:nvPr/>
          </p:nvSpPr>
          <p:spPr>
            <a:xfrm>
              <a:off x="3563103" y="1701238"/>
              <a:ext cx="146343" cy="400261"/>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Rectángulo: esquinas redondeadas 41">
              <a:extLst>
                <a:ext uri="{FF2B5EF4-FFF2-40B4-BE49-F238E27FC236}">
                  <a16:creationId xmlns:a16="http://schemas.microsoft.com/office/drawing/2014/main" id="{A440216C-EFDB-AEFE-ECAF-19EF334A8BC3}"/>
                </a:ext>
              </a:extLst>
            </p:cNvPr>
            <p:cNvSpPr/>
            <p:nvPr/>
          </p:nvSpPr>
          <p:spPr>
            <a:xfrm rot="5400000">
              <a:off x="3563103" y="1701238"/>
              <a:ext cx="146343" cy="400261"/>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pSp>
      <p:grpSp>
        <p:nvGrpSpPr>
          <p:cNvPr id="28" name="Grupo 27">
            <a:extLst>
              <a:ext uri="{FF2B5EF4-FFF2-40B4-BE49-F238E27FC236}">
                <a16:creationId xmlns:a16="http://schemas.microsoft.com/office/drawing/2014/main" id="{C5CDBC89-5889-F28B-503E-0481B16DA52D}"/>
              </a:ext>
            </a:extLst>
          </p:cNvPr>
          <p:cNvGrpSpPr/>
          <p:nvPr/>
        </p:nvGrpSpPr>
        <p:grpSpPr>
          <a:xfrm>
            <a:off x="5152808" y="2046290"/>
            <a:ext cx="236785" cy="236785"/>
            <a:chOff x="3436144" y="1701238"/>
            <a:chExt cx="400261" cy="400261"/>
          </a:xfrm>
          <a:solidFill>
            <a:srgbClr val="005DA2"/>
          </a:solidFill>
          <a:effectLst>
            <a:outerShdw blurRad="76200" dir="18900000" sy="23000" kx="-1200000" algn="bl" rotWithShape="0">
              <a:prstClr val="black">
                <a:alpha val="20000"/>
              </a:prstClr>
            </a:outerShdw>
          </a:effectLst>
        </p:grpSpPr>
        <p:sp>
          <p:nvSpPr>
            <p:cNvPr id="29" name="Rectángulo: esquinas redondeadas 44">
              <a:extLst>
                <a:ext uri="{FF2B5EF4-FFF2-40B4-BE49-F238E27FC236}">
                  <a16:creationId xmlns:a16="http://schemas.microsoft.com/office/drawing/2014/main" id="{469B34AF-76B5-0A69-FD81-A87660B7753F}"/>
                </a:ext>
              </a:extLst>
            </p:cNvPr>
            <p:cNvSpPr/>
            <p:nvPr/>
          </p:nvSpPr>
          <p:spPr>
            <a:xfrm>
              <a:off x="3563103" y="1701238"/>
              <a:ext cx="146343" cy="400261"/>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0" name="Rectángulo: esquinas redondeadas 45">
              <a:extLst>
                <a:ext uri="{FF2B5EF4-FFF2-40B4-BE49-F238E27FC236}">
                  <a16:creationId xmlns:a16="http://schemas.microsoft.com/office/drawing/2014/main" id="{8D8DAFF4-90EC-BB53-552F-65DF8350EEC7}"/>
                </a:ext>
              </a:extLst>
            </p:cNvPr>
            <p:cNvSpPr/>
            <p:nvPr/>
          </p:nvSpPr>
          <p:spPr>
            <a:xfrm rot="5400000">
              <a:off x="3563103" y="1701238"/>
              <a:ext cx="146343" cy="400261"/>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pSp>
      <p:grpSp>
        <p:nvGrpSpPr>
          <p:cNvPr id="31" name="Grupo 30">
            <a:extLst>
              <a:ext uri="{FF2B5EF4-FFF2-40B4-BE49-F238E27FC236}">
                <a16:creationId xmlns:a16="http://schemas.microsoft.com/office/drawing/2014/main" id="{2D714B65-2B5A-A680-88CA-0C37779ED7E9}"/>
              </a:ext>
            </a:extLst>
          </p:cNvPr>
          <p:cNvGrpSpPr/>
          <p:nvPr/>
        </p:nvGrpSpPr>
        <p:grpSpPr>
          <a:xfrm>
            <a:off x="6854033" y="2049917"/>
            <a:ext cx="236785" cy="236785"/>
            <a:chOff x="3436144" y="1701238"/>
            <a:chExt cx="400261" cy="400261"/>
          </a:xfrm>
          <a:solidFill>
            <a:srgbClr val="2571BC"/>
          </a:solidFill>
          <a:effectLst>
            <a:outerShdw blurRad="76200" dir="18900000" sy="23000" kx="-1200000" algn="bl" rotWithShape="0">
              <a:prstClr val="black">
                <a:alpha val="20000"/>
              </a:prstClr>
            </a:outerShdw>
          </a:effectLst>
        </p:grpSpPr>
        <p:sp>
          <p:nvSpPr>
            <p:cNvPr id="32" name="Rectángulo: esquinas redondeadas 47">
              <a:extLst>
                <a:ext uri="{FF2B5EF4-FFF2-40B4-BE49-F238E27FC236}">
                  <a16:creationId xmlns:a16="http://schemas.microsoft.com/office/drawing/2014/main" id="{1087B42B-4582-6E98-3F85-0DBA2AA3D4AB}"/>
                </a:ext>
              </a:extLst>
            </p:cNvPr>
            <p:cNvSpPr/>
            <p:nvPr/>
          </p:nvSpPr>
          <p:spPr>
            <a:xfrm>
              <a:off x="3563103" y="1701238"/>
              <a:ext cx="146343" cy="400261"/>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5" name="Rectángulo: esquinas redondeadas 48">
              <a:extLst>
                <a:ext uri="{FF2B5EF4-FFF2-40B4-BE49-F238E27FC236}">
                  <a16:creationId xmlns:a16="http://schemas.microsoft.com/office/drawing/2014/main" id="{178494F5-FF86-1138-8583-A3BD3E19EA29}"/>
                </a:ext>
              </a:extLst>
            </p:cNvPr>
            <p:cNvSpPr/>
            <p:nvPr/>
          </p:nvSpPr>
          <p:spPr>
            <a:xfrm rot="5400000">
              <a:off x="3563103" y="1701238"/>
              <a:ext cx="146343" cy="400261"/>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pSp>
      <p:cxnSp>
        <p:nvCxnSpPr>
          <p:cNvPr id="36" name="Conector recto de flecha 35">
            <a:extLst>
              <a:ext uri="{FF2B5EF4-FFF2-40B4-BE49-F238E27FC236}">
                <a16:creationId xmlns:a16="http://schemas.microsoft.com/office/drawing/2014/main" id="{2B462261-5B26-EDDA-6921-285DAEE92C98}"/>
              </a:ext>
            </a:extLst>
          </p:cNvPr>
          <p:cNvCxnSpPr>
            <a:cxnSpLocks/>
          </p:cNvCxnSpPr>
          <p:nvPr/>
        </p:nvCxnSpPr>
        <p:spPr>
          <a:xfrm flipV="1">
            <a:off x="2729853" y="3095997"/>
            <a:ext cx="0" cy="379043"/>
          </a:xfrm>
          <a:prstGeom prst="straightConnector1">
            <a:avLst/>
          </a:prstGeom>
          <a:ln w="12700">
            <a:solidFill>
              <a:srgbClr val="1B3E6C"/>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sp>
        <p:nvSpPr>
          <p:cNvPr id="37" name="Elipse 36">
            <a:extLst>
              <a:ext uri="{FF2B5EF4-FFF2-40B4-BE49-F238E27FC236}">
                <a16:creationId xmlns:a16="http://schemas.microsoft.com/office/drawing/2014/main" id="{C41C7AAF-F1FA-2916-BAC2-0E2C2CF08644}"/>
              </a:ext>
            </a:extLst>
          </p:cNvPr>
          <p:cNvSpPr/>
          <p:nvPr/>
        </p:nvSpPr>
        <p:spPr>
          <a:xfrm>
            <a:off x="2685739" y="2988574"/>
            <a:ext cx="114038" cy="114038"/>
          </a:xfrm>
          <a:prstGeom prst="ellipse">
            <a:avLst/>
          </a:prstGeom>
          <a:solidFill>
            <a:srgbClr val="1B3E6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8" name="Grupo 37">
            <a:extLst>
              <a:ext uri="{FF2B5EF4-FFF2-40B4-BE49-F238E27FC236}">
                <a16:creationId xmlns:a16="http://schemas.microsoft.com/office/drawing/2014/main" id="{F707523E-0794-EDB5-D578-9124C077E1A3}"/>
              </a:ext>
            </a:extLst>
          </p:cNvPr>
          <p:cNvGrpSpPr/>
          <p:nvPr/>
        </p:nvGrpSpPr>
        <p:grpSpPr>
          <a:xfrm>
            <a:off x="2037689" y="3640787"/>
            <a:ext cx="47919" cy="520264"/>
            <a:chOff x="8836539" y="2309816"/>
            <a:chExt cx="47919" cy="520264"/>
          </a:xfrm>
        </p:grpSpPr>
        <p:cxnSp>
          <p:nvCxnSpPr>
            <p:cNvPr id="39" name="Straight Connector 19">
              <a:extLst>
                <a:ext uri="{FF2B5EF4-FFF2-40B4-BE49-F238E27FC236}">
                  <a16:creationId xmlns:a16="http://schemas.microsoft.com/office/drawing/2014/main" id="{BA2D8C2F-9225-F91D-0E8C-71052F0FCEF3}"/>
                </a:ext>
              </a:extLst>
            </p:cNvPr>
            <p:cNvCxnSpPr>
              <a:cxnSpLocks/>
            </p:cNvCxnSpPr>
            <p:nvPr/>
          </p:nvCxnSpPr>
          <p:spPr>
            <a:xfrm>
              <a:off x="8836539" y="2309817"/>
              <a:ext cx="0" cy="5202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Rectangle 46">
              <a:extLst>
                <a:ext uri="{FF2B5EF4-FFF2-40B4-BE49-F238E27FC236}">
                  <a16:creationId xmlns:a16="http://schemas.microsoft.com/office/drawing/2014/main" id="{D9FBF495-881C-A739-F69D-1F9B479F66B2}"/>
                </a:ext>
              </a:extLst>
            </p:cNvPr>
            <p:cNvSpPr/>
            <p:nvPr/>
          </p:nvSpPr>
          <p:spPr>
            <a:xfrm>
              <a:off x="8836541" y="2309816"/>
              <a:ext cx="47917" cy="192744"/>
            </a:xfrm>
            <a:prstGeom prst="rect">
              <a:avLst/>
            </a:prstGeom>
            <a:solidFill>
              <a:srgbClr val="1B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41" name="Grupo 40">
            <a:extLst>
              <a:ext uri="{FF2B5EF4-FFF2-40B4-BE49-F238E27FC236}">
                <a16:creationId xmlns:a16="http://schemas.microsoft.com/office/drawing/2014/main" id="{1F090C38-3EB4-71C6-CD6D-D49FF4EF9DE7}"/>
              </a:ext>
            </a:extLst>
          </p:cNvPr>
          <p:cNvGrpSpPr/>
          <p:nvPr/>
        </p:nvGrpSpPr>
        <p:grpSpPr>
          <a:xfrm>
            <a:off x="3813140" y="3640786"/>
            <a:ext cx="47919" cy="520265"/>
            <a:chOff x="8836539" y="2309816"/>
            <a:chExt cx="47919" cy="520265"/>
          </a:xfrm>
        </p:grpSpPr>
        <p:cxnSp>
          <p:nvCxnSpPr>
            <p:cNvPr id="42" name="Straight Connector 19">
              <a:extLst>
                <a:ext uri="{FF2B5EF4-FFF2-40B4-BE49-F238E27FC236}">
                  <a16:creationId xmlns:a16="http://schemas.microsoft.com/office/drawing/2014/main" id="{B6ACE0C3-2F12-CE2E-7FFF-22867B326F6B}"/>
                </a:ext>
              </a:extLst>
            </p:cNvPr>
            <p:cNvCxnSpPr>
              <a:cxnSpLocks/>
            </p:cNvCxnSpPr>
            <p:nvPr/>
          </p:nvCxnSpPr>
          <p:spPr>
            <a:xfrm>
              <a:off x="8836539" y="2309817"/>
              <a:ext cx="0" cy="5202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Rectangle 46">
              <a:extLst>
                <a:ext uri="{FF2B5EF4-FFF2-40B4-BE49-F238E27FC236}">
                  <a16:creationId xmlns:a16="http://schemas.microsoft.com/office/drawing/2014/main" id="{02D1133E-6B91-DD70-C64D-D4C690FE958A}"/>
                </a:ext>
              </a:extLst>
            </p:cNvPr>
            <p:cNvSpPr/>
            <p:nvPr/>
          </p:nvSpPr>
          <p:spPr>
            <a:xfrm>
              <a:off x="8836541" y="2309816"/>
              <a:ext cx="47917" cy="192744"/>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4" name="Elipse 43">
            <a:extLst>
              <a:ext uri="{FF2B5EF4-FFF2-40B4-BE49-F238E27FC236}">
                <a16:creationId xmlns:a16="http://schemas.microsoft.com/office/drawing/2014/main" id="{D2E3E433-DCC4-EAE4-652C-540C78E91A45}"/>
              </a:ext>
            </a:extLst>
          </p:cNvPr>
          <p:cNvSpPr/>
          <p:nvPr/>
        </p:nvSpPr>
        <p:spPr>
          <a:xfrm>
            <a:off x="2008797" y="3423965"/>
            <a:ext cx="83175" cy="83175"/>
          </a:xfrm>
          <a:prstGeom prst="ellipse">
            <a:avLst/>
          </a:prstGeom>
          <a:solidFill>
            <a:srgbClr val="1B3E6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45" name="Grupo 44">
            <a:extLst>
              <a:ext uri="{FF2B5EF4-FFF2-40B4-BE49-F238E27FC236}">
                <a16:creationId xmlns:a16="http://schemas.microsoft.com/office/drawing/2014/main" id="{EFF7FA3A-9DED-35A6-FA61-5F9BFA888A3A}"/>
              </a:ext>
            </a:extLst>
          </p:cNvPr>
          <p:cNvGrpSpPr/>
          <p:nvPr/>
        </p:nvGrpSpPr>
        <p:grpSpPr>
          <a:xfrm rot="16200000">
            <a:off x="3937737" y="3020450"/>
            <a:ext cx="379043" cy="543361"/>
            <a:chOff x="4556429" y="4986956"/>
            <a:chExt cx="535126" cy="447829"/>
          </a:xfrm>
        </p:grpSpPr>
        <p:cxnSp>
          <p:nvCxnSpPr>
            <p:cNvPr id="46" name="Conector recto de flecha 45">
              <a:extLst>
                <a:ext uri="{FF2B5EF4-FFF2-40B4-BE49-F238E27FC236}">
                  <a16:creationId xmlns:a16="http://schemas.microsoft.com/office/drawing/2014/main" id="{A87F4FB9-9617-8BDB-BC1C-E4636CD8F676}"/>
                </a:ext>
              </a:extLst>
            </p:cNvPr>
            <p:cNvCxnSpPr>
              <a:cxnSpLocks/>
            </p:cNvCxnSpPr>
            <p:nvPr/>
          </p:nvCxnSpPr>
          <p:spPr>
            <a:xfrm rot="5400000" flipH="1">
              <a:off x="4334435" y="5208950"/>
              <a:ext cx="443988" cy="0"/>
            </a:xfrm>
            <a:prstGeom prst="straightConnector1">
              <a:avLst/>
            </a:prstGeom>
            <a:ln w="12700">
              <a:solidFill>
                <a:srgbClr val="1B3E6C"/>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47" name="Conector recto de flecha 46">
              <a:extLst>
                <a:ext uri="{FF2B5EF4-FFF2-40B4-BE49-F238E27FC236}">
                  <a16:creationId xmlns:a16="http://schemas.microsoft.com/office/drawing/2014/main" id="{0FB92933-3898-9117-7D11-4ED6A4804590}"/>
                </a:ext>
              </a:extLst>
            </p:cNvPr>
            <p:cNvCxnSpPr>
              <a:cxnSpLocks/>
            </p:cNvCxnSpPr>
            <p:nvPr/>
          </p:nvCxnSpPr>
          <p:spPr>
            <a:xfrm rot="5400000" flipV="1">
              <a:off x="4823992" y="5167222"/>
              <a:ext cx="0" cy="535126"/>
            </a:xfrm>
            <a:prstGeom prst="straightConnector1">
              <a:avLst/>
            </a:prstGeom>
            <a:ln w="12700">
              <a:solidFill>
                <a:srgbClr val="1B3E6C"/>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grpSp>
      <p:sp>
        <p:nvSpPr>
          <p:cNvPr id="48" name="Elipse 47">
            <a:extLst>
              <a:ext uri="{FF2B5EF4-FFF2-40B4-BE49-F238E27FC236}">
                <a16:creationId xmlns:a16="http://schemas.microsoft.com/office/drawing/2014/main" id="{30F89C3B-EA2B-53EF-74D1-525D251B3DD9}"/>
              </a:ext>
            </a:extLst>
          </p:cNvPr>
          <p:cNvSpPr/>
          <p:nvPr/>
        </p:nvSpPr>
        <p:spPr>
          <a:xfrm>
            <a:off x="4354825" y="2995190"/>
            <a:ext cx="114038" cy="114038"/>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9" name="Elipse 48">
            <a:extLst>
              <a:ext uri="{FF2B5EF4-FFF2-40B4-BE49-F238E27FC236}">
                <a16:creationId xmlns:a16="http://schemas.microsoft.com/office/drawing/2014/main" id="{95779F53-87AF-5974-9064-21CDD418D0D8}"/>
              </a:ext>
            </a:extLst>
          </p:cNvPr>
          <p:cNvSpPr/>
          <p:nvPr/>
        </p:nvSpPr>
        <p:spPr>
          <a:xfrm>
            <a:off x="3806190" y="3441543"/>
            <a:ext cx="83175" cy="83175"/>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50" name="Grupo 49">
            <a:extLst>
              <a:ext uri="{FF2B5EF4-FFF2-40B4-BE49-F238E27FC236}">
                <a16:creationId xmlns:a16="http://schemas.microsoft.com/office/drawing/2014/main" id="{4A88B3E1-AB8F-7C22-A507-9B84AADB4553}"/>
              </a:ext>
            </a:extLst>
          </p:cNvPr>
          <p:cNvGrpSpPr/>
          <p:nvPr/>
        </p:nvGrpSpPr>
        <p:grpSpPr>
          <a:xfrm rot="16200000">
            <a:off x="5509402" y="2948114"/>
            <a:ext cx="379044" cy="674805"/>
            <a:chOff x="4556427" y="4878622"/>
            <a:chExt cx="535128" cy="556163"/>
          </a:xfrm>
        </p:grpSpPr>
        <p:cxnSp>
          <p:nvCxnSpPr>
            <p:cNvPr id="51" name="Conector recto de flecha 50">
              <a:extLst>
                <a:ext uri="{FF2B5EF4-FFF2-40B4-BE49-F238E27FC236}">
                  <a16:creationId xmlns:a16="http://schemas.microsoft.com/office/drawing/2014/main" id="{92CBFF0F-5FF0-EDEF-8773-ADDB5721C4B0}"/>
                </a:ext>
              </a:extLst>
            </p:cNvPr>
            <p:cNvCxnSpPr>
              <a:cxnSpLocks/>
            </p:cNvCxnSpPr>
            <p:nvPr/>
          </p:nvCxnSpPr>
          <p:spPr>
            <a:xfrm rot="5400000" flipH="1">
              <a:off x="4280267" y="5154782"/>
              <a:ext cx="552322" cy="1"/>
            </a:xfrm>
            <a:prstGeom prst="straightConnector1">
              <a:avLst/>
            </a:prstGeom>
            <a:ln w="12700">
              <a:solidFill>
                <a:srgbClr val="2571BC"/>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52" name="Conector recto de flecha 51">
              <a:extLst>
                <a:ext uri="{FF2B5EF4-FFF2-40B4-BE49-F238E27FC236}">
                  <a16:creationId xmlns:a16="http://schemas.microsoft.com/office/drawing/2014/main" id="{4B728513-2E4B-815D-737B-7B57B855D5F5}"/>
                </a:ext>
              </a:extLst>
            </p:cNvPr>
            <p:cNvCxnSpPr>
              <a:cxnSpLocks/>
            </p:cNvCxnSpPr>
            <p:nvPr/>
          </p:nvCxnSpPr>
          <p:spPr>
            <a:xfrm rot="5400000" flipV="1">
              <a:off x="4823992" y="5167222"/>
              <a:ext cx="0" cy="535126"/>
            </a:xfrm>
            <a:prstGeom prst="straightConnector1">
              <a:avLst/>
            </a:prstGeom>
            <a:ln w="12700">
              <a:solidFill>
                <a:srgbClr val="2571BC"/>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grpSp>
      <p:sp>
        <p:nvSpPr>
          <p:cNvPr id="53" name="Elipse 52">
            <a:extLst>
              <a:ext uri="{FF2B5EF4-FFF2-40B4-BE49-F238E27FC236}">
                <a16:creationId xmlns:a16="http://schemas.microsoft.com/office/drawing/2014/main" id="{8F232483-93B4-9CF5-BE9F-F46F7A73F1BF}"/>
              </a:ext>
            </a:extLst>
          </p:cNvPr>
          <p:cNvSpPr/>
          <p:nvPr/>
        </p:nvSpPr>
        <p:spPr>
          <a:xfrm>
            <a:off x="5992214" y="2988573"/>
            <a:ext cx="114038" cy="114038"/>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4" name="Elipse 53">
            <a:extLst>
              <a:ext uri="{FF2B5EF4-FFF2-40B4-BE49-F238E27FC236}">
                <a16:creationId xmlns:a16="http://schemas.microsoft.com/office/drawing/2014/main" id="{83873F1C-3BCC-DAA0-D08A-156408BF33BE}"/>
              </a:ext>
            </a:extLst>
          </p:cNvPr>
          <p:cNvSpPr/>
          <p:nvPr/>
        </p:nvSpPr>
        <p:spPr>
          <a:xfrm>
            <a:off x="5315272" y="3423964"/>
            <a:ext cx="83175" cy="83175"/>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55" name="Grupo 54">
            <a:extLst>
              <a:ext uri="{FF2B5EF4-FFF2-40B4-BE49-F238E27FC236}">
                <a16:creationId xmlns:a16="http://schemas.microsoft.com/office/drawing/2014/main" id="{75865614-6AE0-BB90-E745-EE610FEA83A6}"/>
              </a:ext>
            </a:extLst>
          </p:cNvPr>
          <p:cNvGrpSpPr/>
          <p:nvPr/>
        </p:nvGrpSpPr>
        <p:grpSpPr>
          <a:xfrm>
            <a:off x="5341185" y="3659843"/>
            <a:ext cx="47919" cy="520265"/>
            <a:chOff x="8836539" y="2309816"/>
            <a:chExt cx="47919" cy="520265"/>
          </a:xfrm>
        </p:grpSpPr>
        <p:cxnSp>
          <p:nvCxnSpPr>
            <p:cNvPr id="56" name="Straight Connector 19">
              <a:extLst>
                <a:ext uri="{FF2B5EF4-FFF2-40B4-BE49-F238E27FC236}">
                  <a16:creationId xmlns:a16="http://schemas.microsoft.com/office/drawing/2014/main" id="{E16C941B-9111-073A-D492-F8469152DF7F}"/>
                </a:ext>
              </a:extLst>
            </p:cNvPr>
            <p:cNvCxnSpPr>
              <a:cxnSpLocks/>
            </p:cNvCxnSpPr>
            <p:nvPr/>
          </p:nvCxnSpPr>
          <p:spPr>
            <a:xfrm>
              <a:off x="8836539" y="2309817"/>
              <a:ext cx="0" cy="5202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Rectangle 46">
              <a:extLst>
                <a:ext uri="{FF2B5EF4-FFF2-40B4-BE49-F238E27FC236}">
                  <a16:creationId xmlns:a16="http://schemas.microsoft.com/office/drawing/2014/main" id="{7AE38CD7-8D17-FFD1-DA48-CA2B55A604C2}"/>
                </a:ext>
              </a:extLst>
            </p:cNvPr>
            <p:cNvSpPr/>
            <p:nvPr/>
          </p:nvSpPr>
          <p:spPr>
            <a:xfrm>
              <a:off x="8836541" y="2309816"/>
              <a:ext cx="47917" cy="192744"/>
            </a:xfrm>
            <a:prstGeom prst="rect">
              <a:avLst/>
            </a:prstGeom>
            <a:solidFill>
              <a:srgbClr val="257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58" name="Grupo 57">
            <a:extLst>
              <a:ext uri="{FF2B5EF4-FFF2-40B4-BE49-F238E27FC236}">
                <a16:creationId xmlns:a16="http://schemas.microsoft.com/office/drawing/2014/main" id="{9FD0B39C-66B9-6772-DAF7-3856588335D9}"/>
              </a:ext>
            </a:extLst>
          </p:cNvPr>
          <p:cNvGrpSpPr/>
          <p:nvPr/>
        </p:nvGrpSpPr>
        <p:grpSpPr>
          <a:xfrm rot="16200000">
            <a:off x="7402507" y="3035897"/>
            <a:ext cx="379044" cy="414801"/>
            <a:chOff x="4556427" y="4878622"/>
            <a:chExt cx="535128" cy="556163"/>
          </a:xfrm>
        </p:grpSpPr>
        <p:cxnSp>
          <p:nvCxnSpPr>
            <p:cNvPr id="59" name="Conector recto de flecha 58">
              <a:extLst>
                <a:ext uri="{FF2B5EF4-FFF2-40B4-BE49-F238E27FC236}">
                  <a16:creationId xmlns:a16="http://schemas.microsoft.com/office/drawing/2014/main" id="{3F521BF7-EE01-F27F-4F5B-A146D1A90097}"/>
                </a:ext>
              </a:extLst>
            </p:cNvPr>
            <p:cNvCxnSpPr>
              <a:cxnSpLocks/>
            </p:cNvCxnSpPr>
            <p:nvPr/>
          </p:nvCxnSpPr>
          <p:spPr>
            <a:xfrm rot="5400000" flipH="1">
              <a:off x="4280267" y="5154782"/>
              <a:ext cx="552322" cy="1"/>
            </a:xfrm>
            <a:prstGeom prst="straightConnector1">
              <a:avLst/>
            </a:prstGeom>
            <a:ln w="12700">
              <a:solidFill>
                <a:srgbClr val="3772DB"/>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60" name="Conector recto de flecha 59">
              <a:extLst>
                <a:ext uri="{FF2B5EF4-FFF2-40B4-BE49-F238E27FC236}">
                  <a16:creationId xmlns:a16="http://schemas.microsoft.com/office/drawing/2014/main" id="{FBAEFDC0-658F-E729-ED1A-2A1113EA5877}"/>
                </a:ext>
              </a:extLst>
            </p:cNvPr>
            <p:cNvCxnSpPr>
              <a:cxnSpLocks/>
            </p:cNvCxnSpPr>
            <p:nvPr/>
          </p:nvCxnSpPr>
          <p:spPr>
            <a:xfrm rot="5400000" flipV="1">
              <a:off x="4823992" y="5167222"/>
              <a:ext cx="0" cy="535126"/>
            </a:xfrm>
            <a:prstGeom prst="straightConnector1">
              <a:avLst/>
            </a:prstGeom>
            <a:ln w="12700">
              <a:solidFill>
                <a:srgbClr val="3772DB"/>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grpSp>
      <p:sp>
        <p:nvSpPr>
          <p:cNvPr id="61" name="Elipse 60">
            <a:extLst>
              <a:ext uri="{FF2B5EF4-FFF2-40B4-BE49-F238E27FC236}">
                <a16:creationId xmlns:a16="http://schemas.microsoft.com/office/drawing/2014/main" id="{ED7AF577-4B19-57E2-30E6-48285EA992D1}"/>
              </a:ext>
            </a:extLst>
          </p:cNvPr>
          <p:cNvSpPr/>
          <p:nvPr/>
        </p:nvSpPr>
        <p:spPr>
          <a:xfrm>
            <a:off x="7755316" y="2946354"/>
            <a:ext cx="114038" cy="114038"/>
          </a:xfrm>
          <a:prstGeom prst="ellipse">
            <a:avLst/>
          </a:prstGeom>
          <a:solidFill>
            <a:srgbClr val="3772DB"/>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2" name="Elipse 61">
            <a:extLst>
              <a:ext uri="{FF2B5EF4-FFF2-40B4-BE49-F238E27FC236}">
                <a16:creationId xmlns:a16="http://schemas.microsoft.com/office/drawing/2014/main" id="{34DE8980-49B2-9600-A6C7-DBAD336699DB}"/>
              </a:ext>
            </a:extLst>
          </p:cNvPr>
          <p:cNvSpPr/>
          <p:nvPr/>
        </p:nvSpPr>
        <p:spPr>
          <a:xfrm>
            <a:off x="7349370" y="3381745"/>
            <a:ext cx="83175" cy="83175"/>
          </a:xfrm>
          <a:prstGeom prst="ellipse">
            <a:avLst/>
          </a:prstGeom>
          <a:solidFill>
            <a:srgbClr val="3772DB"/>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63" name="Grupo 62">
            <a:extLst>
              <a:ext uri="{FF2B5EF4-FFF2-40B4-BE49-F238E27FC236}">
                <a16:creationId xmlns:a16="http://schemas.microsoft.com/office/drawing/2014/main" id="{C56E9262-F8E9-5D15-1405-8AED309B51D9}"/>
              </a:ext>
            </a:extLst>
          </p:cNvPr>
          <p:cNvGrpSpPr/>
          <p:nvPr/>
        </p:nvGrpSpPr>
        <p:grpSpPr>
          <a:xfrm>
            <a:off x="7384626" y="3574023"/>
            <a:ext cx="47919" cy="662901"/>
            <a:chOff x="8836539" y="2309816"/>
            <a:chExt cx="47919" cy="662901"/>
          </a:xfrm>
        </p:grpSpPr>
        <p:cxnSp>
          <p:nvCxnSpPr>
            <p:cNvPr id="64" name="Straight Connector 19">
              <a:extLst>
                <a:ext uri="{FF2B5EF4-FFF2-40B4-BE49-F238E27FC236}">
                  <a16:creationId xmlns:a16="http://schemas.microsoft.com/office/drawing/2014/main" id="{68118BDE-95BF-469D-9F99-9049AA2E0236}"/>
                </a:ext>
              </a:extLst>
            </p:cNvPr>
            <p:cNvCxnSpPr>
              <a:cxnSpLocks/>
            </p:cNvCxnSpPr>
            <p:nvPr/>
          </p:nvCxnSpPr>
          <p:spPr>
            <a:xfrm>
              <a:off x="8836539" y="2309817"/>
              <a:ext cx="0" cy="662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5" name="Rectangle 46">
              <a:extLst>
                <a:ext uri="{FF2B5EF4-FFF2-40B4-BE49-F238E27FC236}">
                  <a16:creationId xmlns:a16="http://schemas.microsoft.com/office/drawing/2014/main" id="{88007C9E-F057-26A1-468A-658EB0FCFE98}"/>
                </a:ext>
              </a:extLst>
            </p:cNvPr>
            <p:cNvSpPr/>
            <p:nvPr/>
          </p:nvSpPr>
          <p:spPr>
            <a:xfrm>
              <a:off x="8836541" y="2309816"/>
              <a:ext cx="47917" cy="192744"/>
            </a:xfrm>
            <a:prstGeom prst="rect">
              <a:avLst/>
            </a:prstGeom>
            <a:solidFill>
              <a:srgbClr val="377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66" name="Grupo 65">
            <a:extLst>
              <a:ext uri="{FF2B5EF4-FFF2-40B4-BE49-F238E27FC236}">
                <a16:creationId xmlns:a16="http://schemas.microsoft.com/office/drawing/2014/main" id="{504E4ECC-46C6-E24C-BDAF-55F362B340C3}"/>
              </a:ext>
            </a:extLst>
          </p:cNvPr>
          <p:cNvGrpSpPr/>
          <p:nvPr/>
        </p:nvGrpSpPr>
        <p:grpSpPr>
          <a:xfrm rot="16200000">
            <a:off x="9062020" y="3007181"/>
            <a:ext cx="379044" cy="467755"/>
            <a:chOff x="4556427" y="4878622"/>
            <a:chExt cx="535128" cy="556163"/>
          </a:xfrm>
        </p:grpSpPr>
        <p:cxnSp>
          <p:nvCxnSpPr>
            <p:cNvPr id="67" name="Conector recto de flecha 66">
              <a:extLst>
                <a:ext uri="{FF2B5EF4-FFF2-40B4-BE49-F238E27FC236}">
                  <a16:creationId xmlns:a16="http://schemas.microsoft.com/office/drawing/2014/main" id="{624C830B-A813-96EB-122D-1EF68F42833D}"/>
                </a:ext>
              </a:extLst>
            </p:cNvPr>
            <p:cNvCxnSpPr>
              <a:cxnSpLocks/>
            </p:cNvCxnSpPr>
            <p:nvPr/>
          </p:nvCxnSpPr>
          <p:spPr>
            <a:xfrm rot="5400000" flipH="1">
              <a:off x="4280267" y="5154782"/>
              <a:ext cx="552322" cy="1"/>
            </a:xfrm>
            <a:prstGeom prst="straightConnector1">
              <a:avLst/>
            </a:prstGeom>
            <a:ln w="12700">
              <a:solidFill>
                <a:srgbClr val="88C647"/>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68" name="Conector recto de flecha 67">
              <a:extLst>
                <a:ext uri="{FF2B5EF4-FFF2-40B4-BE49-F238E27FC236}">
                  <a16:creationId xmlns:a16="http://schemas.microsoft.com/office/drawing/2014/main" id="{9A7607DF-BD46-D784-60C1-8F12928CD8A9}"/>
                </a:ext>
              </a:extLst>
            </p:cNvPr>
            <p:cNvCxnSpPr>
              <a:cxnSpLocks/>
            </p:cNvCxnSpPr>
            <p:nvPr/>
          </p:nvCxnSpPr>
          <p:spPr>
            <a:xfrm rot="5400000" flipV="1">
              <a:off x="4823992" y="5167222"/>
              <a:ext cx="0" cy="535126"/>
            </a:xfrm>
            <a:prstGeom prst="straightConnector1">
              <a:avLst/>
            </a:prstGeom>
            <a:ln w="12700">
              <a:solidFill>
                <a:srgbClr val="88C647"/>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grpSp>
      <p:sp>
        <p:nvSpPr>
          <p:cNvPr id="69" name="Elipse 68">
            <a:extLst>
              <a:ext uri="{FF2B5EF4-FFF2-40B4-BE49-F238E27FC236}">
                <a16:creationId xmlns:a16="http://schemas.microsoft.com/office/drawing/2014/main" id="{7934CCB0-F991-28CC-3723-98A7D7F4AB58}"/>
              </a:ext>
            </a:extLst>
          </p:cNvPr>
          <p:cNvSpPr/>
          <p:nvPr/>
        </p:nvSpPr>
        <p:spPr>
          <a:xfrm>
            <a:off x="9441306" y="2944115"/>
            <a:ext cx="114038" cy="114038"/>
          </a:xfrm>
          <a:prstGeom prst="ellipse">
            <a:avLst/>
          </a:prstGeom>
          <a:solidFill>
            <a:srgbClr val="88C647"/>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0" name="Elipse 69">
            <a:extLst>
              <a:ext uri="{FF2B5EF4-FFF2-40B4-BE49-F238E27FC236}">
                <a16:creationId xmlns:a16="http://schemas.microsoft.com/office/drawing/2014/main" id="{0E43BAEC-92D6-F6E3-8FB8-F8736D28A7D6}"/>
              </a:ext>
            </a:extLst>
          </p:cNvPr>
          <p:cNvSpPr/>
          <p:nvPr/>
        </p:nvSpPr>
        <p:spPr>
          <a:xfrm>
            <a:off x="8954115" y="3381744"/>
            <a:ext cx="83175" cy="83175"/>
          </a:xfrm>
          <a:prstGeom prst="ellipse">
            <a:avLst/>
          </a:prstGeom>
          <a:solidFill>
            <a:srgbClr val="88C647"/>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71" name="Grupo 70">
            <a:extLst>
              <a:ext uri="{FF2B5EF4-FFF2-40B4-BE49-F238E27FC236}">
                <a16:creationId xmlns:a16="http://schemas.microsoft.com/office/drawing/2014/main" id="{6F4B74BE-CE33-2119-93EC-3A73B829AEF7}"/>
              </a:ext>
            </a:extLst>
          </p:cNvPr>
          <p:cNvGrpSpPr/>
          <p:nvPr/>
        </p:nvGrpSpPr>
        <p:grpSpPr>
          <a:xfrm>
            <a:off x="8969743" y="3571784"/>
            <a:ext cx="47919" cy="529451"/>
            <a:chOff x="8836539" y="2309816"/>
            <a:chExt cx="47919" cy="529451"/>
          </a:xfrm>
        </p:grpSpPr>
        <p:cxnSp>
          <p:nvCxnSpPr>
            <p:cNvPr id="72" name="Straight Connector 19">
              <a:extLst>
                <a:ext uri="{FF2B5EF4-FFF2-40B4-BE49-F238E27FC236}">
                  <a16:creationId xmlns:a16="http://schemas.microsoft.com/office/drawing/2014/main" id="{5CD86181-A0C2-B0D3-92B5-D663F7111094}"/>
                </a:ext>
              </a:extLst>
            </p:cNvPr>
            <p:cNvCxnSpPr>
              <a:cxnSpLocks/>
            </p:cNvCxnSpPr>
            <p:nvPr/>
          </p:nvCxnSpPr>
          <p:spPr>
            <a:xfrm>
              <a:off x="8836539" y="2309817"/>
              <a:ext cx="0" cy="5294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3" name="Rectangle 46">
              <a:extLst>
                <a:ext uri="{FF2B5EF4-FFF2-40B4-BE49-F238E27FC236}">
                  <a16:creationId xmlns:a16="http://schemas.microsoft.com/office/drawing/2014/main" id="{596B6DE2-ECD1-9824-6F8B-923793094E4B}"/>
                </a:ext>
              </a:extLst>
            </p:cNvPr>
            <p:cNvSpPr/>
            <p:nvPr/>
          </p:nvSpPr>
          <p:spPr>
            <a:xfrm>
              <a:off x="8836541" y="2309816"/>
              <a:ext cx="47917" cy="192744"/>
            </a:xfrm>
            <a:prstGeom prst="rect">
              <a:avLst/>
            </a:prstGeom>
            <a:solidFill>
              <a:srgbClr val="88C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74" name="Gráfico 73">
            <a:extLst>
              <a:ext uri="{FF2B5EF4-FFF2-40B4-BE49-F238E27FC236}">
                <a16:creationId xmlns:a16="http://schemas.microsoft.com/office/drawing/2014/main" id="{B9EBF2EF-7497-F58A-6D7E-F8E4FC206E9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182856" y="1961109"/>
            <a:ext cx="451239" cy="484056"/>
          </a:xfrm>
          <a:prstGeom prst="rect">
            <a:avLst/>
          </a:prstGeom>
        </p:spPr>
      </p:pic>
      <p:pic>
        <p:nvPicPr>
          <p:cNvPr id="75" name="Gráfico 74">
            <a:extLst>
              <a:ext uri="{FF2B5EF4-FFF2-40B4-BE49-F238E27FC236}">
                <a16:creationId xmlns:a16="http://schemas.microsoft.com/office/drawing/2014/main" id="{D8EE1C4E-DAF5-B14C-2132-8892C5CF4FB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23617" y="2006101"/>
            <a:ext cx="481720" cy="481720"/>
          </a:xfrm>
          <a:prstGeom prst="rect">
            <a:avLst/>
          </a:prstGeom>
        </p:spPr>
      </p:pic>
      <p:pic>
        <p:nvPicPr>
          <p:cNvPr id="76" name="Gráfico 75">
            <a:extLst>
              <a:ext uri="{FF2B5EF4-FFF2-40B4-BE49-F238E27FC236}">
                <a16:creationId xmlns:a16="http://schemas.microsoft.com/office/drawing/2014/main" id="{40D0C0FA-95B5-F339-16BF-7BC767A07AE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268787" y="1981156"/>
            <a:ext cx="432639" cy="425428"/>
          </a:xfrm>
          <a:prstGeom prst="rect">
            <a:avLst/>
          </a:prstGeom>
        </p:spPr>
      </p:pic>
      <p:pic>
        <p:nvPicPr>
          <p:cNvPr id="77" name="Gráfico 76">
            <a:extLst>
              <a:ext uri="{FF2B5EF4-FFF2-40B4-BE49-F238E27FC236}">
                <a16:creationId xmlns:a16="http://schemas.microsoft.com/office/drawing/2014/main" id="{2B0CFF73-D3D5-6266-B9C7-01ECAEC753D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527568" y="2006101"/>
            <a:ext cx="403736" cy="403736"/>
          </a:xfrm>
          <a:prstGeom prst="rect">
            <a:avLst/>
          </a:prstGeom>
        </p:spPr>
      </p:pic>
      <p:pic>
        <p:nvPicPr>
          <p:cNvPr id="78" name="Gráfico 77">
            <a:extLst>
              <a:ext uri="{FF2B5EF4-FFF2-40B4-BE49-F238E27FC236}">
                <a16:creationId xmlns:a16="http://schemas.microsoft.com/office/drawing/2014/main" id="{CFA30159-F36A-0A1A-F56F-741E984E218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576033" y="1936118"/>
            <a:ext cx="385232" cy="499761"/>
          </a:xfrm>
          <a:prstGeom prst="rect">
            <a:avLst/>
          </a:prstGeom>
        </p:spPr>
      </p:pic>
      <p:pic>
        <p:nvPicPr>
          <p:cNvPr id="81" name="Imagen 80">
            <a:extLst>
              <a:ext uri="{FF2B5EF4-FFF2-40B4-BE49-F238E27FC236}">
                <a16:creationId xmlns:a16="http://schemas.microsoft.com/office/drawing/2014/main" id="{53C145DD-F1DE-1284-3FD0-5150EAC24509}"/>
              </a:ext>
            </a:extLst>
          </p:cNvPr>
          <p:cNvPicPr>
            <a:picLocks noChangeAspect="1"/>
          </p:cNvPicPr>
          <p:nvPr/>
        </p:nvPicPr>
        <p:blipFill>
          <a:blip r:embed="rId14"/>
          <a:srcRect l="35702" t="16637" r="36606" b="15791"/>
          <a:stretch>
            <a:fillRect/>
          </a:stretch>
        </p:blipFill>
        <p:spPr>
          <a:xfrm>
            <a:off x="11342090" y="171356"/>
            <a:ext cx="500147" cy="686477"/>
          </a:xfrm>
          <a:prstGeom prst="rect">
            <a:avLst/>
          </a:prstGeom>
        </p:spPr>
      </p:pic>
      <p:pic>
        <p:nvPicPr>
          <p:cNvPr id="82" name="Image 0" descr="preencoded.png">
            <a:extLst>
              <a:ext uri="{FF2B5EF4-FFF2-40B4-BE49-F238E27FC236}">
                <a16:creationId xmlns:a16="http://schemas.microsoft.com/office/drawing/2014/main" id="{A9A856BC-50CF-C0EA-FDF8-15A457D78443}"/>
              </a:ext>
            </a:extLst>
          </p:cNvPr>
          <p:cNvPicPr>
            <a:picLocks noChangeAspect="1"/>
          </p:cNvPicPr>
          <p:nvPr/>
        </p:nvPicPr>
        <p:blipFill>
          <a:blip r:embed="rId15"/>
          <a:srcRect l="5815" b="25953"/>
          <a:stretch/>
        </p:blipFill>
        <p:spPr>
          <a:xfrm>
            <a:off x="7834" y="6166570"/>
            <a:ext cx="2504483" cy="691429"/>
          </a:xfrm>
          <a:prstGeom prst="rect">
            <a:avLst/>
          </a:prstGeom>
        </p:spPr>
      </p:pic>
      <p:sp>
        <p:nvSpPr>
          <p:cNvPr id="84" name="Rectángulo 83">
            <a:extLst>
              <a:ext uri="{FF2B5EF4-FFF2-40B4-BE49-F238E27FC236}">
                <a16:creationId xmlns:a16="http://schemas.microsoft.com/office/drawing/2014/main" id="{209BC7EC-A5DC-0BC3-ACF9-6D37462B390A}"/>
              </a:ext>
            </a:extLst>
          </p:cNvPr>
          <p:cNvSpPr/>
          <p:nvPr/>
        </p:nvSpPr>
        <p:spPr>
          <a:xfrm>
            <a:off x="3027495" y="5282301"/>
            <a:ext cx="3118048" cy="104102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endParaRPr lang="es-CO" sz="1400" b="1">
              <a:solidFill>
                <a:srgbClr val="FFFFFF"/>
              </a:solidFill>
              <a:latin typeface="Poppins" panose="00000500000000000000" pitchFamily="50" charset="0"/>
              <a:cs typeface="Poppins" panose="00000500000000000000" pitchFamily="50" charset="0"/>
            </a:endParaRPr>
          </a:p>
          <a:p>
            <a:endParaRPr lang="es-CO" sz="800">
              <a:solidFill>
                <a:srgbClr val="FFFFFF"/>
              </a:solidFill>
              <a:latin typeface="Poppins" panose="00000500000000000000" pitchFamily="50" charset="0"/>
              <a:cs typeface="Poppins" panose="00000500000000000000" pitchFamily="50" charset="0"/>
            </a:endParaRPr>
          </a:p>
          <a:p>
            <a:pPr lvl="1"/>
            <a:r>
              <a:rPr lang="es-CO" sz="1200">
                <a:solidFill>
                  <a:srgbClr val="FFFFFF"/>
                </a:solidFill>
                <a:latin typeface="Poppins" panose="00000500000000000000" pitchFamily="50" charset="0"/>
                <a:cs typeface="Poppins" panose="00000500000000000000" pitchFamily="50" charset="0"/>
              </a:rPr>
              <a:t>Se construyó una propuesta para los ejes articuladores del PND 2026-2030.</a:t>
            </a:r>
          </a:p>
        </p:txBody>
      </p:sp>
      <p:sp>
        <p:nvSpPr>
          <p:cNvPr id="85" name="Rectángulo 84">
            <a:extLst>
              <a:ext uri="{FF2B5EF4-FFF2-40B4-BE49-F238E27FC236}">
                <a16:creationId xmlns:a16="http://schemas.microsoft.com/office/drawing/2014/main" id="{281C81B1-595C-667B-69D7-768EAD3289F9}"/>
              </a:ext>
            </a:extLst>
          </p:cNvPr>
          <p:cNvSpPr/>
          <p:nvPr/>
        </p:nvSpPr>
        <p:spPr>
          <a:xfrm>
            <a:off x="6061332" y="5422930"/>
            <a:ext cx="3118048" cy="89343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lvl="1"/>
            <a:endParaRPr lang="es-CO" sz="1200">
              <a:solidFill>
                <a:srgbClr val="FFFFFF"/>
              </a:solidFill>
              <a:latin typeface="Poppins" panose="00000500000000000000" pitchFamily="50" charset="0"/>
              <a:cs typeface="Poppins" panose="00000500000000000000" pitchFamily="50" charset="0"/>
            </a:endParaRPr>
          </a:p>
          <a:p>
            <a:pPr lvl="1"/>
            <a:r>
              <a:rPr lang="es-CO" sz="1200">
                <a:solidFill>
                  <a:srgbClr val="FFFFFF"/>
                </a:solidFill>
                <a:latin typeface="Poppins" panose="00000500000000000000" pitchFamily="50" charset="0"/>
                <a:cs typeface="Poppins" panose="00000500000000000000" pitchFamily="50" charset="0"/>
              </a:rPr>
              <a:t>Se emitió la circular externa 027-4, con cronograma e instrucciones para los sectores.</a:t>
            </a:r>
          </a:p>
        </p:txBody>
      </p:sp>
      <p:sp>
        <p:nvSpPr>
          <p:cNvPr id="86" name="Rectángulo 85">
            <a:extLst>
              <a:ext uri="{FF2B5EF4-FFF2-40B4-BE49-F238E27FC236}">
                <a16:creationId xmlns:a16="http://schemas.microsoft.com/office/drawing/2014/main" id="{36F6FE5F-1DD5-0647-DA6D-1DE52411D6A9}"/>
              </a:ext>
            </a:extLst>
          </p:cNvPr>
          <p:cNvSpPr/>
          <p:nvPr/>
        </p:nvSpPr>
        <p:spPr>
          <a:xfrm>
            <a:off x="9223635" y="4560885"/>
            <a:ext cx="3118048" cy="261620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lvl="1"/>
            <a:endParaRPr lang="es-CO" sz="1200">
              <a:solidFill>
                <a:srgbClr val="FFFFFF"/>
              </a:solidFill>
              <a:latin typeface="Poppins" panose="00000500000000000000" pitchFamily="50" charset="0"/>
              <a:cs typeface="Poppins" panose="00000500000000000000" pitchFamily="50" charset="0"/>
            </a:endParaRPr>
          </a:p>
          <a:p>
            <a:pPr lvl="1"/>
            <a:r>
              <a:rPr lang="es-CO" sz="1200">
                <a:solidFill>
                  <a:srgbClr val="FFFFFF"/>
                </a:solidFill>
                <a:latin typeface="Poppins" panose="00000500000000000000" pitchFamily="50" charset="0"/>
                <a:cs typeface="Poppins" panose="00000500000000000000" pitchFamily="50" charset="0"/>
              </a:rPr>
              <a:t>Se puso en marcha la metodología para su elaboración.</a:t>
            </a:r>
          </a:p>
        </p:txBody>
      </p:sp>
      <p:sp>
        <p:nvSpPr>
          <p:cNvPr id="87" name="Elipse 86">
            <a:extLst>
              <a:ext uri="{FF2B5EF4-FFF2-40B4-BE49-F238E27FC236}">
                <a16:creationId xmlns:a16="http://schemas.microsoft.com/office/drawing/2014/main" id="{83358F5B-DA1F-A6D5-7D9D-0E8A29F26370}"/>
              </a:ext>
            </a:extLst>
          </p:cNvPr>
          <p:cNvSpPr/>
          <p:nvPr/>
        </p:nvSpPr>
        <p:spPr>
          <a:xfrm>
            <a:off x="3390254" y="5731823"/>
            <a:ext cx="99302" cy="99302"/>
          </a:xfrm>
          <a:prstGeom prst="ellipse">
            <a:avLst/>
          </a:prstGeom>
          <a:solidFill>
            <a:srgbClr val="2770BD"/>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8" name="Elipse 87">
            <a:extLst>
              <a:ext uri="{FF2B5EF4-FFF2-40B4-BE49-F238E27FC236}">
                <a16:creationId xmlns:a16="http://schemas.microsoft.com/office/drawing/2014/main" id="{0E3ED6B7-58FC-7425-CCC1-FAB8D4756458}"/>
              </a:ext>
            </a:extLst>
          </p:cNvPr>
          <p:cNvSpPr/>
          <p:nvPr/>
        </p:nvSpPr>
        <p:spPr>
          <a:xfrm>
            <a:off x="6383381" y="5727915"/>
            <a:ext cx="99302" cy="99302"/>
          </a:xfrm>
          <a:prstGeom prst="ellipse">
            <a:avLst/>
          </a:prstGeom>
          <a:solidFill>
            <a:srgbClr val="2770BD"/>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9" name="Elipse 88">
            <a:extLst>
              <a:ext uri="{FF2B5EF4-FFF2-40B4-BE49-F238E27FC236}">
                <a16:creationId xmlns:a16="http://schemas.microsoft.com/office/drawing/2014/main" id="{89D4B074-5A98-9D9C-856B-53C7506C7599}"/>
              </a:ext>
            </a:extLst>
          </p:cNvPr>
          <p:cNvSpPr/>
          <p:nvPr/>
        </p:nvSpPr>
        <p:spPr>
          <a:xfrm>
            <a:off x="9550441" y="5720509"/>
            <a:ext cx="99302" cy="99302"/>
          </a:xfrm>
          <a:prstGeom prst="ellipse">
            <a:avLst/>
          </a:prstGeom>
          <a:solidFill>
            <a:srgbClr val="2770BD"/>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8372AB4B-33CD-9FAE-5BAD-26E834902C63}"/>
              </a:ext>
            </a:extLst>
          </p:cNvPr>
          <p:cNvSpPr txBox="1"/>
          <p:nvPr/>
        </p:nvSpPr>
        <p:spPr>
          <a:xfrm>
            <a:off x="31858" y="25464"/>
            <a:ext cx="1543446" cy="2200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800" b="1"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Bases – </a:t>
            </a:r>
            <a:r>
              <a:rPr kumimoji="0" lang="es-CO" sz="800" b="0"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capítulos por eje</a:t>
            </a:r>
          </a:p>
        </p:txBody>
      </p:sp>
    </p:spTree>
    <p:extLst>
      <p:ext uri="{BB962C8B-B14F-4D97-AF65-F5344CB8AC3E}">
        <p14:creationId xmlns:p14="http://schemas.microsoft.com/office/powerpoint/2010/main" val="347313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77403-FE82-7513-2160-98B041638F07}"/>
            </a:ext>
          </a:extLst>
        </p:cNvPr>
        <p:cNvGrpSpPr/>
        <p:nvPr/>
      </p:nvGrpSpPr>
      <p:grpSpPr>
        <a:xfrm>
          <a:off x="0" y="0"/>
          <a:ext cx="0" cy="0"/>
          <a:chOff x="0" y="0"/>
          <a:chExt cx="0" cy="0"/>
        </a:xfrm>
      </p:grpSpPr>
      <p:cxnSp>
        <p:nvCxnSpPr>
          <p:cNvPr id="109" name="Straight Connector 19">
            <a:extLst>
              <a:ext uri="{FF2B5EF4-FFF2-40B4-BE49-F238E27FC236}">
                <a16:creationId xmlns:a16="http://schemas.microsoft.com/office/drawing/2014/main" id="{78DDF1AC-8702-46F8-0676-37636CA0CBAF}"/>
              </a:ext>
            </a:extLst>
          </p:cNvPr>
          <p:cNvCxnSpPr>
            <a:cxnSpLocks/>
          </p:cNvCxnSpPr>
          <p:nvPr/>
        </p:nvCxnSpPr>
        <p:spPr>
          <a:xfrm>
            <a:off x="9961469" y="2790289"/>
            <a:ext cx="0" cy="2344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0" name="Rectangle 46">
            <a:extLst>
              <a:ext uri="{FF2B5EF4-FFF2-40B4-BE49-F238E27FC236}">
                <a16:creationId xmlns:a16="http://schemas.microsoft.com/office/drawing/2014/main" id="{1BF22C35-265D-291A-4B3D-B2B601B1790C}"/>
              </a:ext>
            </a:extLst>
          </p:cNvPr>
          <p:cNvSpPr/>
          <p:nvPr/>
        </p:nvSpPr>
        <p:spPr>
          <a:xfrm>
            <a:off x="9964420" y="2783792"/>
            <a:ext cx="45719" cy="273241"/>
          </a:xfrm>
          <a:prstGeom prst="rect">
            <a:avLst/>
          </a:prstGeom>
          <a:solidFill>
            <a:srgbClr val="007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06" name="Straight Connector 19">
            <a:extLst>
              <a:ext uri="{FF2B5EF4-FFF2-40B4-BE49-F238E27FC236}">
                <a16:creationId xmlns:a16="http://schemas.microsoft.com/office/drawing/2014/main" id="{88F52ADC-3FF8-8C89-CFE2-D66CA6C61E82}"/>
              </a:ext>
            </a:extLst>
          </p:cNvPr>
          <p:cNvCxnSpPr>
            <a:cxnSpLocks/>
          </p:cNvCxnSpPr>
          <p:nvPr/>
        </p:nvCxnSpPr>
        <p:spPr>
          <a:xfrm>
            <a:off x="7527362" y="2790289"/>
            <a:ext cx="0" cy="29091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Rectangle 46">
            <a:extLst>
              <a:ext uri="{FF2B5EF4-FFF2-40B4-BE49-F238E27FC236}">
                <a16:creationId xmlns:a16="http://schemas.microsoft.com/office/drawing/2014/main" id="{9680B74B-4D3E-E47D-B1CF-0BE14183E81C}"/>
              </a:ext>
            </a:extLst>
          </p:cNvPr>
          <p:cNvSpPr/>
          <p:nvPr/>
        </p:nvSpPr>
        <p:spPr>
          <a:xfrm>
            <a:off x="7530313" y="2783792"/>
            <a:ext cx="45719" cy="273241"/>
          </a:xfrm>
          <a:prstGeom prst="rect">
            <a:avLst/>
          </a:prstGeom>
          <a:solidFill>
            <a:srgbClr val="257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88" name="Grupo 87">
            <a:extLst>
              <a:ext uri="{FF2B5EF4-FFF2-40B4-BE49-F238E27FC236}">
                <a16:creationId xmlns:a16="http://schemas.microsoft.com/office/drawing/2014/main" id="{23A9246F-D868-A818-7907-9C1AB424A3AA}"/>
              </a:ext>
            </a:extLst>
          </p:cNvPr>
          <p:cNvGrpSpPr/>
          <p:nvPr/>
        </p:nvGrpSpPr>
        <p:grpSpPr>
          <a:xfrm>
            <a:off x="5283843" y="2783792"/>
            <a:ext cx="48670" cy="1887599"/>
            <a:chOff x="8823200" y="2229319"/>
            <a:chExt cx="48670" cy="1887599"/>
          </a:xfrm>
        </p:grpSpPr>
        <p:cxnSp>
          <p:nvCxnSpPr>
            <p:cNvPr id="103" name="Straight Connector 19">
              <a:extLst>
                <a:ext uri="{FF2B5EF4-FFF2-40B4-BE49-F238E27FC236}">
                  <a16:creationId xmlns:a16="http://schemas.microsoft.com/office/drawing/2014/main" id="{AA48373C-4420-392A-3394-0FF2376C4E96}"/>
                </a:ext>
              </a:extLst>
            </p:cNvPr>
            <p:cNvCxnSpPr>
              <a:cxnSpLocks/>
            </p:cNvCxnSpPr>
            <p:nvPr/>
          </p:nvCxnSpPr>
          <p:spPr>
            <a:xfrm>
              <a:off x="8823200" y="2235816"/>
              <a:ext cx="0" cy="18811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4" name="Rectangle 46">
              <a:extLst>
                <a:ext uri="{FF2B5EF4-FFF2-40B4-BE49-F238E27FC236}">
                  <a16:creationId xmlns:a16="http://schemas.microsoft.com/office/drawing/2014/main" id="{5E16ED02-D992-F7B3-9D17-F097490E50DD}"/>
                </a:ext>
              </a:extLst>
            </p:cNvPr>
            <p:cNvSpPr/>
            <p:nvPr/>
          </p:nvSpPr>
          <p:spPr>
            <a:xfrm>
              <a:off x="8826151" y="2229319"/>
              <a:ext cx="45719" cy="273241"/>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83" name="Grupo 82">
            <a:extLst>
              <a:ext uri="{FF2B5EF4-FFF2-40B4-BE49-F238E27FC236}">
                <a16:creationId xmlns:a16="http://schemas.microsoft.com/office/drawing/2014/main" id="{816A624B-FEEF-50F3-EBBF-2E653DFB7FAB}"/>
              </a:ext>
            </a:extLst>
          </p:cNvPr>
          <p:cNvGrpSpPr/>
          <p:nvPr/>
        </p:nvGrpSpPr>
        <p:grpSpPr>
          <a:xfrm>
            <a:off x="3129535" y="2783792"/>
            <a:ext cx="53865" cy="1708695"/>
            <a:chOff x="8823200" y="2229319"/>
            <a:chExt cx="53865" cy="1708695"/>
          </a:xfrm>
        </p:grpSpPr>
        <p:cxnSp>
          <p:nvCxnSpPr>
            <p:cNvPr id="84" name="Straight Connector 19">
              <a:extLst>
                <a:ext uri="{FF2B5EF4-FFF2-40B4-BE49-F238E27FC236}">
                  <a16:creationId xmlns:a16="http://schemas.microsoft.com/office/drawing/2014/main" id="{2F38006D-B845-CB67-63EB-E68BCD8AB198}"/>
                </a:ext>
              </a:extLst>
            </p:cNvPr>
            <p:cNvCxnSpPr>
              <a:cxnSpLocks/>
            </p:cNvCxnSpPr>
            <p:nvPr/>
          </p:nvCxnSpPr>
          <p:spPr>
            <a:xfrm>
              <a:off x="8823200" y="2235816"/>
              <a:ext cx="0" cy="17021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5" name="Rectangle 46">
              <a:extLst>
                <a:ext uri="{FF2B5EF4-FFF2-40B4-BE49-F238E27FC236}">
                  <a16:creationId xmlns:a16="http://schemas.microsoft.com/office/drawing/2014/main" id="{41BE60A9-F322-D04C-0A47-35CE1D2D718A}"/>
                </a:ext>
              </a:extLst>
            </p:cNvPr>
            <p:cNvSpPr/>
            <p:nvPr/>
          </p:nvSpPr>
          <p:spPr>
            <a:xfrm>
              <a:off x="8831346" y="2229319"/>
              <a:ext cx="45719" cy="273241"/>
            </a:xfrm>
            <a:prstGeom prst="rect">
              <a:avLst/>
            </a:prstGeom>
            <a:solidFill>
              <a:srgbClr val="105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70" name="Grupo 69">
            <a:extLst>
              <a:ext uri="{FF2B5EF4-FFF2-40B4-BE49-F238E27FC236}">
                <a16:creationId xmlns:a16="http://schemas.microsoft.com/office/drawing/2014/main" id="{A5715127-3606-20AB-0E96-4F31173FFA3E}"/>
              </a:ext>
            </a:extLst>
          </p:cNvPr>
          <p:cNvGrpSpPr/>
          <p:nvPr/>
        </p:nvGrpSpPr>
        <p:grpSpPr>
          <a:xfrm>
            <a:off x="926039" y="2783792"/>
            <a:ext cx="53865" cy="1960340"/>
            <a:chOff x="8823200" y="2229319"/>
            <a:chExt cx="53865" cy="1960340"/>
          </a:xfrm>
        </p:grpSpPr>
        <p:cxnSp>
          <p:nvCxnSpPr>
            <p:cNvPr id="71" name="Straight Connector 19">
              <a:extLst>
                <a:ext uri="{FF2B5EF4-FFF2-40B4-BE49-F238E27FC236}">
                  <a16:creationId xmlns:a16="http://schemas.microsoft.com/office/drawing/2014/main" id="{8FE047FD-580A-257A-6B08-02C55D4FA265}"/>
                </a:ext>
              </a:extLst>
            </p:cNvPr>
            <p:cNvCxnSpPr>
              <a:cxnSpLocks/>
            </p:cNvCxnSpPr>
            <p:nvPr/>
          </p:nvCxnSpPr>
          <p:spPr>
            <a:xfrm>
              <a:off x="8823200" y="2235816"/>
              <a:ext cx="0" cy="19538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Rectangle 46">
              <a:extLst>
                <a:ext uri="{FF2B5EF4-FFF2-40B4-BE49-F238E27FC236}">
                  <a16:creationId xmlns:a16="http://schemas.microsoft.com/office/drawing/2014/main" id="{735FF11D-AF23-7564-F1D5-30E486C506AA}"/>
                </a:ext>
              </a:extLst>
            </p:cNvPr>
            <p:cNvSpPr/>
            <p:nvPr/>
          </p:nvSpPr>
          <p:spPr>
            <a:xfrm>
              <a:off x="8831346" y="2229319"/>
              <a:ext cx="45719" cy="273241"/>
            </a:xfrm>
            <a:prstGeom prst="rect">
              <a:avLst/>
            </a:prstGeom>
            <a:solidFill>
              <a:srgbClr val="1A46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67" name="Imagen 66">
            <a:extLst>
              <a:ext uri="{FF2B5EF4-FFF2-40B4-BE49-F238E27FC236}">
                <a16:creationId xmlns:a16="http://schemas.microsoft.com/office/drawing/2014/main" id="{8F3F73AC-49FB-8897-4C8C-4560B09E2C91}"/>
              </a:ext>
            </a:extLst>
          </p:cNvPr>
          <p:cNvPicPr>
            <a:picLocks noChangeAspect="1"/>
          </p:cNvPicPr>
          <p:nvPr/>
        </p:nvPicPr>
        <p:blipFill>
          <a:blip r:embed="rId3"/>
          <a:srcRect l="35702" t="16637" r="36606" b="15791"/>
          <a:stretch>
            <a:fillRect/>
          </a:stretch>
        </p:blipFill>
        <p:spPr>
          <a:xfrm>
            <a:off x="11342090" y="171356"/>
            <a:ext cx="500147" cy="686477"/>
          </a:xfrm>
          <a:prstGeom prst="rect">
            <a:avLst/>
          </a:prstGeom>
        </p:spPr>
      </p:pic>
      <p:sp>
        <p:nvSpPr>
          <p:cNvPr id="74" name="Text 1">
            <a:extLst>
              <a:ext uri="{FF2B5EF4-FFF2-40B4-BE49-F238E27FC236}">
                <a16:creationId xmlns:a16="http://schemas.microsoft.com/office/drawing/2014/main" id="{F9A2A72E-7601-21B7-A980-CCD01D0B3122}"/>
              </a:ext>
            </a:extLst>
          </p:cNvPr>
          <p:cNvSpPr txBox="1"/>
          <p:nvPr/>
        </p:nvSpPr>
        <p:spPr>
          <a:xfrm>
            <a:off x="873569" y="719790"/>
            <a:ext cx="3549023"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Elementos constitutivos del eje</a:t>
            </a:r>
          </a:p>
        </p:txBody>
      </p:sp>
      <p:sp>
        <p:nvSpPr>
          <p:cNvPr id="75" name="Text 1">
            <a:extLst>
              <a:ext uri="{FF2B5EF4-FFF2-40B4-BE49-F238E27FC236}">
                <a16:creationId xmlns:a16="http://schemas.microsoft.com/office/drawing/2014/main" id="{290FD362-5779-D6A4-F818-CEC193FDC44F}"/>
              </a:ext>
            </a:extLst>
          </p:cNvPr>
          <p:cNvSpPr txBox="1"/>
          <p:nvPr/>
        </p:nvSpPr>
        <p:spPr>
          <a:xfrm>
            <a:off x="841507" y="355001"/>
            <a:ext cx="4200275" cy="31242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rPr>
              <a:t>Logro del eje articulador</a:t>
            </a:r>
          </a:p>
        </p:txBody>
      </p:sp>
      <p:grpSp>
        <p:nvGrpSpPr>
          <p:cNvPr id="76" name="Grupo 75">
            <a:extLst>
              <a:ext uri="{FF2B5EF4-FFF2-40B4-BE49-F238E27FC236}">
                <a16:creationId xmlns:a16="http://schemas.microsoft.com/office/drawing/2014/main" id="{92FBB5CF-A59E-DA22-5C39-84F0E84E89FF}"/>
              </a:ext>
            </a:extLst>
          </p:cNvPr>
          <p:cNvGrpSpPr/>
          <p:nvPr/>
        </p:nvGrpSpPr>
        <p:grpSpPr>
          <a:xfrm rot="5400000" flipV="1">
            <a:off x="385643" y="622162"/>
            <a:ext cx="513836" cy="45719"/>
            <a:chOff x="12234312" y="4519140"/>
            <a:chExt cx="3232022" cy="182403"/>
          </a:xfrm>
        </p:grpSpPr>
        <p:sp>
          <p:nvSpPr>
            <p:cNvPr id="77" name="Rectángulo 76">
              <a:extLst>
                <a:ext uri="{FF2B5EF4-FFF2-40B4-BE49-F238E27FC236}">
                  <a16:creationId xmlns:a16="http://schemas.microsoft.com/office/drawing/2014/main" id="{116213ED-A9AB-47E0-6E91-D8EABC2B1B82}"/>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8" name="Rectángulo 77">
              <a:extLst>
                <a:ext uri="{FF2B5EF4-FFF2-40B4-BE49-F238E27FC236}">
                  <a16:creationId xmlns:a16="http://schemas.microsoft.com/office/drawing/2014/main" id="{DA90194D-D066-111A-5324-8BAC4DD29E30}"/>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9" name="Rectángulo 78">
              <a:extLst>
                <a:ext uri="{FF2B5EF4-FFF2-40B4-BE49-F238E27FC236}">
                  <a16:creationId xmlns:a16="http://schemas.microsoft.com/office/drawing/2014/main" id="{CEB42FC8-DD0C-7CD4-0813-3BA93552B8F7}"/>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16" name="Text 15">
            <a:extLst>
              <a:ext uri="{FF2B5EF4-FFF2-40B4-BE49-F238E27FC236}">
                <a16:creationId xmlns:a16="http://schemas.microsoft.com/office/drawing/2014/main" id="{585D09C0-32BB-ADF1-22A8-E124856E6F41}"/>
              </a:ext>
            </a:extLst>
          </p:cNvPr>
          <p:cNvSpPr txBox="1"/>
          <p:nvPr/>
        </p:nvSpPr>
        <p:spPr>
          <a:xfrm>
            <a:off x="1089278" y="2836131"/>
            <a:ext cx="1074718" cy="17536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50" b="1" i="0" u="none" strike="noStrike" kern="1200" cap="none" spc="0" normalizeH="0" baseline="0" noProof="0">
                <a:ln>
                  <a:noFill/>
                </a:ln>
                <a:solidFill>
                  <a:srgbClr val="1B4874"/>
                </a:solidFill>
                <a:effectLst/>
                <a:uLnTx/>
                <a:uFillTx/>
                <a:latin typeface="Poppins" pitchFamily="34" charset="0"/>
                <a:ea typeface="+mn-ea"/>
                <a:cs typeface="Poppins" pitchFamily="34" charset="-120"/>
              </a:rPr>
              <a:t>Visión</a:t>
            </a:r>
          </a:p>
        </p:txBody>
      </p:sp>
      <p:sp>
        <p:nvSpPr>
          <p:cNvPr id="119" name="Text 12">
            <a:extLst>
              <a:ext uri="{FF2B5EF4-FFF2-40B4-BE49-F238E27FC236}">
                <a16:creationId xmlns:a16="http://schemas.microsoft.com/office/drawing/2014/main" id="{4A9520C3-1BAA-1430-6900-26CA6AF710FD}"/>
              </a:ext>
            </a:extLst>
          </p:cNvPr>
          <p:cNvSpPr txBox="1"/>
          <p:nvPr/>
        </p:nvSpPr>
        <p:spPr>
          <a:xfrm>
            <a:off x="1089278" y="3163779"/>
            <a:ext cx="1414335" cy="1971031"/>
          </a:xfrm>
          <a:prstGeom prst="rect">
            <a:avLst/>
          </a:prstGeom>
          <a:noFill/>
          <a:ln/>
        </p:spPr>
        <p:txBody>
          <a:bodyPr wrap="square" lIns="0" tIns="0" rIns="0" bIns="0" rtlCol="0" anchor="t"/>
          <a:lstStyle>
            <a:defPPr>
              <a:defRPr lang="es-CO"/>
            </a:defPPr>
            <a:lvl1pPr indent="0">
              <a:buNone/>
              <a:defRPr sz="1030">
                <a:solidFill>
                  <a:srgbClr val="4A4A4A"/>
                </a:solidFill>
                <a:latin typeface="Calibri" pitchFamily="34" charset="0"/>
                <a:ea typeface="Calibri" pitchFamily="34" charset="-122"/>
                <a:cs typeface="Calibri"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a:ln>
                  <a:noFill/>
                </a:ln>
                <a:solidFill>
                  <a:srgbClr val="1B4874"/>
                </a:solidFill>
                <a:effectLst/>
                <a:uLnTx/>
                <a:uFillTx/>
                <a:latin typeface="Poppins Light" panose="00000400000000000000" pitchFamily="50" charset="0"/>
                <a:cs typeface="Poppins Light" panose="00000400000000000000" pitchFamily="50" charset="0"/>
              </a:rPr>
              <a:t>La visión debe describir una situación futura en el mediano o largo plazo </a:t>
            </a:r>
            <a:r>
              <a:rPr kumimoji="0" lang="es-ES_tradnl" sz="1000" b="0" i="0"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que implique un cambio sustancial con respecto a una situación problemática en el presente.</a:t>
            </a:r>
          </a:p>
        </p:txBody>
      </p:sp>
      <p:sp>
        <p:nvSpPr>
          <p:cNvPr id="120" name="Text 17">
            <a:extLst>
              <a:ext uri="{FF2B5EF4-FFF2-40B4-BE49-F238E27FC236}">
                <a16:creationId xmlns:a16="http://schemas.microsoft.com/office/drawing/2014/main" id="{37B87703-E458-696C-C5F3-BFFB7A2A00AB}"/>
              </a:ext>
            </a:extLst>
          </p:cNvPr>
          <p:cNvSpPr txBox="1"/>
          <p:nvPr/>
        </p:nvSpPr>
        <p:spPr>
          <a:xfrm>
            <a:off x="3339518" y="3163779"/>
            <a:ext cx="1345347" cy="1615041"/>
          </a:xfrm>
          <a:prstGeom prst="rect">
            <a:avLst/>
          </a:prstGeom>
          <a:noFill/>
          <a:ln/>
        </p:spPr>
        <p:txBody>
          <a:bodyPr wrap="square" lIns="0" tIns="0" rIns="0" bIns="0" rtlCol="0" anchor="t"/>
          <a:lstStyle>
            <a:defPPr>
              <a:defRPr lang="es-CO"/>
            </a:defPPr>
            <a:lvl1pPr indent="0">
              <a:buNone/>
              <a:defRPr sz="1030">
                <a:solidFill>
                  <a:srgbClr val="4A4A4A"/>
                </a:solidFill>
                <a:latin typeface="Calibri" pitchFamily="34" charset="0"/>
                <a:ea typeface="Calibri" pitchFamily="34" charset="-122"/>
                <a:cs typeface="Calibri"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srgbClr val="005DA2"/>
                </a:solidFill>
                <a:effectLst/>
                <a:uLnTx/>
                <a:uFillTx/>
                <a:latin typeface="Poppins Light" panose="00000400000000000000" pitchFamily="50" charset="0"/>
                <a:cs typeface="Poppins Light" panose="00000400000000000000" pitchFamily="50" charset="0"/>
              </a:rPr>
              <a:t>El objetivo debe traducir la visión en una descripción concisa </a:t>
            </a:r>
            <a:r>
              <a:rPr kumimoji="0" lang="es-ES" sz="1000" b="0" i="0"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de un </a:t>
            </a:r>
            <a:r>
              <a:rPr kumimoji="0" lang="es-ES" sz="1000" b="0" i="1"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qué </a:t>
            </a:r>
            <a:r>
              <a:rPr kumimoji="0" lang="es-ES" sz="1000" b="0" i="0"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(lo que se va a hacer) y un </a:t>
            </a:r>
            <a:r>
              <a:rPr kumimoji="0" lang="es-ES" sz="1000" b="0" i="1"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para qué </a:t>
            </a:r>
            <a:r>
              <a:rPr kumimoji="0" lang="es-ES" sz="1000" b="0" i="0"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(lo que se conseguirá a través del </a:t>
            </a:r>
            <a:r>
              <a:rPr kumimoji="0" lang="es-ES" sz="1000" b="0" i="1"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qué</a:t>
            </a:r>
            <a:r>
              <a:rPr kumimoji="0" lang="es-ES" sz="1000" b="0" i="0"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 </a:t>
            </a:r>
          </a:p>
        </p:txBody>
      </p:sp>
      <p:sp>
        <p:nvSpPr>
          <p:cNvPr id="121" name="Text 22">
            <a:extLst>
              <a:ext uri="{FF2B5EF4-FFF2-40B4-BE49-F238E27FC236}">
                <a16:creationId xmlns:a16="http://schemas.microsoft.com/office/drawing/2014/main" id="{E938AA6B-6B27-4607-5583-3DABD7F8AC93}"/>
              </a:ext>
            </a:extLst>
          </p:cNvPr>
          <p:cNvSpPr txBox="1"/>
          <p:nvPr/>
        </p:nvSpPr>
        <p:spPr>
          <a:xfrm>
            <a:off x="5483706" y="3163780"/>
            <a:ext cx="1500237" cy="1894898"/>
          </a:xfrm>
          <a:prstGeom prst="rect">
            <a:avLst/>
          </a:prstGeom>
          <a:noFill/>
          <a:ln/>
        </p:spPr>
        <p:txBody>
          <a:bodyPr wrap="square" lIns="0" tIns="0" rIns="0" bIns="0" rtlCol="0" anchor="t"/>
          <a:lstStyle>
            <a:defPPr>
              <a:defRPr lang="es-CO"/>
            </a:defPPr>
            <a:lvl1pPr indent="0">
              <a:buNone/>
              <a:defRPr sz="1030">
                <a:solidFill>
                  <a:srgbClr val="4A4A4A"/>
                </a:solidFill>
                <a:latin typeface="Calibri" pitchFamily="34" charset="0"/>
                <a:ea typeface="Calibri" pitchFamily="34" charset="-122"/>
                <a:cs typeface="Calibri"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srgbClr val="005DA2"/>
                </a:solidFill>
                <a:effectLst/>
                <a:uLnTx/>
                <a:uFillTx/>
                <a:latin typeface="Poppins Light" panose="00000400000000000000" pitchFamily="50" charset="0"/>
                <a:cs typeface="Poppins Light" panose="00000400000000000000" pitchFamily="50" charset="0"/>
              </a:rPr>
              <a:t>El diagnóstico debe caracterizar una situación problemática a partir de evidencia verificable </a:t>
            </a:r>
            <a:r>
              <a:rPr kumimoji="0" lang="es-ES" sz="1000" b="0" i="0" u="none" strike="noStrike" kern="1200" cap="none" spc="0" normalizeH="0" baseline="0" noProof="0">
                <a:ln>
                  <a:noFill/>
                </a:ln>
                <a:solidFill>
                  <a:srgbClr val="4A4A4A"/>
                </a:solidFill>
                <a:effectLst/>
                <a:uLnTx/>
                <a:uFillTx/>
                <a:latin typeface="Poppins Light" panose="00000400000000000000" pitchFamily="50" charset="0"/>
                <a:cs typeface="Poppins Light" panose="00000400000000000000" pitchFamily="50" charset="0"/>
              </a:rPr>
              <a:t>y de calidad precisando como mínimo los actores, las causas y los efectos asociados a la problemática. </a:t>
            </a:r>
          </a:p>
        </p:txBody>
      </p:sp>
      <p:sp>
        <p:nvSpPr>
          <p:cNvPr id="124" name="Text 15">
            <a:extLst>
              <a:ext uri="{FF2B5EF4-FFF2-40B4-BE49-F238E27FC236}">
                <a16:creationId xmlns:a16="http://schemas.microsoft.com/office/drawing/2014/main" id="{2DC024F4-C34B-6F8B-7E5F-0A3F49D00C0D}"/>
              </a:ext>
            </a:extLst>
          </p:cNvPr>
          <p:cNvSpPr txBox="1"/>
          <p:nvPr/>
        </p:nvSpPr>
        <p:spPr>
          <a:xfrm>
            <a:off x="3349351" y="2836131"/>
            <a:ext cx="1074718" cy="14834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50" b="1" i="0" u="none" strike="noStrike" kern="1200" cap="none" spc="0" normalizeH="0" baseline="0" noProof="0">
                <a:ln>
                  <a:noFill/>
                </a:ln>
                <a:solidFill>
                  <a:srgbClr val="105A87"/>
                </a:solidFill>
                <a:effectLst/>
                <a:uLnTx/>
                <a:uFillTx/>
                <a:latin typeface="Poppins" pitchFamily="34" charset="0"/>
                <a:ea typeface="+mn-ea"/>
                <a:cs typeface="Poppins" pitchFamily="34" charset="-120"/>
              </a:rPr>
              <a:t>Objetivo</a:t>
            </a:r>
          </a:p>
        </p:txBody>
      </p:sp>
      <p:sp>
        <p:nvSpPr>
          <p:cNvPr id="128" name="Text 15">
            <a:extLst>
              <a:ext uri="{FF2B5EF4-FFF2-40B4-BE49-F238E27FC236}">
                <a16:creationId xmlns:a16="http://schemas.microsoft.com/office/drawing/2014/main" id="{6D726486-3172-2D13-B786-746ACB81FF8C}"/>
              </a:ext>
            </a:extLst>
          </p:cNvPr>
          <p:cNvSpPr txBox="1"/>
          <p:nvPr/>
        </p:nvSpPr>
        <p:spPr>
          <a:xfrm>
            <a:off x="5516271" y="2836131"/>
            <a:ext cx="835479" cy="1814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50" b="1" i="0" u="none" strike="noStrike" kern="1200" cap="none" spc="0" normalizeH="0" baseline="0" noProof="0">
                <a:ln>
                  <a:noFill/>
                </a:ln>
                <a:solidFill>
                  <a:srgbClr val="005DA2"/>
                </a:solidFill>
                <a:effectLst/>
                <a:uLnTx/>
                <a:uFillTx/>
                <a:latin typeface="Poppins" pitchFamily="34" charset="0"/>
                <a:ea typeface="+mn-ea"/>
                <a:cs typeface="Poppins" pitchFamily="34" charset="-120"/>
              </a:rPr>
              <a:t>Diagnóstico</a:t>
            </a:r>
          </a:p>
        </p:txBody>
      </p:sp>
      <p:sp>
        <p:nvSpPr>
          <p:cNvPr id="155" name="flow-1-kicker">
            <a:extLst>
              <a:ext uri="{FF2B5EF4-FFF2-40B4-BE49-F238E27FC236}">
                <a16:creationId xmlns:a16="http://schemas.microsoft.com/office/drawing/2014/main" id="{125B073E-1234-2B7B-7E25-23C058AA1C10}"/>
              </a:ext>
            </a:extLst>
          </p:cNvPr>
          <p:cNvSpPr>
            <a:spLocks noGrp="1"/>
          </p:cNvSpPr>
          <p:nvPr/>
        </p:nvSpPr>
        <p:spPr>
          <a:xfrm>
            <a:off x="7749027" y="2836131"/>
            <a:ext cx="917783" cy="159348"/>
          </a:xfrm>
          <a:prstGeom prst="rect">
            <a:avLst/>
          </a:prstGeom>
          <a:noFill/>
          <a:ln w="0">
            <a:noFill/>
            <a:prstDash val="solid"/>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FFFFFF"/>
                </a:solidFill>
                <a:latin typeface="Arial"/>
                <a:ea typeface="Arial"/>
                <a:cs typeface="Arial"/>
              </a:defRPr>
            </a:pPr>
            <a:r>
              <a:rPr kumimoji="0" lang="es-ES_tradnl" sz="1050" b="1" i="0" u="none" strike="noStrike" kern="1200" cap="none" spc="0" normalizeH="0" baseline="0" noProof="0">
                <a:ln>
                  <a:noFill/>
                </a:ln>
                <a:solidFill>
                  <a:srgbClr val="2571BC"/>
                </a:solidFill>
                <a:effectLst/>
                <a:uLnTx/>
                <a:uFillTx/>
                <a:latin typeface="Poppins" panose="00000500000000000000" pitchFamily="50" charset="0"/>
                <a:ea typeface="Arial"/>
                <a:cs typeface="Poppins" panose="00000500000000000000" pitchFamily="50" charset="0"/>
              </a:rPr>
              <a:t>ESTRATEGIAS</a:t>
            </a:r>
          </a:p>
        </p:txBody>
      </p:sp>
      <p:sp>
        <p:nvSpPr>
          <p:cNvPr id="156" name="flow-2-kicker">
            <a:extLst>
              <a:ext uri="{FF2B5EF4-FFF2-40B4-BE49-F238E27FC236}">
                <a16:creationId xmlns:a16="http://schemas.microsoft.com/office/drawing/2014/main" id="{A59967CF-0BAF-A433-B570-CA65F2AA460D}"/>
              </a:ext>
            </a:extLst>
          </p:cNvPr>
          <p:cNvSpPr>
            <a:spLocks noGrp="1"/>
          </p:cNvSpPr>
          <p:nvPr/>
        </p:nvSpPr>
        <p:spPr>
          <a:xfrm>
            <a:off x="10193623" y="2836131"/>
            <a:ext cx="991721" cy="151323"/>
          </a:xfrm>
          <a:prstGeom prst="rect">
            <a:avLst/>
          </a:prstGeom>
          <a:noFill/>
          <a:ln w="0">
            <a:noFill/>
            <a:prstDash val="solid"/>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FFFFFF"/>
                </a:solidFill>
                <a:latin typeface="Arial"/>
                <a:ea typeface="Arial"/>
                <a:cs typeface="Arial"/>
              </a:defRPr>
            </a:pPr>
            <a:r>
              <a:rPr kumimoji="0" lang="es-ES_tradnl" sz="1050" b="1" i="0" u="none" strike="noStrike" kern="1200" cap="none" spc="0" normalizeH="0" baseline="0" noProof="0">
                <a:ln>
                  <a:noFill/>
                </a:ln>
                <a:solidFill>
                  <a:srgbClr val="007DC6"/>
                </a:solidFill>
                <a:effectLst/>
                <a:uLnTx/>
                <a:uFillTx/>
                <a:latin typeface="Poppins" panose="00000500000000000000" pitchFamily="50" charset="0"/>
                <a:ea typeface="Arial"/>
                <a:cs typeface="Poppins" panose="00000500000000000000" pitchFamily="50" charset="0"/>
              </a:rPr>
              <a:t>METAS</a:t>
            </a:r>
          </a:p>
        </p:txBody>
      </p:sp>
      <p:sp>
        <p:nvSpPr>
          <p:cNvPr id="171" name="CuadroTexto 170">
            <a:extLst>
              <a:ext uri="{FF2B5EF4-FFF2-40B4-BE49-F238E27FC236}">
                <a16:creationId xmlns:a16="http://schemas.microsoft.com/office/drawing/2014/main" id="{3D10E389-7594-014B-9C26-D5659AB9FCF4}"/>
              </a:ext>
            </a:extLst>
          </p:cNvPr>
          <p:cNvSpPr txBox="1"/>
          <p:nvPr/>
        </p:nvSpPr>
        <p:spPr>
          <a:xfrm>
            <a:off x="7772837" y="3164725"/>
            <a:ext cx="1645211" cy="2534671"/>
          </a:xfrm>
          <a:prstGeom prst="rect">
            <a:avLst/>
          </a:prstGeom>
          <a:noFill/>
          <a:ln w="0">
            <a:noFill/>
            <a:prstDash val="solid"/>
          </a:ln>
        </p:spPr>
        <p:txBody>
          <a:bodyPr wrap="square" lIns="0" tIns="0" rIns="0" bIns="0" anchor="t">
            <a:noAutofit/>
          </a:bodyPr>
          <a:lstStyle>
            <a:defPPr>
              <a:defRPr lang="es-CO"/>
            </a:defPPr>
            <a:lvl1pPr>
              <a:defRPr sz="900" b="0">
                <a:solidFill>
                  <a:schemeClr val="tx1">
                    <a:lumMod val="75000"/>
                    <a:lumOff val="25000"/>
                  </a:schemeClr>
                </a:solidFill>
                <a:latin typeface="Poppins Light" panose="00000400000000000000" pitchFamily="2" charset="0"/>
                <a:ea typeface="Arial"/>
                <a:cs typeface="Poppins Light" panose="000004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a:ln>
                  <a:noFill/>
                </a:ln>
                <a:solidFill>
                  <a:srgbClr val="2571BC"/>
                </a:solidFill>
                <a:effectLst/>
                <a:uLnTx/>
                <a:uFillTx/>
                <a:latin typeface="Poppins Light" panose="00000400000000000000" pitchFamily="50" charset="0"/>
                <a:cs typeface="Poppins Light" panose="00000400000000000000" pitchFamily="50" charset="0"/>
              </a:rPr>
              <a:t>Cada estrategia aglomera una serie de iniciativas </a:t>
            </a:r>
            <a:r>
              <a:rPr kumimoji="0" lang="es-ES_tradnl" sz="10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cs typeface="Poppins Light" panose="00000400000000000000" pitchFamily="50" charset="0"/>
              </a:rPr>
              <a:t>que intentan resolver una situación problemática descrita en el diagnóstico a partir del abordaje de las causas.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800">
              <a:solidFill>
                <a:prstClr val="black">
                  <a:lumMod val="75000"/>
                  <a:lumOff val="25000"/>
                </a:prstClr>
              </a:solidFill>
              <a:latin typeface="Poppins Light" panose="00000400000000000000" pitchFamily="50" charset="0"/>
              <a:cs typeface="Poppins Light" panose="00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cs typeface="Poppins Light" panose="00000400000000000000" pitchFamily="50" charset="0"/>
              </a:rPr>
              <a:t>Las iniciativas deben especificar quiénes serán los responsables de su diseño e implementación, qué es exactamente lo que se va a hacer en el marco de la iniciativa y a través de qué instrumentos de política.</a:t>
            </a:r>
          </a:p>
        </p:txBody>
      </p:sp>
      <p:sp>
        <p:nvSpPr>
          <p:cNvPr id="174" name="Text 40">
            <a:extLst>
              <a:ext uri="{FF2B5EF4-FFF2-40B4-BE49-F238E27FC236}">
                <a16:creationId xmlns:a16="http://schemas.microsoft.com/office/drawing/2014/main" id="{C8EA14B2-7E98-A8FB-0283-6C384E2F7759}"/>
              </a:ext>
            </a:extLst>
          </p:cNvPr>
          <p:cNvSpPr txBox="1"/>
          <p:nvPr/>
        </p:nvSpPr>
        <p:spPr>
          <a:xfrm>
            <a:off x="10193623" y="3163780"/>
            <a:ext cx="1321099" cy="207414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a:ln>
                  <a:noFill/>
                </a:ln>
                <a:solidFill>
                  <a:srgbClr val="007DC6"/>
                </a:solidFill>
                <a:effectLst/>
                <a:uLnTx/>
                <a:uFillTx/>
                <a:latin typeface="Poppins Light" panose="00000400000000000000" pitchFamily="50" charset="0"/>
                <a:ea typeface="+mn-ea"/>
                <a:cs typeface="Poppins Light" panose="00000400000000000000" pitchFamily="50" charset="0"/>
              </a:rPr>
              <a:t>Las metas deben especificar los valores de los indicadores </a:t>
            </a:r>
            <a:r>
              <a:rPr kumimoji="0" lang="es-ES_tradnl" sz="10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con los que se quiere medir el éxito de las estrategias.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800">
              <a:solidFill>
                <a:prstClr val="black">
                  <a:lumMod val="75000"/>
                  <a:lumOff val="25000"/>
                </a:prstClr>
              </a:solidFill>
              <a:latin typeface="Poppins Light" panose="00000400000000000000" pitchFamily="50" charset="0"/>
              <a:cs typeface="Poppins Light" panose="00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Deben ser coherentes con el diagnóstico y los objetivos considerados.  </a:t>
            </a:r>
          </a:p>
        </p:txBody>
      </p:sp>
      <p:grpSp>
        <p:nvGrpSpPr>
          <p:cNvPr id="33" name="Group 25">
            <a:extLst>
              <a:ext uri="{FF2B5EF4-FFF2-40B4-BE49-F238E27FC236}">
                <a16:creationId xmlns:a16="http://schemas.microsoft.com/office/drawing/2014/main" id="{8D21E418-75F0-766F-11B1-F0932DF911DA}"/>
              </a:ext>
            </a:extLst>
          </p:cNvPr>
          <p:cNvGrpSpPr/>
          <p:nvPr/>
        </p:nvGrpSpPr>
        <p:grpSpPr>
          <a:xfrm>
            <a:off x="9901153" y="3180079"/>
            <a:ext cx="127156" cy="123524"/>
            <a:chOff x="10759407" y="4597004"/>
            <a:chExt cx="258234" cy="258234"/>
          </a:xfrm>
          <a:solidFill>
            <a:srgbClr val="44CDD0"/>
          </a:solidFill>
        </p:grpSpPr>
        <p:sp>
          <p:nvSpPr>
            <p:cNvPr id="34" name="Oval 26">
              <a:extLst>
                <a:ext uri="{FF2B5EF4-FFF2-40B4-BE49-F238E27FC236}">
                  <a16:creationId xmlns:a16="http://schemas.microsoft.com/office/drawing/2014/main" id="{8D0A726D-3982-1630-67F2-3BC33A9DE1C7}"/>
                </a:ext>
              </a:extLst>
            </p:cNvPr>
            <p:cNvSpPr/>
            <p:nvPr/>
          </p:nvSpPr>
          <p:spPr>
            <a:xfrm>
              <a:off x="10759407" y="4597004"/>
              <a:ext cx="258234" cy="258234"/>
            </a:xfrm>
            <a:prstGeom prst="ellipse">
              <a:avLst/>
            </a:prstGeom>
            <a:solidFill>
              <a:srgbClr val="2571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35" name="Grafik 177">
              <a:extLst>
                <a:ext uri="{FF2B5EF4-FFF2-40B4-BE49-F238E27FC236}">
                  <a16:creationId xmlns:a16="http://schemas.microsoft.com/office/drawing/2014/main" id="{F9AA5775-91BA-B151-244B-6AB34695281E}"/>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1" name="Group 25">
            <a:extLst>
              <a:ext uri="{FF2B5EF4-FFF2-40B4-BE49-F238E27FC236}">
                <a16:creationId xmlns:a16="http://schemas.microsoft.com/office/drawing/2014/main" id="{0D20B7B0-0CB9-0DA9-03C4-54A061438C3E}"/>
              </a:ext>
            </a:extLst>
          </p:cNvPr>
          <p:cNvGrpSpPr/>
          <p:nvPr/>
        </p:nvGrpSpPr>
        <p:grpSpPr>
          <a:xfrm>
            <a:off x="5220245" y="3168490"/>
            <a:ext cx="127156" cy="123524"/>
            <a:chOff x="10759407" y="4597004"/>
            <a:chExt cx="258234" cy="258234"/>
          </a:xfrm>
          <a:solidFill>
            <a:srgbClr val="44CDD0"/>
          </a:solidFill>
        </p:grpSpPr>
        <p:sp>
          <p:nvSpPr>
            <p:cNvPr id="13" name="Oval 26">
              <a:extLst>
                <a:ext uri="{FF2B5EF4-FFF2-40B4-BE49-F238E27FC236}">
                  <a16:creationId xmlns:a16="http://schemas.microsoft.com/office/drawing/2014/main" id="{2F539F49-9211-1F32-28E1-6A8B35032634}"/>
                </a:ext>
              </a:extLst>
            </p:cNvPr>
            <p:cNvSpPr/>
            <p:nvPr/>
          </p:nvSpPr>
          <p:spPr>
            <a:xfrm>
              <a:off x="10759407" y="4597004"/>
              <a:ext cx="258234" cy="258234"/>
            </a:xfrm>
            <a:prstGeom prst="ellipse">
              <a:avLst/>
            </a:prstGeom>
            <a:solidFill>
              <a:srgbClr val="005D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8" name="Grafik 177">
              <a:extLst>
                <a:ext uri="{FF2B5EF4-FFF2-40B4-BE49-F238E27FC236}">
                  <a16:creationId xmlns:a16="http://schemas.microsoft.com/office/drawing/2014/main" id="{113464DA-7EC0-7404-9B9C-529356193CD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21" name="Group 25">
            <a:extLst>
              <a:ext uri="{FF2B5EF4-FFF2-40B4-BE49-F238E27FC236}">
                <a16:creationId xmlns:a16="http://schemas.microsoft.com/office/drawing/2014/main" id="{E8A05AF9-44E3-053B-C5C1-D50D9515CA2C}"/>
              </a:ext>
            </a:extLst>
          </p:cNvPr>
          <p:cNvGrpSpPr/>
          <p:nvPr/>
        </p:nvGrpSpPr>
        <p:grpSpPr>
          <a:xfrm>
            <a:off x="3088413" y="3159864"/>
            <a:ext cx="127156" cy="123524"/>
            <a:chOff x="10759407" y="4597004"/>
            <a:chExt cx="258234" cy="258234"/>
          </a:xfrm>
          <a:solidFill>
            <a:srgbClr val="44CDD0"/>
          </a:solidFill>
        </p:grpSpPr>
        <p:sp>
          <p:nvSpPr>
            <p:cNvPr id="26" name="Oval 26">
              <a:extLst>
                <a:ext uri="{FF2B5EF4-FFF2-40B4-BE49-F238E27FC236}">
                  <a16:creationId xmlns:a16="http://schemas.microsoft.com/office/drawing/2014/main" id="{DAA21A88-0471-3CC9-9B8D-6D04F4DD2E58}"/>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52" name="Grafik 177">
              <a:extLst>
                <a:ext uri="{FF2B5EF4-FFF2-40B4-BE49-F238E27FC236}">
                  <a16:creationId xmlns:a16="http://schemas.microsoft.com/office/drawing/2014/main" id="{D92075E0-DB87-D26C-2898-8A541489F4A0}"/>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0" name="Group 25">
            <a:extLst>
              <a:ext uri="{FF2B5EF4-FFF2-40B4-BE49-F238E27FC236}">
                <a16:creationId xmlns:a16="http://schemas.microsoft.com/office/drawing/2014/main" id="{9277B245-C310-F9E0-FE01-EEC7CFECE607}"/>
              </a:ext>
            </a:extLst>
          </p:cNvPr>
          <p:cNvGrpSpPr/>
          <p:nvPr/>
        </p:nvGrpSpPr>
        <p:grpSpPr>
          <a:xfrm>
            <a:off x="882888" y="3165145"/>
            <a:ext cx="127156" cy="123524"/>
            <a:chOff x="10759407" y="4597004"/>
            <a:chExt cx="258234" cy="258234"/>
          </a:xfrm>
          <a:solidFill>
            <a:srgbClr val="44CDD0"/>
          </a:solidFill>
        </p:grpSpPr>
        <p:sp>
          <p:nvSpPr>
            <p:cNvPr id="61" name="Oval 26">
              <a:extLst>
                <a:ext uri="{FF2B5EF4-FFF2-40B4-BE49-F238E27FC236}">
                  <a16:creationId xmlns:a16="http://schemas.microsoft.com/office/drawing/2014/main" id="{13C3D659-F0B1-17FA-2714-9FD76D9EDCAD}"/>
                </a:ext>
              </a:extLst>
            </p:cNvPr>
            <p:cNvSpPr/>
            <p:nvPr/>
          </p:nvSpPr>
          <p:spPr>
            <a:xfrm>
              <a:off x="10759407" y="4597004"/>
              <a:ext cx="258234" cy="258234"/>
            </a:xfrm>
            <a:prstGeom prst="ellipse">
              <a:avLst/>
            </a:prstGeom>
            <a:solidFill>
              <a:srgbClr val="1A46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2" name="Grafik 177">
              <a:extLst>
                <a:ext uri="{FF2B5EF4-FFF2-40B4-BE49-F238E27FC236}">
                  <a16:creationId xmlns:a16="http://schemas.microsoft.com/office/drawing/2014/main" id="{93E67A3D-8DB8-738D-2607-969D61E8A0AF}"/>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cxnSp>
        <p:nvCxnSpPr>
          <p:cNvPr id="125" name="Conector recto de flecha 124">
            <a:extLst>
              <a:ext uri="{FF2B5EF4-FFF2-40B4-BE49-F238E27FC236}">
                <a16:creationId xmlns:a16="http://schemas.microsoft.com/office/drawing/2014/main" id="{67855146-A572-DBBE-8C5D-6301E58F545C}"/>
              </a:ext>
            </a:extLst>
          </p:cNvPr>
          <p:cNvCxnSpPr>
            <a:cxnSpLocks/>
          </p:cNvCxnSpPr>
          <p:nvPr/>
        </p:nvCxnSpPr>
        <p:spPr>
          <a:xfrm flipH="1">
            <a:off x="2345326" y="1947244"/>
            <a:ext cx="328821" cy="0"/>
          </a:xfrm>
          <a:prstGeom prst="straightConnector1">
            <a:avLst/>
          </a:prstGeom>
          <a:ln w="19050">
            <a:solidFill>
              <a:srgbClr val="1A4671"/>
            </a:solidFill>
            <a:prstDash val="sysDot"/>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130" name="Conector recto de flecha 129">
            <a:extLst>
              <a:ext uri="{FF2B5EF4-FFF2-40B4-BE49-F238E27FC236}">
                <a16:creationId xmlns:a16="http://schemas.microsoft.com/office/drawing/2014/main" id="{D61AC2F2-2F8D-3786-8B2C-65D80A4BC7B2}"/>
              </a:ext>
            </a:extLst>
          </p:cNvPr>
          <p:cNvCxnSpPr>
            <a:cxnSpLocks/>
          </p:cNvCxnSpPr>
          <p:nvPr/>
        </p:nvCxnSpPr>
        <p:spPr>
          <a:xfrm flipH="1">
            <a:off x="4651772" y="1947244"/>
            <a:ext cx="328821" cy="0"/>
          </a:xfrm>
          <a:prstGeom prst="straightConnector1">
            <a:avLst/>
          </a:prstGeom>
          <a:ln w="19050">
            <a:solidFill>
              <a:srgbClr val="105A87"/>
            </a:solidFill>
            <a:prstDash val="sysDot"/>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131" name="Conector recto de flecha 130">
            <a:extLst>
              <a:ext uri="{FF2B5EF4-FFF2-40B4-BE49-F238E27FC236}">
                <a16:creationId xmlns:a16="http://schemas.microsoft.com/office/drawing/2014/main" id="{21CD2937-025B-28B9-ADB6-7CAAB1B71E57}"/>
              </a:ext>
            </a:extLst>
          </p:cNvPr>
          <p:cNvCxnSpPr>
            <a:cxnSpLocks/>
          </p:cNvCxnSpPr>
          <p:nvPr/>
        </p:nvCxnSpPr>
        <p:spPr>
          <a:xfrm flipH="1">
            <a:off x="6958218" y="1947244"/>
            <a:ext cx="328821" cy="0"/>
          </a:xfrm>
          <a:prstGeom prst="straightConnector1">
            <a:avLst/>
          </a:prstGeom>
          <a:ln w="19050">
            <a:solidFill>
              <a:srgbClr val="005DA2"/>
            </a:solidFill>
            <a:prstDash val="sysDot"/>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132" name="Conector recto de flecha 131">
            <a:extLst>
              <a:ext uri="{FF2B5EF4-FFF2-40B4-BE49-F238E27FC236}">
                <a16:creationId xmlns:a16="http://schemas.microsoft.com/office/drawing/2014/main" id="{993CF308-E081-C6EF-1C02-FA6C21018A77}"/>
              </a:ext>
            </a:extLst>
          </p:cNvPr>
          <p:cNvCxnSpPr>
            <a:cxnSpLocks/>
          </p:cNvCxnSpPr>
          <p:nvPr/>
        </p:nvCxnSpPr>
        <p:spPr>
          <a:xfrm flipH="1">
            <a:off x="9264663" y="1947244"/>
            <a:ext cx="328821" cy="0"/>
          </a:xfrm>
          <a:prstGeom prst="straightConnector1">
            <a:avLst/>
          </a:prstGeom>
          <a:ln w="19050">
            <a:solidFill>
              <a:srgbClr val="2571BC"/>
            </a:solidFill>
            <a:prstDash val="sysDot"/>
            <a:headEnd type="oval" w="med" len="med"/>
            <a:tailEnd type="oval" w="med" len="med"/>
          </a:ln>
        </p:spPr>
        <p:style>
          <a:lnRef idx="2">
            <a:schemeClr val="accent1"/>
          </a:lnRef>
          <a:fillRef idx="0">
            <a:schemeClr val="accent1"/>
          </a:fillRef>
          <a:effectRef idx="1">
            <a:schemeClr val="accent1"/>
          </a:effectRef>
          <a:fontRef idx="minor">
            <a:schemeClr val="tx1"/>
          </a:fontRef>
        </p:style>
      </p:cxnSp>
      <p:grpSp>
        <p:nvGrpSpPr>
          <p:cNvPr id="54" name="Grupo 53">
            <a:extLst>
              <a:ext uri="{FF2B5EF4-FFF2-40B4-BE49-F238E27FC236}">
                <a16:creationId xmlns:a16="http://schemas.microsoft.com/office/drawing/2014/main" id="{0BDE5B9B-01B9-4E87-1B2C-35893C8283F4}"/>
              </a:ext>
            </a:extLst>
          </p:cNvPr>
          <p:cNvGrpSpPr/>
          <p:nvPr/>
        </p:nvGrpSpPr>
        <p:grpSpPr>
          <a:xfrm>
            <a:off x="2783166" y="1158604"/>
            <a:ext cx="1449731" cy="1709406"/>
            <a:chOff x="2249044" y="1158604"/>
            <a:chExt cx="1449731" cy="1709406"/>
          </a:xfrm>
        </p:grpSpPr>
        <p:pic>
          <p:nvPicPr>
            <p:cNvPr id="12" name="Imagen 11">
              <a:extLst>
                <a:ext uri="{FF2B5EF4-FFF2-40B4-BE49-F238E27FC236}">
                  <a16:creationId xmlns:a16="http://schemas.microsoft.com/office/drawing/2014/main" id="{8EB250C6-0925-0655-2A49-5EAAF6480741}"/>
                </a:ext>
              </a:extLst>
            </p:cNvPr>
            <p:cNvPicPr>
              <a:picLocks noChangeAspect="1"/>
            </p:cNvPicPr>
            <p:nvPr/>
          </p:nvPicPr>
          <p:blipFill>
            <a:blip r:embed="rId4"/>
            <a:srcRect l="18447" t="23557" r="69662" b="51517"/>
            <a:stretch>
              <a:fillRect/>
            </a:stretch>
          </p:blipFill>
          <p:spPr>
            <a:xfrm>
              <a:off x="2249044" y="1158604"/>
              <a:ext cx="1449731" cy="1709406"/>
            </a:xfrm>
            <a:prstGeom prst="rect">
              <a:avLst/>
            </a:prstGeom>
          </p:spPr>
        </p:pic>
        <p:pic>
          <p:nvPicPr>
            <p:cNvPr id="134" name="Gráfico 133">
              <a:extLst>
                <a:ext uri="{FF2B5EF4-FFF2-40B4-BE49-F238E27FC236}">
                  <a16:creationId xmlns:a16="http://schemas.microsoft.com/office/drawing/2014/main" id="{8C834961-6450-8F2B-3D4D-E55AF0073D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45971" y="1709119"/>
              <a:ext cx="495300" cy="476250"/>
            </a:xfrm>
            <a:prstGeom prst="rect">
              <a:avLst/>
            </a:prstGeom>
          </p:spPr>
        </p:pic>
      </p:grpSp>
      <p:grpSp>
        <p:nvGrpSpPr>
          <p:cNvPr id="55" name="Grupo 54">
            <a:extLst>
              <a:ext uri="{FF2B5EF4-FFF2-40B4-BE49-F238E27FC236}">
                <a16:creationId xmlns:a16="http://schemas.microsoft.com/office/drawing/2014/main" id="{54AE167F-6AA0-2B57-AA65-9850AFB880A1}"/>
              </a:ext>
            </a:extLst>
          </p:cNvPr>
          <p:cNvGrpSpPr/>
          <p:nvPr/>
        </p:nvGrpSpPr>
        <p:grpSpPr>
          <a:xfrm>
            <a:off x="395756" y="1158604"/>
            <a:ext cx="1807425" cy="1709406"/>
            <a:chOff x="0" y="1158604"/>
            <a:chExt cx="1807425" cy="1709406"/>
          </a:xfrm>
        </p:grpSpPr>
        <p:pic>
          <p:nvPicPr>
            <p:cNvPr id="8" name="Imagen 7">
              <a:extLst>
                <a:ext uri="{FF2B5EF4-FFF2-40B4-BE49-F238E27FC236}">
                  <a16:creationId xmlns:a16="http://schemas.microsoft.com/office/drawing/2014/main" id="{5425420A-9FB4-B4D8-1A0F-FE0DE71FAF91}"/>
                </a:ext>
              </a:extLst>
            </p:cNvPr>
            <p:cNvPicPr>
              <a:picLocks noChangeAspect="1"/>
            </p:cNvPicPr>
            <p:nvPr/>
          </p:nvPicPr>
          <p:blipFill>
            <a:blip r:embed="rId4"/>
            <a:srcRect t="23557" r="85175" b="51517"/>
            <a:stretch>
              <a:fillRect/>
            </a:stretch>
          </p:blipFill>
          <p:spPr>
            <a:xfrm>
              <a:off x="0" y="1158604"/>
              <a:ext cx="1807425" cy="1709406"/>
            </a:xfrm>
            <a:prstGeom prst="rect">
              <a:avLst/>
            </a:prstGeom>
          </p:spPr>
        </p:pic>
        <p:pic>
          <p:nvPicPr>
            <p:cNvPr id="138" name="Gráfico 137">
              <a:extLst>
                <a:ext uri="{FF2B5EF4-FFF2-40B4-BE49-F238E27FC236}">
                  <a16:creationId xmlns:a16="http://schemas.microsoft.com/office/drawing/2014/main" id="{9A348BF6-5315-6BE2-E6D4-539AC1E47AA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3736" y="1661494"/>
              <a:ext cx="495299" cy="495299"/>
            </a:xfrm>
            <a:prstGeom prst="rect">
              <a:avLst/>
            </a:prstGeom>
          </p:spPr>
        </p:pic>
      </p:grpSp>
      <p:grpSp>
        <p:nvGrpSpPr>
          <p:cNvPr id="50" name="Grupo 49">
            <a:extLst>
              <a:ext uri="{FF2B5EF4-FFF2-40B4-BE49-F238E27FC236}">
                <a16:creationId xmlns:a16="http://schemas.microsoft.com/office/drawing/2014/main" id="{97157010-9165-008E-A66D-9EF4772E2F9A}"/>
              </a:ext>
            </a:extLst>
          </p:cNvPr>
          <p:cNvGrpSpPr/>
          <p:nvPr/>
        </p:nvGrpSpPr>
        <p:grpSpPr>
          <a:xfrm>
            <a:off x="9677216" y="1158604"/>
            <a:ext cx="1482444" cy="1709406"/>
            <a:chOff x="8175471" y="1158604"/>
            <a:chExt cx="1482444" cy="1709406"/>
          </a:xfrm>
        </p:grpSpPr>
        <p:pic>
          <p:nvPicPr>
            <p:cNvPr id="49" name="Imagen 48">
              <a:extLst>
                <a:ext uri="{FF2B5EF4-FFF2-40B4-BE49-F238E27FC236}">
                  <a16:creationId xmlns:a16="http://schemas.microsoft.com/office/drawing/2014/main" id="{3E876C4E-3010-B0E5-B20B-3A60AF71360D}"/>
                </a:ext>
              </a:extLst>
            </p:cNvPr>
            <p:cNvPicPr>
              <a:picLocks noChangeAspect="1"/>
            </p:cNvPicPr>
            <p:nvPr/>
          </p:nvPicPr>
          <p:blipFill>
            <a:blip r:embed="rId4"/>
            <a:srcRect l="67056" t="23557" r="20785" b="51517"/>
            <a:stretch>
              <a:fillRect/>
            </a:stretch>
          </p:blipFill>
          <p:spPr>
            <a:xfrm>
              <a:off x="8175471" y="1158604"/>
              <a:ext cx="1482444" cy="1709406"/>
            </a:xfrm>
            <a:prstGeom prst="rect">
              <a:avLst/>
            </a:prstGeom>
          </p:spPr>
        </p:pic>
        <p:pic>
          <p:nvPicPr>
            <p:cNvPr id="139" name="Gráfico 138">
              <a:extLst>
                <a:ext uri="{FF2B5EF4-FFF2-40B4-BE49-F238E27FC236}">
                  <a16:creationId xmlns:a16="http://schemas.microsoft.com/office/drawing/2014/main" id="{FE300A14-8224-5FBA-51F9-34D1496A5F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37400" y="1684406"/>
              <a:ext cx="476249" cy="476249"/>
            </a:xfrm>
            <a:prstGeom prst="rect">
              <a:avLst/>
            </a:prstGeom>
          </p:spPr>
        </p:pic>
      </p:grpSp>
      <p:grpSp>
        <p:nvGrpSpPr>
          <p:cNvPr id="51" name="Grupo 50">
            <a:extLst>
              <a:ext uri="{FF2B5EF4-FFF2-40B4-BE49-F238E27FC236}">
                <a16:creationId xmlns:a16="http://schemas.microsoft.com/office/drawing/2014/main" id="{6E41F039-6586-FFD6-722B-85C5AE231043}"/>
              </a:ext>
            </a:extLst>
          </p:cNvPr>
          <p:cNvGrpSpPr/>
          <p:nvPr/>
        </p:nvGrpSpPr>
        <p:grpSpPr>
          <a:xfrm>
            <a:off x="7548868" y="1158604"/>
            <a:ext cx="1461032" cy="1709406"/>
            <a:chOff x="6218155" y="1158604"/>
            <a:chExt cx="1461032" cy="1709406"/>
          </a:xfrm>
        </p:grpSpPr>
        <p:pic>
          <p:nvPicPr>
            <p:cNvPr id="40" name="Imagen 39">
              <a:extLst>
                <a:ext uri="{FF2B5EF4-FFF2-40B4-BE49-F238E27FC236}">
                  <a16:creationId xmlns:a16="http://schemas.microsoft.com/office/drawing/2014/main" id="{4103AD0B-7AA7-22DA-ABC0-FCA8EBF8B48F}"/>
                </a:ext>
              </a:extLst>
            </p:cNvPr>
            <p:cNvPicPr>
              <a:picLocks noChangeAspect="1"/>
            </p:cNvPicPr>
            <p:nvPr/>
          </p:nvPicPr>
          <p:blipFill>
            <a:blip r:embed="rId4"/>
            <a:srcRect l="51002" t="23557" r="37015" b="51517"/>
            <a:stretch>
              <a:fillRect/>
            </a:stretch>
          </p:blipFill>
          <p:spPr>
            <a:xfrm>
              <a:off x="6218155" y="1158604"/>
              <a:ext cx="1461032" cy="1709406"/>
            </a:xfrm>
            <a:prstGeom prst="rect">
              <a:avLst/>
            </a:prstGeom>
          </p:spPr>
        </p:pic>
        <p:pic>
          <p:nvPicPr>
            <p:cNvPr id="140" name="Gráfico 139">
              <a:extLst>
                <a:ext uri="{FF2B5EF4-FFF2-40B4-BE49-F238E27FC236}">
                  <a16:creationId xmlns:a16="http://schemas.microsoft.com/office/drawing/2014/main" id="{9676A16B-0DD3-527E-E232-7319CB65AE7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13786" y="1687237"/>
              <a:ext cx="561975" cy="495300"/>
            </a:xfrm>
            <a:prstGeom prst="rect">
              <a:avLst/>
            </a:prstGeom>
          </p:spPr>
        </p:pic>
      </p:grpSp>
      <p:grpSp>
        <p:nvGrpSpPr>
          <p:cNvPr id="53" name="Grupo 52">
            <a:extLst>
              <a:ext uri="{FF2B5EF4-FFF2-40B4-BE49-F238E27FC236}">
                <a16:creationId xmlns:a16="http://schemas.microsoft.com/office/drawing/2014/main" id="{47028202-2C66-925B-D0E8-517236B28004}"/>
              </a:ext>
            </a:extLst>
          </p:cNvPr>
          <p:cNvGrpSpPr/>
          <p:nvPr/>
        </p:nvGrpSpPr>
        <p:grpSpPr>
          <a:xfrm>
            <a:off x="5146569" y="1158604"/>
            <a:ext cx="1500239" cy="1709406"/>
            <a:chOff x="4219383" y="1158604"/>
            <a:chExt cx="1500239" cy="1709406"/>
          </a:xfrm>
        </p:grpSpPr>
        <p:pic>
          <p:nvPicPr>
            <p:cNvPr id="16" name="Imagen 15">
              <a:extLst>
                <a:ext uri="{FF2B5EF4-FFF2-40B4-BE49-F238E27FC236}">
                  <a16:creationId xmlns:a16="http://schemas.microsoft.com/office/drawing/2014/main" id="{59D46122-6CCD-7962-43B4-8F51CEF3356E}"/>
                </a:ext>
              </a:extLst>
            </p:cNvPr>
            <p:cNvPicPr>
              <a:picLocks noChangeAspect="1"/>
            </p:cNvPicPr>
            <p:nvPr/>
          </p:nvPicPr>
          <p:blipFill>
            <a:blip r:embed="rId4"/>
            <a:srcRect l="34607" t="23557" r="53087" b="51517"/>
            <a:stretch>
              <a:fillRect/>
            </a:stretch>
          </p:blipFill>
          <p:spPr>
            <a:xfrm>
              <a:off x="4219383" y="1158604"/>
              <a:ext cx="1500239" cy="1709406"/>
            </a:xfrm>
            <a:prstGeom prst="rect">
              <a:avLst/>
            </a:prstGeom>
          </p:spPr>
        </p:pic>
        <p:pic>
          <p:nvPicPr>
            <p:cNvPr id="142" name="Gráfico 141">
              <a:extLst>
                <a:ext uri="{FF2B5EF4-FFF2-40B4-BE49-F238E27FC236}">
                  <a16:creationId xmlns:a16="http://schemas.microsoft.com/office/drawing/2014/main" id="{CFED942B-A2DF-1EE5-4D8A-C5DAB6DAB06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73990" y="1652184"/>
              <a:ext cx="533400" cy="542925"/>
            </a:xfrm>
            <a:prstGeom prst="rect">
              <a:avLst/>
            </a:prstGeom>
          </p:spPr>
        </p:pic>
      </p:grpSp>
      <p:pic>
        <p:nvPicPr>
          <p:cNvPr id="2" name="Image 0" descr="preencoded.png">
            <a:extLst>
              <a:ext uri="{FF2B5EF4-FFF2-40B4-BE49-F238E27FC236}">
                <a16:creationId xmlns:a16="http://schemas.microsoft.com/office/drawing/2014/main" id="{79FA0C45-FE1B-3B77-FE1E-7D8DAFF92A5A}"/>
              </a:ext>
            </a:extLst>
          </p:cNvPr>
          <p:cNvPicPr>
            <a:picLocks noChangeAspect="1"/>
          </p:cNvPicPr>
          <p:nvPr/>
        </p:nvPicPr>
        <p:blipFill>
          <a:blip r:embed="rId10"/>
          <a:srcRect l="5815" b="25953"/>
          <a:stretch/>
        </p:blipFill>
        <p:spPr>
          <a:xfrm>
            <a:off x="-3603" y="5356624"/>
            <a:ext cx="5499148" cy="1518185"/>
          </a:xfrm>
          <a:prstGeom prst="rect">
            <a:avLst/>
          </a:prstGeom>
        </p:spPr>
      </p:pic>
      <p:sp>
        <p:nvSpPr>
          <p:cNvPr id="3" name="CuadroTexto 2">
            <a:extLst>
              <a:ext uri="{FF2B5EF4-FFF2-40B4-BE49-F238E27FC236}">
                <a16:creationId xmlns:a16="http://schemas.microsoft.com/office/drawing/2014/main" id="{79798EF6-2BBE-CC09-99FF-B6806F1ECFCB}"/>
              </a:ext>
            </a:extLst>
          </p:cNvPr>
          <p:cNvSpPr txBox="1"/>
          <p:nvPr/>
        </p:nvSpPr>
        <p:spPr>
          <a:xfrm>
            <a:off x="31858" y="25464"/>
            <a:ext cx="1543446" cy="2200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800" b="1"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Bases – </a:t>
            </a:r>
            <a:r>
              <a:rPr kumimoji="0" lang="es-CO" sz="800" b="0"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capítulos por eje</a:t>
            </a:r>
          </a:p>
        </p:txBody>
      </p:sp>
      <p:grpSp>
        <p:nvGrpSpPr>
          <p:cNvPr id="7" name="Group 25">
            <a:extLst>
              <a:ext uri="{FF2B5EF4-FFF2-40B4-BE49-F238E27FC236}">
                <a16:creationId xmlns:a16="http://schemas.microsoft.com/office/drawing/2014/main" id="{1AA49CC5-DC7A-493E-3CCE-9C5C28A8C473}"/>
              </a:ext>
            </a:extLst>
          </p:cNvPr>
          <p:cNvGrpSpPr/>
          <p:nvPr/>
        </p:nvGrpSpPr>
        <p:grpSpPr>
          <a:xfrm>
            <a:off x="7456606" y="3174672"/>
            <a:ext cx="127156" cy="123524"/>
            <a:chOff x="10759407" y="4597004"/>
            <a:chExt cx="258234" cy="258234"/>
          </a:xfrm>
          <a:solidFill>
            <a:srgbClr val="44CDD0"/>
          </a:solidFill>
        </p:grpSpPr>
        <p:sp>
          <p:nvSpPr>
            <p:cNvPr id="9" name="Oval 26">
              <a:extLst>
                <a:ext uri="{FF2B5EF4-FFF2-40B4-BE49-F238E27FC236}">
                  <a16:creationId xmlns:a16="http://schemas.microsoft.com/office/drawing/2014/main" id="{F3E4BA1B-DD72-E201-B3A6-7E9CAC6F99E6}"/>
                </a:ext>
              </a:extLst>
            </p:cNvPr>
            <p:cNvSpPr/>
            <p:nvPr/>
          </p:nvSpPr>
          <p:spPr>
            <a:xfrm>
              <a:off x="10759407" y="4597004"/>
              <a:ext cx="258234" cy="258234"/>
            </a:xfrm>
            <a:prstGeom prst="ellipse">
              <a:avLst/>
            </a:prstGeom>
            <a:solidFill>
              <a:srgbClr val="005D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0" name="Grafik 177">
              <a:extLst>
                <a:ext uri="{FF2B5EF4-FFF2-40B4-BE49-F238E27FC236}">
                  <a16:creationId xmlns:a16="http://schemas.microsoft.com/office/drawing/2014/main" id="{27F3240B-607E-F7B6-D490-695D620CBC5A}"/>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69564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7BA8A-49E8-0819-BA8C-B57AD7257891}"/>
            </a:ext>
          </a:extLst>
        </p:cNvPr>
        <p:cNvGrpSpPr/>
        <p:nvPr/>
      </p:nvGrpSpPr>
      <p:grpSpPr>
        <a:xfrm>
          <a:off x="0" y="0"/>
          <a:ext cx="0" cy="0"/>
          <a:chOff x="0" y="0"/>
          <a:chExt cx="0" cy="0"/>
        </a:xfrm>
      </p:grpSpPr>
      <p:pic>
        <p:nvPicPr>
          <p:cNvPr id="159" name="Imagen 158">
            <a:extLst>
              <a:ext uri="{FF2B5EF4-FFF2-40B4-BE49-F238E27FC236}">
                <a16:creationId xmlns:a16="http://schemas.microsoft.com/office/drawing/2014/main" id="{0C8D8C9B-7E7D-0605-4438-96C4A6B2AA1C}"/>
              </a:ext>
            </a:extLst>
          </p:cNvPr>
          <p:cNvPicPr>
            <a:picLocks noChangeAspect="1"/>
          </p:cNvPicPr>
          <p:nvPr/>
        </p:nvPicPr>
        <p:blipFill>
          <a:blip r:embed="rId3">
            <a:duotone>
              <a:schemeClr val="bg2">
                <a:shade val="45000"/>
                <a:satMod val="135000"/>
              </a:schemeClr>
              <a:prstClr val="white"/>
            </a:duotone>
          </a:blip>
          <a:stretch>
            <a:fillRect/>
          </a:stretch>
        </p:blipFill>
        <p:spPr>
          <a:xfrm rot="10800000">
            <a:off x="-2297859" y="3349057"/>
            <a:ext cx="15069856" cy="571876"/>
          </a:xfrm>
          <a:prstGeom prst="rect">
            <a:avLst/>
          </a:prstGeom>
        </p:spPr>
      </p:pic>
      <p:pic>
        <p:nvPicPr>
          <p:cNvPr id="99" name="Imagen 98">
            <a:extLst>
              <a:ext uri="{FF2B5EF4-FFF2-40B4-BE49-F238E27FC236}">
                <a16:creationId xmlns:a16="http://schemas.microsoft.com/office/drawing/2014/main" id="{3B2207E4-4BE1-B72C-4BF0-62238C540D6C}"/>
              </a:ext>
            </a:extLst>
          </p:cNvPr>
          <p:cNvPicPr>
            <a:picLocks noChangeAspect="1"/>
          </p:cNvPicPr>
          <p:nvPr/>
        </p:nvPicPr>
        <p:blipFill>
          <a:blip r:embed="rId3">
            <a:duotone>
              <a:schemeClr val="bg2">
                <a:shade val="45000"/>
                <a:satMod val="135000"/>
              </a:schemeClr>
              <a:prstClr val="white"/>
            </a:duotone>
          </a:blip>
          <a:stretch>
            <a:fillRect/>
          </a:stretch>
        </p:blipFill>
        <p:spPr>
          <a:xfrm rot="10800000">
            <a:off x="-2673709" y="4867298"/>
            <a:ext cx="15069856" cy="571876"/>
          </a:xfrm>
          <a:prstGeom prst="rect">
            <a:avLst/>
          </a:prstGeom>
        </p:spPr>
      </p:pic>
      <p:pic>
        <p:nvPicPr>
          <p:cNvPr id="81" name="Imagen 80">
            <a:extLst>
              <a:ext uri="{FF2B5EF4-FFF2-40B4-BE49-F238E27FC236}">
                <a16:creationId xmlns:a16="http://schemas.microsoft.com/office/drawing/2014/main" id="{48AA0D86-8C79-4456-AEC6-792D42BD1AB2}"/>
              </a:ext>
            </a:extLst>
          </p:cNvPr>
          <p:cNvPicPr>
            <a:picLocks noChangeAspect="1"/>
          </p:cNvPicPr>
          <p:nvPr/>
        </p:nvPicPr>
        <p:blipFill>
          <a:blip r:embed="rId4"/>
          <a:srcRect/>
          <a:stretch/>
        </p:blipFill>
        <p:spPr>
          <a:xfrm>
            <a:off x="5246395" y="1158284"/>
            <a:ext cx="3315887" cy="927238"/>
          </a:xfrm>
          <a:prstGeom prst="rect">
            <a:avLst/>
          </a:prstGeom>
        </p:spPr>
      </p:pic>
      <p:pic>
        <p:nvPicPr>
          <p:cNvPr id="77" name="Imagen 76">
            <a:extLst>
              <a:ext uri="{FF2B5EF4-FFF2-40B4-BE49-F238E27FC236}">
                <a16:creationId xmlns:a16="http://schemas.microsoft.com/office/drawing/2014/main" id="{E2E0E292-286B-E92B-1FA4-9D210DDA0CCF}"/>
              </a:ext>
            </a:extLst>
          </p:cNvPr>
          <p:cNvPicPr>
            <a:picLocks noChangeAspect="1"/>
          </p:cNvPicPr>
          <p:nvPr/>
        </p:nvPicPr>
        <p:blipFill>
          <a:blip r:embed="rId5"/>
          <a:srcRect/>
          <a:stretch/>
        </p:blipFill>
        <p:spPr>
          <a:xfrm>
            <a:off x="1832533" y="1158284"/>
            <a:ext cx="3315887" cy="927238"/>
          </a:xfrm>
          <a:prstGeom prst="rect">
            <a:avLst/>
          </a:prstGeom>
        </p:spPr>
      </p:pic>
      <p:pic>
        <p:nvPicPr>
          <p:cNvPr id="76" name="Imagen 75">
            <a:extLst>
              <a:ext uri="{FF2B5EF4-FFF2-40B4-BE49-F238E27FC236}">
                <a16:creationId xmlns:a16="http://schemas.microsoft.com/office/drawing/2014/main" id="{DC84F877-A672-6326-F5CD-10486C0FE580}"/>
              </a:ext>
            </a:extLst>
          </p:cNvPr>
          <p:cNvPicPr>
            <a:picLocks noChangeAspect="1"/>
          </p:cNvPicPr>
          <p:nvPr/>
        </p:nvPicPr>
        <p:blipFill>
          <a:blip r:embed="rId6"/>
          <a:srcRect/>
          <a:stretch/>
        </p:blipFill>
        <p:spPr>
          <a:xfrm>
            <a:off x="8754589" y="1158284"/>
            <a:ext cx="3315887" cy="927239"/>
          </a:xfrm>
          <a:prstGeom prst="rect">
            <a:avLst/>
          </a:prstGeom>
        </p:spPr>
      </p:pic>
      <p:pic>
        <p:nvPicPr>
          <p:cNvPr id="98" name="Imagen 97">
            <a:extLst>
              <a:ext uri="{FF2B5EF4-FFF2-40B4-BE49-F238E27FC236}">
                <a16:creationId xmlns:a16="http://schemas.microsoft.com/office/drawing/2014/main" id="{DB106180-6DF4-4DB7-BADA-8F2BA921760B}"/>
              </a:ext>
            </a:extLst>
          </p:cNvPr>
          <p:cNvPicPr>
            <a:picLocks noChangeAspect="1"/>
          </p:cNvPicPr>
          <p:nvPr/>
        </p:nvPicPr>
        <p:blipFill>
          <a:blip r:embed="rId3">
            <a:duotone>
              <a:schemeClr val="bg2">
                <a:shade val="45000"/>
                <a:satMod val="135000"/>
              </a:schemeClr>
              <a:prstClr val="white"/>
            </a:duotone>
          </a:blip>
          <a:stretch>
            <a:fillRect/>
          </a:stretch>
        </p:blipFill>
        <p:spPr>
          <a:xfrm rot="10800000">
            <a:off x="21603" y="1771235"/>
            <a:ext cx="1479352" cy="571876"/>
          </a:xfrm>
          <a:prstGeom prst="rect">
            <a:avLst/>
          </a:prstGeom>
        </p:spPr>
      </p:pic>
      <p:sp>
        <p:nvSpPr>
          <p:cNvPr id="24" name="CuadroTexto 23">
            <a:extLst>
              <a:ext uri="{FF2B5EF4-FFF2-40B4-BE49-F238E27FC236}">
                <a16:creationId xmlns:a16="http://schemas.microsoft.com/office/drawing/2014/main" id="{6F1F916B-4057-FDAE-E752-FA962942A239}"/>
              </a:ext>
            </a:extLst>
          </p:cNvPr>
          <p:cNvSpPr txBox="1"/>
          <p:nvPr/>
        </p:nvSpPr>
        <p:spPr>
          <a:xfrm>
            <a:off x="9253646" y="5119337"/>
            <a:ext cx="24352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María Fernanda Valbuena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Directora (E) de Desarrollo Social</a:t>
            </a:r>
          </a:p>
        </p:txBody>
      </p:sp>
      <p:sp>
        <p:nvSpPr>
          <p:cNvPr id="25" name="CuadroTexto 24">
            <a:extLst>
              <a:ext uri="{FF2B5EF4-FFF2-40B4-BE49-F238E27FC236}">
                <a16:creationId xmlns:a16="http://schemas.microsoft.com/office/drawing/2014/main" id="{3B383184-33BF-7337-D346-494844E42D3D}"/>
              </a:ext>
            </a:extLst>
          </p:cNvPr>
          <p:cNvSpPr txBox="1"/>
          <p:nvPr/>
        </p:nvSpPr>
        <p:spPr>
          <a:xfrm>
            <a:off x="9196437" y="3507523"/>
            <a:ext cx="2653281" cy="17389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Salud para la familia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Educación y formación para el trabajo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Dignidad para personas con discapacidad, cuidadores, veteranos y adultos mayores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Mujeres, cuidado y equidad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Vivienda y propiedad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Cultura y Deporte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Bienestar Animal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Seguridad alimentaria,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Cobertura de servicios públicos</a:t>
            </a:r>
            <a:endPar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8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p:txBody>
      </p:sp>
      <p:sp>
        <p:nvSpPr>
          <p:cNvPr id="26" name="CuadroTexto 25">
            <a:extLst>
              <a:ext uri="{FF2B5EF4-FFF2-40B4-BE49-F238E27FC236}">
                <a16:creationId xmlns:a16="http://schemas.microsoft.com/office/drawing/2014/main" id="{4C06CD3B-56FB-DF35-2497-289311FDB9B8}"/>
              </a:ext>
            </a:extLst>
          </p:cNvPr>
          <p:cNvSpPr txBox="1"/>
          <p:nvPr/>
        </p:nvSpPr>
        <p:spPr>
          <a:xfrm>
            <a:off x="9186498" y="1956573"/>
            <a:ext cx="2822083"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Este eje contribuirá a mejorar las condiciones de vida y a ampliar las oportunidades de las familias</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combinando protección social y generación de capacidades para la prestación de servicios esenciales mediante políticas sostenibles,  medibles y evaluables.</a:t>
            </a:r>
          </a:p>
        </p:txBody>
      </p:sp>
      <p:sp>
        <p:nvSpPr>
          <p:cNvPr id="27" name="CuadroTexto 26">
            <a:extLst>
              <a:ext uri="{FF2B5EF4-FFF2-40B4-BE49-F238E27FC236}">
                <a16:creationId xmlns:a16="http://schemas.microsoft.com/office/drawing/2014/main" id="{880539CA-6192-A678-C10F-0B755702C2F1}"/>
              </a:ext>
            </a:extLst>
          </p:cNvPr>
          <p:cNvSpPr txBox="1"/>
          <p:nvPr/>
        </p:nvSpPr>
        <p:spPr>
          <a:xfrm>
            <a:off x="9350243" y="1451129"/>
            <a:ext cx="241191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Milagro Social</a:t>
            </a:r>
          </a:p>
        </p:txBody>
      </p:sp>
      <p:sp>
        <p:nvSpPr>
          <p:cNvPr id="28" name="CuadroTexto 27">
            <a:extLst>
              <a:ext uri="{FF2B5EF4-FFF2-40B4-BE49-F238E27FC236}">
                <a16:creationId xmlns:a16="http://schemas.microsoft.com/office/drawing/2014/main" id="{1A74ACAB-8495-CB80-DE22-BCB0A2300F20}"/>
              </a:ext>
            </a:extLst>
          </p:cNvPr>
          <p:cNvSpPr txBox="1"/>
          <p:nvPr/>
        </p:nvSpPr>
        <p:spPr>
          <a:xfrm>
            <a:off x="5525874" y="5119337"/>
            <a:ext cx="303640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Nataly Méndez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Directora de Justicia, Seguridad y Defensa </a:t>
            </a:r>
          </a:p>
        </p:txBody>
      </p:sp>
      <p:sp>
        <p:nvSpPr>
          <p:cNvPr id="29" name="CuadroTexto 28">
            <a:extLst>
              <a:ext uri="{FF2B5EF4-FFF2-40B4-BE49-F238E27FC236}">
                <a16:creationId xmlns:a16="http://schemas.microsoft.com/office/drawing/2014/main" id="{22D2258B-C90A-46E7-C797-B4C297021333}"/>
              </a:ext>
            </a:extLst>
          </p:cNvPr>
          <p:cNvSpPr txBox="1"/>
          <p:nvPr/>
        </p:nvSpPr>
        <p:spPr>
          <a:xfrm>
            <a:off x="5463398" y="3575577"/>
            <a:ext cx="3415961" cy="1200329"/>
          </a:xfrm>
          <a:prstGeom prst="rect">
            <a:avLst/>
          </a:prstGeom>
          <a:noFill/>
        </p:spPr>
        <p:txBody>
          <a:bodyPr wrap="square">
            <a:spAutoFit/>
          </a:bodyPr>
          <a:lstStyle/>
          <a:p>
            <a:pPr>
              <a:defRPr/>
            </a:pPr>
            <a:r>
              <a:rPr lang="es-ES" sz="900">
                <a:solidFill>
                  <a:prstClr val="black">
                    <a:lumMod val="75000"/>
                    <a:lumOff val="25000"/>
                  </a:prstClr>
                </a:solidFill>
                <a:latin typeface="Poppins" panose="00000500000000000000" pitchFamily="50" charset="0"/>
                <a:cs typeface="Poppins" panose="00000500000000000000" pitchFamily="50" charset="0"/>
              </a:rPr>
              <a:t>El Estado Vuelve a los territorios para Proteger </a:t>
            </a:r>
          </a:p>
          <a:p>
            <a:pPr>
              <a:defRPr/>
            </a:pPr>
            <a:r>
              <a:rPr lang="es-ES" sz="900">
                <a:solidFill>
                  <a:prstClr val="black">
                    <a:lumMod val="75000"/>
                    <a:lumOff val="25000"/>
                  </a:prstClr>
                </a:solidFill>
                <a:latin typeface="Poppins" panose="00000500000000000000" pitchFamily="50" charset="0"/>
                <a:cs typeface="Poppins" panose="00000500000000000000" pitchFamily="50" charset="0"/>
              </a:rPr>
              <a:t>Permanece para Gobernar y Transforma para Prosperar.</a:t>
            </a:r>
          </a:p>
          <a:p>
            <a:pPr>
              <a:defRPr/>
            </a:pPr>
            <a:r>
              <a:rPr lang="es-ES" sz="900">
                <a:solidFill>
                  <a:prstClr val="black">
                    <a:lumMod val="75000"/>
                    <a:lumOff val="25000"/>
                  </a:prstClr>
                </a:solidFill>
                <a:latin typeface="Poppins" panose="00000500000000000000" pitchFamily="50" charset="0"/>
                <a:cs typeface="Poppins" panose="00000500000000000000" pitchFamily="50" charset="0"/>
              </a:rPr>
              <a:t>Justicia efectiva y fortalecimiento del sistema penitenciario.</a:t>
            </a:r>
          </a:p>
          <a:p>
            <a:pPr>
              <a:defRPr/>
            </a:pPr>
            <a:r>
              <a:rPr lang="es-ES" sz="900">
                <a:solidFill>
                  <a:prstClr val="black">
                    <a:lumMod val="75000"/>
                    <a:lumOff val="25000"/>
                  </a:prstClr>
                </a:solidFill>
                <a:latin typeface="Poppins" panose="00000500000000000000" pitchFamily="50" charset="0"/>
                <a:cs typeface="Poppins" panose="00000500000000000000" pitchFamily="50" charset="0"/>
              </a:rPr>
              <a:t>Seguridad ciudadana, convivencia, reconciliación y protección.</a:t>
            </a:r>
          </a:p>
          <a:p>
            <a:pPr>
              <a:defRPr/>
            </a:pPr>
            <a:r>
              <a:rPr lang="es-ES" sz="900">
                <a:solidFill>
                  <a:prstClr val="black">
                    <a:lumMod val="75000"/>
                    <a:lumOff val="25000"/>
                  </a:prstClr>
                </a:solidFill>
                <a:latin typeface="Poppins" panose="00000500000000000000" pitchFamily="50" charset="0"/>
                <a:cs typeface="Poppins" panose="00000500000000000000" pitchFamily="50" charset="0"/>
              </a:rPr>
              <a:t>Legitimidad y confianza institucional de la mano de la consolidación de la democracia.</a:t>
            </a:r>
          </a:p>
          <a:p>
            <a:pPr>
              <a:defRPr/>
            </a:pPr>
            <a:r>
              <a:rPr lang="es-CO" sz="900">
                <a:solidFill>
                  <a:prstClr val="black">
                    <a:lumMod val="75000"/>
                    <a:lumOff val="25000"/>
                  </a:prstClr>
                </a:solidFill>
                <a:latin typeface="Poppins" panose="00000500000000000000" pitchFamily="50" charset="0"/>
                <a:cs typeface="Poppins" panose="00000500000000000000" pitchFamily="50" charset="0"/>
              </a:rPr>
              <a:t>Inserción del país en los escenarios globales y mayor cooperación internacional.</a:t>
            </a:r>
          </a:p>
        </p:txBody>
      </p:sp>
      <p:sp>
        <p:nvSpPr>
          <p:cNvPr id="30" name="CuadroTexto 29">
            <a:extLst>
              <a:ext uri="{FF2B5EF4-FFF2-40B4-BE49-F238E27FC236}">
                <a16:creationId xmlns:a16="http://schemas.microsoft.com/office/drawing/2014/main" id="{FD6D550D-BD40-08E6-0C38-162B86EA0AD3}"/>
              </a:ext>
            </a:extLst>
          </p:cNvPr>
          <p:cNvSpPr txBox="1"/>
          <p:nvPr/>
        </p:nvSpPr>
        <p:spPr>
          <a:xfrm>
            <a:off x="5547049" y="1900218"/>
            <a:ext cx="3113208"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Este eje articulará la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seguridad, defensa, justicia,  democracia y política exterior</a:t>
            </a:r>
            <a:r>
              <a:rPr lang="es-CO" sz="900">
                <a:solidFill>
                  <a:prstClr val="black">
                    <a:lumMod val="75000"/>
                    <a:lumOff val="25000"/>
                  </a:prstClr>
                </a:solidFill>
                <a:latin typeface="Poppins" panose="00000500000000000000" pitchFamily="50" charset="0"/>
                <a:cs typeface="Poppins" panose="00000500000000000000" pitchFamily="50" charset="0"/>
              </a:rPr>
              <a:t> </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para garantizar la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paz. </a:t>
            </a:r>
            <a:r>
              <a:rPr kumimoji="0" lang="es-CO" sz="90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a:t>
            </a:r>
            <a:r>
              <a:rPr lang="es-CO" sz="900">
                <a:solidFill>
                  <a:prstClr val="black">
                    <a:lumMod val="75000"/>
                    <a:lumOff val="25000"/>
                  </a:prstClr>
                </a:solidFill>
                <a:latin typeface="Poppins" panose="00000500000000000000" pitchFamily="50" charset="0"/>
                <a:cs typeface="Poppins" panose="00000500000000000000" pitchFamily="50" charset="0"/>
              </a:rPr>
              <a:t>l </a:t>
            </a:r>
            <a:r>
              <a:rPr lang="es-CO" sz="900" b="1">
                <a:solidFill>
                  <a:prstClr val="black">
                    <a:lumMod val="75000"/>
                    <a:lumOff val="25000"/>
                  </a:prstClr>
                </a:solidFill>
                <a:latin typeface="Poppins" panose="00000500000000000000" pitchFamily="50" charset="0"/>
                <a:cs typeface="Poppins" panose="00000500000000000000" pitchFamily="50" charset="0"/>
              </a:rPr>
              <a:t>ejercicio de derechos y el fortalecimiento de la democracia </a:t>
            </a:r>
            <a:r>
              <a:rPr lang="es-CO" sz="900">
                <a:solidFill>
                  <a:prstClr val="black">
                    <a:lumMod val="75000"/>
                    <a:lumOff val="25000"/>
                  </a:prstClr>
                </a:solidFill>
                <a:latin typeface="Poppins" panose="00000500000000000000" pitchFamily="50" charset="0"/>
                <a:cs typeface="Poppins" panose="00000500000000000000" pitchFamily="50" charset="0"/>
              </a:rPr>
              <a:t>son una prioridad nacional.</a:t>
            </a:r>
            <a:br>
              <a:rPr kumimoji="0" lang="es-CO" sz="90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br>
            <a:endParaRPr kumimoji="0" lang="es-CO" sz="90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lvl="0">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Se recuperará </a:t>
            </a:r>
            <a:r>
              <a:rPr lang="es-CO" sz="900">
                <a:solidFill>
                  <a:prstClr val="black">
                    <a:lumMod val="75000"/>
                    <a:lumOff val="25000"/>
                  </a:prstClr>
                </a:solidFill>
                <a:latin typeface="Poppins" panose="00000500000000000000" pitchFamily="50" charset="0"/>
                <a:cs typeface="Poppins" panose="00000500000000000000" pitchFamily="50" charset="0"/>
              </a:rPr>
              <a:t>l</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 capacidad del Estado para ejercer su autoridad y las libertades constitucionales del pueblo colombiano. </a:t>
            </a:r>
            <a:r>
              <a:rPr lang="es-CO" sz="900">
                <a:solidFill>
                  <a:prstClr val="black">
                    <a:lumMod val="75000"/>
                    <a:lumOff val="25000"/>
                  </a:prstClr>
                </a:solidFill>
                <a:latin typeface="Poppins" panose="00000500000000000000" pitchFamily="50" charset="0"/>
                <a:cs typeface="Poppins" panose="00000500000000000000" pitchFamily="50" charset="0"/>
              </a:rPr>
              <a:t>Se fortalecerá la justicia y se robustecerá la política exterior.</a:t>
            </a:r>
          </a:p>
        </p:txBody>
      </p:sp>
      <p:sp>
        <p:nvSpPr>
          <p:cNvPr id="31" name="CuadroTexto 30">
            <a:extLst>
              <a:ext uri="{FF2B5EF4-FFF2-40B4-BE49-F238E27FC236}">
                <a16:creationId xmlns:a16="http://schemas.microsoft.com/office/drawing/2014/main" id="{D8AA9CE6-75E2-71D0-BC88-A8EFCE095305}"/>
              </a:ext>
            </a:extLst>
          </p:cNvPr>
          <p:cNvSpPr txBox="1"/>
          <p:nvPr/>
        </p:nvSpPr>
        <p:spPr>
          <a:xfrm>
            <a:off x="6160806" y="1342060"/>
            <a:ext cx="169373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Patriotismo Constitucional </a:t>
            </a:r>
          </a:p>
        </p:txBody>
      </p:sp>
      <p:sp>
        <p:nvSpPr>
          <p:cNvPr id="32" name="CuadroTexto 31">
            <a:extLst>
              <a:ext uri="{FF2B5EF4-FFF2-40B4-BE49-F238E27FC236}">
                <a16:creationId xmlns:a16="http://schemas.microsoft.com/office/drawing/2014/main" id="{8981EAD7-CF6F-9D72-6407-1E1A252E7BE4}"/>
              </a:ext>
            </a:extLst>
          </p:cNvPr>
          <p:cNvSpPr txBox="1"/>
          <p:nvPr/>
        </p:nvSpPr>
        <p:spPr>
          <a:xfrm>
            <a:off x="2149585" y="5119337"/>
            <a:ext cx="27116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000">
                <a:solidFill>
                  <a:prstClr val="black">
                    <a:lumMod val="75000"/>
                    <a:lumOff val="25000"/>
                  </a:prstClr>
                </a:solidFill>
                <a:latin typeface="Poppins" panose="00000500000000000000" pitchFamily="50" charset="0"/>
                <a:cs typeface="Poppins" panose="00000500000000000000" pitchFamily="50" charset="0"/>
              </a:rPr>
              <a:t>Paula</a:t>
            </a:r>
            <a:r>
              <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Rojas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Subdirectora de Gestión Ambiental </a:t>
            </a:r>
          </a:p>
        </p:txBody>
      </p:sp>
      <p:sp>
        <p:nvSpPr>
          <p:cNvPr id="33" name="CuadroTexto 32">
            <a:extLst>
              <a:ext uri="{FF2B5EF4-FFF2-40B4-BE49-F238E27FC236}">
                <a16:creationId xmlns:a16="http://schemas.microsoft.com/office/drawing/2014/main" id="{AD77B239-0B56-FD5B-3498-082DF646E710}"/>
              </a:ext>
            </a:extLst>
          </p:cNvPr>
          <p:cNvSpPr txBox="1"/>
          <p:nvPr/>
        </p:nvSpPr>
        <p:spPr>
          <a:xfrm>
            <a:off x="2120673" y="3712917"/>
            <a:ext cx="305033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Reconstrucción física del occidente colombiano.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Recuperación productiva de los territorios afectados.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Financiación de la reconstrucción.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Prevención y adaptación a nivel nacional.</a:t>
            </a:r>
          </a:p>
        </p:txBody>
      </p:sp>
      <p:sp>
        <p:nvSpPr>
          <p:cNvPr id="34" name="CuadroTexto 33">
            <a:extLst>
              <a:ext uri="{FF2B5EF4-FFF2-40B4-BE49-F238E27FC236}">
                <a16:creationId xmlns:a16="http://schemas.microsoft.com/office/drawing/2014/main" id="{DC3AD5E6-85DD-2D10-5605-EA286490A363}"/>
              </a:ext>
            </a:extLst>
          </p:cNvPr>
          <p:cNvSpPr txBox="1"/>
          <p:nvPr/>
        </p:nvSpPr>
        <p:spPr>
          <a:xfrm>
            <a:off x="2120674" y="1943114"/>
            <a:ext cx="3096391" cy="161582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Este eje trasciende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la recuperación de las condiciones de vida y la capacidad productiva </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de los territorios afectados,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para transformarlos</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mediante la reconstrucción de infraestructura, vivienda y servicios esenciales, la reactivación económica. Además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propenderá por la resiliencia</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 nivel nacional </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mediante la adaptación y gestión del riesgo, y una gobernanza articulada entre Estado, sector privado y ciudadanía.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p:txBody>
      </p:sp>
      <p:sp>
        <p:nvSpPr>
          <p:cNvPr id="35" name="CuadroTexto 34">
            <a:extLst>
              <a:ext uri="{FF2B5EF4-FFF2-40B4-BE49-F238E27FC236}">
                <a16:creationId xmlns:a16="http://schemas.microsoft.com/office/drawing/2014/main" id="{E321FBC3-37DD-BFCF-3ABD-D00D54348BB4}"/>
              </a:ext>
            </a:extLst>
          </p:cNvPr>
          <p:cNvSpPr txBox="1"/>
          <p:nvPr/>
        </p:nvSpPr>
        <p:spPr>
          <a:xfrm>
            <a:off x="2380695" y="1333686"/>
            <a:ext cx="254602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Reconstrucción, Transformación y Resiliencia </a:t>
            </a:r>
          </a:p>
        </p:txBody>
      </p:sp>
      <p:sp>
        <p:nvSpPr>
          <p:cNvPr id="47" name="CuadroTexto 46">
            <a:extLst>
              <a:ext uri="{FF2B5EF4-FFF2-40B4-BE49-F238E27FC236}">
                <a16:creationId xmlns:a16="http://schemas.microsoft.com/office/drawing/2014/main" id="{1B3A31A2-A583-760B-A522-D0E812B31F40}"/>
              </a:ext>
            </a:extLst>
          </p:cNvPr>
          <p:cNvSpPr txBox="1"/>
          <p:nvPr/>
        </p:nvSpPr>
        <p:spPr>
          <a:xfrm>
            <a:off x="254492" y="1377042"/>
            <a:ext cx="1201691"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Eje programático</a:t>
            </a:r>
          </a:p>
        </p:txBody>
      </p:sp>
      <p:sp>
        <p:nvSpPr>
          <p:cNvPr id="49" name="CuadroTexto 48">
            <a:extLst>
              <a:ext uri="{FF2B5EF4-FFF2-40B4-BE49-F238E27FC236}">
                <a16:creationId xmlns:a16="http://schemas.microsoft.com/office/drawing/2014/main" id="{A2FD5EAD-A1A9-892D-19E2-210251FE0A5B}"/>
              </a:ext>
            </a:extLst>
          </p:cNvPr>
          <p:cNvSpPr txBox="1"/>
          <p:nvPr/>
        </p:nvSpPr>
        <p:spPr>
          <a:xfrm>
            <a:off x="352663" y="2623042"/>
            <a:ext cx="1018651"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Visión estratégica</a:t>
            </a:r>
          </a:p>
        </p:txBody>
      </p:sp>
      <p:sp>
        <p:nvSpPr>
          <p:cNvPr id="51" name="CuadroTexto 50">
            <a:extLst>
              <a:ext uri="{FF2B5EF4-FFF2-40B4-BE49-F238E27FC236}">
                <a16:creationId xmlns:a16="http://schemas.microsoft.com/office/drawing/2014/main" id="{CBD32014-A7DA-6B0A-05C6-0B6452F690B0}"/>
              </a:ext>
            </a:extLst>
          </p:cNvPr>
          <p:cNvSpPr txBox="1"/>
          <p:nvPr/>
        </p:nvSpPr>
        <p:spPr>
          <a:xfrm>
            <a:off x="261039" y="4063882"/>
            <a:ext cx="1127550"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Temáticas Asociadas</a:t>
            </a:r>
          </a:p>
        </p:txBody>
      </p:sp>
      <p:sp>
        <p:nvSpPr>
          <p:cNvPr id="53" name="CuadroTexto 52">
            <a:extLst>
              <a:ext uri="{FF2B5EF4-FFF2-40B4-BE49-F238E27FC236}">
                <a16:creationId xmlns:a16="http://schemas.microsoft.com/office/drawing/2014/main" id="{4B8910EB-854F-FF5D-B074-6AF4B1592003}"/>
              </a:ext>
            </a:extLst>
          </p:cNvPr>
          <p:cNvSpPr txBox="1"/>
          <p:nvPr/>
        </p:nvSpPr>
        <p:spPr>
          <a:xfrm>
            <a:off x="310493" y="5298375"/>
            <a:ext cx="1145690"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Líder técnico en DNP</a:t>
            </a:r>
          </a:p>
        </p:txBody>
      </p:sp>
      <p:pic>
        <p:nvPicPr>
          <p:cNvPr id="56" name="Gráfico 55">
            <a:extLst>
              <a:ext uri="{FF2B5EF4-FFF2-40B4-BE49-F238E27FC236}">
                <a16:creationId xmlns:a16="http://schemas.microsoft.com/office/drawing/2014/main" id="{BCA65DDB-AD28-F7DE-B958-59F05983A9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0304474" y="5810120"/>
            <a:ext cx="586129" cy="1491291"/>
          </a:xfrm>
          <a:prstGeom prst="rect">
            <a:avLst/>
          </a:prstGeom>
        </p:spPr>
      </p:pic>
      <p:pic>
        <p:nvPicPr>
          <p:cNvPr id="57" name="Gráfico 56">
            <a:extLst>
              <a:ext uri="{FF2B5EF4-FFF2-40B4-BE49-F238E27FC236}">
                <a16:creationId xmlns:a16="http://schemas.microsoft.com/office/drawing/2014/main" id="{41C7FC2E-6D21-EF6C-47F2-37B250DF247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6786348" y="5810120"/>
            <a:ext cx="586129" cy="1491291"/>
          </a:xfrm>
          <a:prstGeom prst="rect">
            <a:avLst/>
          </a:prstGeom>
        </p:spPr>
      </p:pic>
      <p:pic>
        <p:nvPicPr>
          <p:cNvPr id="58" name="Gráfico 57">
            <a:extLst>
              <a:ext uri="{FF2B5EF4-FFF2-40B4-BE49-F238E27FC236}">
                <a16:creationId xmlns:a16="http://schemas.microsoft.com/office/drawing/2014/main" id="{D92C1A6A-2857-1C8F-AA48-096DBA44A95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flipH="1">
            <a:off x="3343342" y="5810120"/>
            <a:ext cx="586129" cy="1491291"/>
          </a:xfrm>
          <a:prstGeom prst="rect">
            <a:avLst/>
          </a:prstGeom>
        </p:spPr>
      </p:pic>
      <p:grpSp>
        <p:nvGrpSpPr>
          <p:cNvPr id="110" name="Grupo 109">
            <a:extLst>
              <a:ext uri="{FF2B5EF4-FFF2-40B4-BE49-F238E27FC236}">
                <a16:creationId xmlns:a16="http://schemas.microsoft.com/office/drawing/2014/main" id="{D1622DBE-F073-DED6-DE1B-4AA8918FFC59}"/>
              </a:ext>
            </a:extLst>
          </p:cNvPr>
          <p:cNvGrpSpPr/>
          <p:nvPr/>
        </p:nvGrpSpPr>
        <p:grpSpPr>
          <a:xfrm>
            <a:off x="9054407" y="1993150"/>
            <a:ext cx="55501" cy="4003996"/>
            <a:chOff x="8813472" y="2229319"/>
            <a:chExt cx="55501" cy="4003996"/>
          </a:xfrm>
        </p:grpSpPr>
        <p:cxnSp>
          <p:nvCxnSpPr>
            <p:cNvPr id="111" name="Straight Connector 19">
              <a:extLst>
                <a:ext uri="{FF2B5EF4-FFF2-40B4-BE49-F238E27FC236}">
                  <a16:creationId xmlns:a16="http://schemas.microsoft.com/office/drawing/2014/main" id="{1A3F555B-4A50-2C8C-2AA4-B14B40DEA420}"/>
                </a:ext>
              </a:extLst>
            </p:cNvPr>
            <p:cNvCxnSpPr>
              <a:cxnSpLocks/>
            </p:cNvCxnSpPr>
            <p:nvPr/>
          </p:nvCxnSpPr>
          <p:spPr>
            <a:xfrm>
              <a:off x="8813472" y="2235816"/>
              <a:ext cx="20197" cy="399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angle 46">
              <a:extLst>
                <a:ext uri="{FF2B5EF4-FFF2-40B4-BE49-F238E27FC236}">
                  <a16:creationId xmlns:a16="http://schemas.microsoft.com/office/drawing/2014/main" id="{61C04017-46EA-D032-3E82-19524278E84C}"/>
                </a:ext>
              </a:extLst>
            </p:cNvPr>
            <p:cNvSpPr/>
            <p:nvPr/>
          </p:nvSpPr>
          <p:spPr>
            <a:xfrm>
              <a:off x="8823254" y="2229319"/>
              <a:ext cx="45719" cy="273241"/>
            </a:xfrm>
            <a:prstGeom prst="rect">
              <a:avLst/>
            </a:prstGeom>
            <a:solidFill>
              <a:srgbClr val="377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16" name="Group 25">
            <a:extLst>
              <a:ext uri="{FF2B5EF4-FFF2-40B4-BE49-F238E27FC236}">
                <a16:creationId xmlns:a16="http://schemas.microsoft.com/office/drawing/2014/main" id="{445D5C71-0205-AA69-25BB-56EB35322C3A}"/>
              </a:ext>
            </a:extLst>
          </p:cNvPr>
          <p:cNvGrpSpPr/>
          <p:nvPr/>
        </p:nvGrpSpPr>
        <p:grpSpPr>
          <a:xfrm>
            <a:off x="9020836" y="5174754"/>
            <a:ext cx="130735" cy="127001"/>
            <a:chOff x="10759407" y="4597004"/>
            <a:chExt cx="258234" cy="258234"/>
          </a:xfrm>
          <a:solidFill>
            <a:srgbClr val="44CDD0"/>
          </a:solidFill>
        </p:grpSpPr>
        <p:sp>
          <p:nvSpPr>
            <p:cNvPr id="117" name="Oval 26">
              <a:extLst>
                <a:ext uri="{FF2B5EF4-FFF2-40B4-BE49-F238E27FC236}">
                  <a16:creationId xmlns:a16="http://schemas.microsoft.com/office/drawing/2014/main" id="{9D5A9885-F403-5C10-9920-B83CACB26A2E}"/>
                </a:ext>
              </a:extLst>
            </p:cNvPr>
            <p:cNvSpPr/>
            <p:nvPr/>
          </p:nvSpPr>
          <p:spPr>
            <a:xfrm>
              <a:off x="10759407" y="4597004"/>
              <a:ext cx="258234" cy="258234"/>
            </a:xfrm>
            <a:prstGeom prst="ellipse">
              <a:avLst/>
            </a:prstGeom>
            <a:solidFill>
              <a:srgbClr val="3772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18" name="Grafik 177">
              <a:extLst>
                <a:ext uri="{FF2B5EF4-FFF2-40B4-BE49-F238E27FC236}">
                  <a16:creationId xmlns:a16="http://schemas.microsoft.com/office/drawing/2014/main" id="{FE23E37A-42DC-2A79-5B51-C0FBF5DFE350}"/>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19" name="Grupo 118">
            <a:extLst>
              <a:ext uri="{FF2B5EF4-FFF2-40B4-BE49-F238E27FC236}">
                <a16:creationId xmlns:a16="http://schemas.microsoft.com/office/drawing/2014/main" id="{F221B3EF-0259-6A0A-1319-1D0A8B8200DB}"/>
              </a:ext>
            </a:extLst>
          </p:cNvPr>
          <p:cNvGrpSpPr/>
          <p:nvPr/>
        </p:nvGrpSpPr>
        <p:grpSpPr>
          <a:xfrm>
            <a:off x="5368154" y="1993150"/>
            <a:ext cx="47844" cy="3976312"/>
            <a:chOff x="8829221" y="2229319"/>
            <a:chExt cx="47844" cy="3976312"/>
          </a:xfrm>
        </p:grpSpPr>
        <p:cxnSp>
          <p:nvCxnSpPr>
            <p:cNvPr id="120" name="Straight Connector 19">
              <a:extLst>
                <a:ext uri="{FF2B5EF4-FFF2-40B4-BE49-F238E27FC236}">
                  <a16:creationId xmlns:a16="http://schemas.microsoft.com/office/drawing/2014/main" id="{8A8F7BAC-F4B9-5C30-71D6-F6344F30D49A}"/>
                </a:ext>
              </a:extLst>
            </p:cNvPr>
            <p:cNvCxnSpPr>
              <a:cxnSpLocks/>
            </p:cNvCxnSpPr>
            <p:nvPr/>
          </p:nvCxnSpPr>
          <p:spPr>
            <a:xfrm>
              <a:off x="8829221" y="2386428"/>
              <a:ext cx="5359" cy="3819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1" name="Rectangle 46">
              <a:extLst>
                <a:ext uri="{FF2B5EF4-FFF2-40B4-BE49-F238E27FC236}">
                  <a16:creationId xmlns:a16="http://schemas.microsoft.com/office/drawing/2014/main" id="{033BC5A5-CAB8-3A83-C02C-B8BFE90A665A}"/>
                </a:ext>
              </a:extLst>
            </p:cNvPr>
            <p:cNvSpPr/>
            <p:nvPr/>
          </p:nvSpPr>
          <p:spPr>
            <a:xfrm>
              <a:off x="8831346" y="2229319"/>
              <a:ext cx="45719" cy="273241"/>
            </a:xfrm>
            <a:prstGeom prst="rect">
              <a:avLst/>
            </a:prstGeom>
            <a:solidFill>
              <a:srgbClr val="007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25" name="Group 25">
            <a:extLst>
              <a:ext uri="{FF2B5EF4-FFF2-40B4-BE49-F238E27FC236}">
                <a16:creationId xmlns:a16="http://schemas.microsoft.com/office/drawing/2014/main" id="{292F6062-54FF-4ECB-5C94-FC4F66C2C0F4}"/>
              </a:ext>
            </a:extLst>
          </p:cNvPr>
          <p:cNvGrpSpPr/>
          <p:nvPr/>
        </p:nvGrpSpPr>
        <p:grpSpPr>
          <a:xfrm>
            <a:off x="5302125" y="5165517"/>
            <a:ext cx="130735" cy="127001"/>
            <a:chOff x="10759407" y="4597004"/>
            <a:chExt cx="258234" cy="258234"/>
          </a:xfrm>
          <a:solidFill>
            <a:srgbClr val="44CDD0"/>
          </a:solidFill>
        </p:grpSpPr>
        <p:sp>
          <p:nvSpPr>
            <p:cNvPr id="126" name="Oval 26">
              <a:extLst>
                <a:ext uri="{FF2B5EF4-FFF2-40B4-BE49-F238E27FC236}">
                  <a16:creationId xmlns:a16="http://schemas.microsoft.com/office/drawing/2014/main" id="{56AD6873-3643-8C71-3E72-94336249C4AF}"/>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27" name="Grafik 177">
              <a:extLst>
                <a:ext uri="{FF2B5EF4-FFF2-40B4-BE49-F238E27FC236}">
                  <a16:creationId xmlns:a16="http://schemas.microsoft.com/office/drawing/2014/main" id="{3AC47CAC-9D4A-FAC2-E476-6FDD29C27C28}"/>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8" name="Grupo 127">
            <a:extLst>
              <a:ext uri="{FF2B5EF4-FFF2-40B4-BE49-F238E27FC236}">
                <a16:creationId xmlns:a16="http://schemas.microsoft.com/office/drawing/2014/main" id="{9E14CB7E-2ED1-947C-0E6A-D36C6706D76F}"/>
              </a:ext>
            </a:extLst>
          </p:cNvPr>
          <p:cNvGrpSpPr/>
          <p:nvPr/>
        </p:nvGrpSpPr>
        <p:grpSpPr>
          <a:xfrm>
            <a:off x="1937025" y="1999647"/>
            <a:ext cx="57287" cy="3969815"/>
            <a:chOff x="8819778" y="2229319"/>
            <a:chExt cx="57287" cy="3969815"/>
          </a:xfrm>
        </p:grpSpPr>
        <p:cxnSp>
          <p:nvCxnSpPr>
            <p:cNvPr id="129" name="Straight Connector 19">
              <a:extLst>
                <a:ext uri="{FF2B5EF4-FFF2-40B4-BE49-F238E27FC236}">
                  <a16:creationId xmlns:a16="http://schemas.microsoft.com/office/drawing/2014/main" id="{96C46EAF-2455-F613-E664-6B9D4D5C3ECF}"/>
                </a:ext>
              </a:extLst>
            </p:cNvPr>
            <p:cNvCxnSpPr>
              <a:cxnSpLocks/>
            </p:cNvCxnSpPr>
            <p:nvPr/>
          </p:nvCxnSpPr>
          <p:spPr>
            <a:xfrm flipH="1">
              <a:off x="8819778" y="2386428"/>
              <a:ext cx="17273" cy="38127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0" name="Rectangle 46">
              <a:extLst>
                <a:ext uri="{FF2B5EF4-FFF2-40B4-BE49-F238E27FC236}">
                  <a16:creationId xmlns:a16="http://schemas.microsoft.com/office/drawing/2014/main" id="{750334A8-3499-3534-63FB-133B01C9A125}"/>
                </a:ext>
              </a:extLst>
            </p:cNvPr>
            <p:cNvSpPr/>
            <p:nvPr/>
          </p:nvSpPr>
          <p:spPr>
            <a:xfrm>
              <a:off x="8831346" y="2229319"/>
              <a:ext cx="45719" cy="273241"/>
            </a:xfrm>
            <a:prstGeom prst="rect">
              <a:avLst/>
            </a:prstGeom>
            <a:solidFill>
              <a:srgbClr val="105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31" name="Group 25">
            <a:extLst>
              <a:ext uri="{FF2B5EF4-FFF2-40B4-BE49-F238E27FC236}">
                <a16:creationId xmlns:a16="http://schemas.microsoft.com/office/drawing/2014/main" id="{AB94723D-EE22-2F2A-F072-212D7E067BA1}"/>
              </a:ext>
            </a:extLst>
          </p:cNvPr>
          <p:cNvGrpSpPr/>
          <p:nvPr/>
        </p:nvGrpSpPr>
        <p:grpSpPr>
          <a:xfrm>
            <a:off x="1900275" y="3765654"/>
            <a:ext cx="103156" cy="100210"/>
            <a:chOff x="10759407" y="4597004"/>
            <a:chExt cx="258234" cy="258234"/>
          </a:xfrm>
          <a:solidFill>
            <a:srgbClr val="44CDD0"/>
          </a:solidFill>
        </p:grpSpPr>
        <p:sp>
          <p:nvSpPr>
            <p:cNvPr id="132" name="Oval 26">
              <a:extLst>
                <a:ext uri="{FF2B5EF4-FFF2-40B4-BE49-F238E27FC236}">
                  <a16:creationId xmlns:a16="http://schemas.microsoft.com/office/drawing/2014/main" id="{32C77020-2334-46D3-D71F-CE605B58899E}"/>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33" name="Grafik 177">
              <a:extLst>
                <a:ext uri="{FF2B5EF4-FFF2-40B4-BE49-F238E27FC236}">
                  <a16:creationId xmlns:a16="http://schemas.microsoft.com/office/drawing/2014/main" id="{2E0DD795-12C0-CB2E-D557-3301C2AC6C2D}"/>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34" name="Group 25">
            <a:extLst>
              <a:ext uri="{FF2B5EF4-FFF2-40B4-BE49-F238E27FC236}">
                <a16:creationId xmlns:a16="http://schemas.microsoft.com/office/drawing/2014/main" id="{0CF41436-94DF-58A4-4F5B-38625DCE6791}"/>
              </a:ext>
            </a:extLst>
          </p:cNvPr>
          <p:cNvGrpSpPr/>
          <p:nvPr/>
        </p:nvGrpSpPr>
        <p:grpSpPr>
          <a:xfrm>
            <a:off x="1886486" y="5193226"/>
            <a:ext cx="130735" cy="127001"/>
            <a:chOff x="10759407" y="4597004"/>
            <a:chExt cx="258234" cy="258234"/>
          </a:xfrm>
          <a:solidFill>
            <a:srgbClr val="44CDD0"/>
          </a:solidFill>
        </p:grpSpPr>
        <p:sp>
          <p:nvSpPr>
            <p:cNvPr id="135" name="Oval 26">
              <a:extLst>
                <a:ext uri="{FF2B5EF4-FFF2-40B4-BE49-F238E27FC236}">
                  <a16:creationId xmlns:a16="http://schemas.microsoft.com/office/drawing/2014/main" id="{AA81F29C-933D-5F08-82AB-F9A8829AAB0F}"/>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36" name="Grafik 177">
              <a:extLst>
                <a:ext uri="{FF2B5EF4-FFF2-40B4-BE49-F238E27FC236}">
                  <a16:creationId xmlns:a16="http://schemas.microsoft.com/office/drawing/2014/main" id="{0EDD2EDD-36FF-E597-668C-2266EE5D4385}"/>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38" name="Elipse 137">
            <a:extLst>
              <a:ext uri="{FF2B5EF4-FFF2-40B4-BE49-F238E27FC236}">
                <a16:creationId xmlns:a16="http://schemas.microsoft.com/office/drawing/2014/main" id="{A80E3810-1854-B6A7-418D-487825797ABB}"/>
              </a:ext>
            </a:extLst>
          </p:cNvPr>
          <p:cNvSpPr/>
          <p:nvPr/>
        </p:nvSpPr>
        <p:spPr>
          <a:xfrm>
            <a:off x="1873215" y="5969462"/>
            <a:ext cx="178296" cy="178296"/>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9" name="Elipse 138">
            <a:extLst>
              <a:ext uri="{FF2B5EF4-FFF2-40B4-BE49-F238E27FC236}">
                <a16:creationId xmlns:a16="http://schemas.microsoft.com/office/drawing/2014/main" id="{A5BC0FF0-5B83-CFC3-9432-4756DF8367AB}"/>
              </a:ext>
            </a:extLst>
          </p:cNvPr>
          <p:cNvSpPr/>
          <p:nvPr/>
        </p:nvSpPr>
        <p:spPr>
          <a:xfrm>
            <a:off x="5278344" y="5969462"/>
            <a:ext cx="178296" cy="178296"/>
          </a:xfrm>
          <a:prstGeom prst="ellipse">
            <a:avLst/>
          </a:prstGeom>
          <a:solidFill>
            <a:srgbClr val="007DC6"/>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0" name="Elipse 139">
            <a:extLst>
              <a:ext uri="{FF2B5EF4-FFF2-40B4-BE49-F238E27FC236}">
                <a16:creationId xmlns:a16="http://schemas.microsoft.com/office/drawing/2014/main" id="{516D53F3-E864-B617-456E-735A4173857C}"/>
              </a:ext>
            </a:extLst>
          </p:cNvPr>
          <p:cNvSpPr/>
          <p:nvPr/>
        </p:nvSpPr>
        <p:spPr>
          <a:xfrm>
            <a:off x="8997055" y="5969462"/>
            <a:ext cx="178296" cy="178296"/>
          </a:xfrm>
          <a:prstGeom prst="ellipse">
            <a:avLst/>
          </a:prstGeom>
          <a:solidFill>
            <a:srgbClr val="3772DB"/>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4" name="CuadroTexto 153">
            <a:extLst>
              <a:ext uri="{FF2B5EF4-FFF2-40B4-BE49-F238E27FC236}">
                <a16:creationId xmlns:a16="http://schemas.microsoft.com/office/drawing/2014/main" id="{99D9F404-A53C-6763-4553-3B8E423A24E5}"/>
              </a:ext>
            </a:extLst>
          </p:cNvPr>
          <p:cNvSpPr txBox="1"/>
          <p:nvPr/>
        </p:nvSpPr>
        <p:spPr>
          <a:xfrm>
            <a:off x="1980846" y="1410117"/>
            <a:ext cx="43250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1</a:t>
            </a:r>
            <a:endParaRPr kumimoji="0" lang="es-CO" sz="28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endParaRPr>
          </a:p>
        </p:txBody>
      </p:sp>
      <p:sp>
        <p:nvSpPr>
          <p:cNvPr id="155" name="CuadroTexto 154">
            <a:extLst>
              <a:ext uri="{FF2B5EF4-FFF2-40B4-BE49-F238E27FC236}">
                <a16:creationId xmlns:a16="http://schemas.microsoft.com/office/drawing/2014/main" id="{D8B2786B-9C42-EC37-29E5-EE354E8A5F9C}"/>
              </a:ext>
            </a:extLst>
          </p:cNvPr>
          <p:cNvSpPr txBox="1"/>
          <p:nvPr/>
        </p:nvSpPr>
        <p:spPr>
          <a:xfrm>
            <a:off x="5426203" y="1418826"/>
            <a:ext cx="37467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007DC6"/>
                </a:solidFill>
                <a:effectLst/>
                <a:uLnTx/>
                <a:uFillTx/>
                <a:latin typeface="Poppins" panose="00000500000000000000" pitchFamily="50" charset="0"/>
                <a:ea typeface="+mn-ea"/>
                <a:cs typeface="Poppins" panose="00000500000000000000" pitchFamily="50" charset="0"/>
              </a:rPr>
              <a:t>2</a:t>
            </a:r>
            <a:endParaRPr kumimoji="0" lang="es-CO" sz="2800" b="1" i="0" u="none" strike="noStrike" kern="1200" cap="none" spc="0" normalizeH="0" baseline="0" noProof="0">
              <a:ln>
                <a:noFill/>
              </a:ln>
              <a:solidFill>
                <a:srgbClr val="007DC6"/>
              </a:solidFill>
              <a:effectLst/>
              <a:uLnTx/>
              <a:uFillTx/>
              <a:latin typeface="Poppins" panose="00000500000000000000" pitchFamily="50" charset="0"/>
              <a:ea typeface="+mn-ea"/>
              <a:cs typeface="Poppins" panose="00000500000000000000" pitchFamily="50" charset="0"/>
            </a:endParaRPr>
          </a:p>
        </p:txBody>
      </p:sp>
      <p:sp>
        <p:nvSpPr>
          <p:cNvPr id="156" name="CuadroTexto 155">
            <a:extLst>
              <a:ext uri="{FF2B5EF4-FFF2-40B4-BE49-F238E27FC236}">
                <a16:creationId xmlns:a16="http://schemas.microsoft.com/office/drawing/2014/main" id="{630B3D23-C1D4-078B-B2B4-F0CF847CBFC3}"/>
              </a:ext>
            </a:extLst>
          </p:cNvPr>
          <p:cNvSpPr txBox="1"/>
          <p:nvPr/>
        </p:nvSpPr>
        <p:spPr>
          <a:xfrm>
            <a:off x="8909569" y="1410117"/>
            <a:ext cx="43250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3772DB"/>
                </a:solidFill>
                <a:effectLst/>
                <a:uLnTx/>
                <a:uFillTx/>
                <a:latin typeface="Poppins" panose="00000500000000000000" pitchFamily="50" charset="0"/>
                <a:ea typeface="+mn-ea"/>
                <a:cs typeface="Poppins" panose="00000500000000000000" pitchFamily="50" charset="0"/>
              </a:rPr>
              <a:t>3</a:t>
            </a:r>
            <a:endParaRPr kumimoji="0" lang="es-CO" sz="2800" b="1" i="0" u="none" strike="noStrike" kern="1200" cap="none" spc="0" normalizeH="0" baseline="0" noProof="0">
              <a:ln>
                <a:noFill/>
              </a:ln>
              <a:solidFill>
                <a:srgbClr val="3772DB"/>
              </a:solidFill>
              <a:effectLst/>
              <a:uLnTx/>
              <a:uFillTx/>
              <a:latin typeface="Poppins" panose="00000500000000000000" pitchFamily="50" charset="0"/>
              <a:ea typeface="+mn-ea"/>
              <a:cs typeface="Poppins" panose="00000500000000000000" pitchFamily="50" charset="0"/>
            </a:endParaRPr>
          </a:p>
        </p:txBody>
      </p:sp>
      <p:pic>
        <p:nvPicPr>
          <p:cNvPr id="161" name="Gráfico 160">
            <a:extLst>
              <a:ext uri="{FF2B5EF4-FFF2-40B4-BE49-F238E27FC236}">
                <a16:creationId xmlns:a16="http://schemas.microsoft.com/office/drawing/2014/main" id="{C0B24AD0-BA42-BCB3-6F76-53E1CDA52E5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911842" y="5919002"/>
            <a:ext cx="331943" cy="337978"/>
          </a:xfrm>
          <a:prstGeom prst="rect">
            <a:avLst/>
          </a:prstGeom>
        </p:spPr>
      </p:pic>
      <p:pic>
        <p:nvPicPr>
          <p:cNvPr id="165" name="Gráfico 164">
            <a:extLst>
              <a:ext uri="{FF2B5EF4-FFF2-40B4-BE49-F238E27FC236}">
                <a16:creationId xmlns:a16="http://schemas.microsoft.com/office/drawing/2014/main" id="{FD16493D-A4E1-780F-76E8-2BA26B023A8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506735" y="5926160"/>
            <a:ext cx="253484" cy="319873"/>
          </a:xfrm>
          <a:prstGeom prst="rect">
            <a:avLst/>
          </a:prstGeom>
        </p:spPr>
      </p:pic>
      <p:pic>
        <p:nvPicPr>
          <p:cNvPr id="2" name="Imagen 1">
            <a:extLst>
              <a:ext uri="{FF2B5EF4-FFF2-40B4-BE49-F238E27FC236}">
                <a16:creationId xmlns:a16="http://schemas.microsoft.com/office/drawing/2014/main" id="{23D5AD1E-EA66-4151-9D6F-6DA9016D55A5}"/>
              </a:ext>
            </a:extLst>
          </p:cNvPr>
          <p:cNvPicPr>
            <a:picLocks noChangeAspect="1"/>
          </p:cNvPicPr>
          <p:nvPr/>
        </p:nvPicPr>
        <p:blipFill>
          <a:blip r:embed="rId12"/>
          <a:srcRect l="35702" t="16637" r="36606" b="15791"/>
          <a:stretch>
            <a:fillRect/>
          </a:stretch>
        </p:blipFill>
        <p:spPr>
          <a:xfrm>
            <a:off x="11342090" y="171356"/>
            <a:ext cx="500147" cy="686477"/>
          </a:xfrm>
          <a:prstGeom prst="rect">
            <a:avLst/>
          </a:prstGeom>
        </p:spPr>
      </p:pic>
      <p:sp>
        <p:nvSpPr>
          <p:cNvPr id="3" name="Text 1">
            <a:extLst>
              <a:ext uri="{FF2B5EF4-FFF2-40B4-BE49-F238E27FC236}">
                <a16:creationId xmlns:a16="http://schemas.microsoft.com/office/drawing/2014/main" id="{8B4C4DD0-5EBD-6CFF-EB6D-5736B3747747}"/>
              </a:ext>
            </a:extLst>
          </p:cNvPr>
          <p:cNvSpPr txBox="1"/>
          <p:nvPr/>
        </p:nvSpPr>
        <p:spPr>
          <a:xfrm>
            <a:off x="355307" y="362941"/>
            <a:ext cx="9763524" cy="31319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El Plan tendrá </a:t>
            </a:r>
            <a:r>
              <a:rPr kumimoji="0" lang="es-ES" sz="2000" b="1"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seis ejes </a:t>
            </a:r>
            <a:r>
              <a:rPr lang="es-ES" sz="2000" b="1">
                <a:solidFill>
                  <a:srgbClr val="2D2E5A"/>
                </a:solidFill>
                <a:latin typeface="Poppins" panose="00000500000000000000" pitchFamily="50" charset="0"/>
                <a:ea typeface="Aptos" pitchFamily="34" charset="-122"/>
                <a:cs typeface="Poppins" panose="00000500000000000000" pitchFamily="50" charset="0"/>
              </a:rPr>
              <a:t>articuladore</a:t>
            </a:r>
            <a:r>
              <a:rPr kumimoji="0" lang="es-ES" sz="2000" b="1"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s </a:t>
            </a:r>
            <a:r>
              <a:rPr kumimoji="0" lang="es-ES" sz="2000" b="0"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que agrupan </a:t>
            </a:r>
            <a:r>
              <a:rPr kumimoji="0" lang="es-ES" sz="2000" b="0" i="0" u="none" strike="noStrike" kern="1200" cap="none" spc="0" normalizeH="0" baseline="0" noProof="0">
                <a:ln>
                  <a:noFill/>
                </a:ln>
                <a:solidFill>
                  <a:prstClr val="black"/>
                </a:solidFill>
                <a:effectLst/>
                <a:uLnTx/>
                <a:uFillTx/>
                <a:latin typeface="Poppins" panose="00000500000000000000" pitchFamily="50" charset="0"/>
                <a:ea typeface="Aptos" pitchFamily="34" charset="-122"/>
                <a:cs typeface="Poppins" panose="00000500000000000000" pitchFamily="50" charset="0"/>
              </a:rPr>
              <a:t>las</a:t>
            </a:r>
            <a:r>
              <a:rPr kumimoji="0" lang="es-ES" sz="2000" b="0"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 líneas temáticas.</a:t>
            </a:r>
          </a:p>
        </p:txBody>
      </p:sp>
      <p:grpSp>
        <p:nvGrpSpPr>
          <p:cNvPr id="6" name="Group 25">
            <a:extLst>
              <a:ext uri="{FF2B5EF4-FFF2-40B4-BE49-F238E27FC236}">
                <a16:creationId xmlns:a16="http://schemas.microsoft.com/office/drawing/2014/main" id="{0E66AB7D-9EBC-1675-4F06-E4AD07A604E6}"/>
              </a:ext>
            </a:extLst>
          </p:cNvPr>
          <p:cNvGrpSpPr/>
          <p:nvPr/>
        </p:nvGrpSpPr>
        <p:grpSpPr>
          <a:xfrm>
            <a:off x="1903411" y="4000505"/>
            <a:ext cx="103156" cy="100210"/>
            <a:chOff x="10759407" y="4597004"/>
            <a:chExt cx="258234" cy="258234"/>
          </a:xfrm>
          <a:solidFill>
            <a:srgbClr val="44CDD0"/>
          </a:solidFill>
        </p:grpSpPr>
        <p:sp>
          <p:nvSpPr>
            <p:cNvPr id="8" name="Oval 26">
              <a:extLst>
                <a:ext uri="{FF2B5EF4-FFF2-40B4-BE49-F238E27FC236}">
                  <a16:creationId xmlns:a16="http://schemas.microsoft.com/office/drawing/2014/main" id="{D5DD58AB-6045-ABB8-B5D0-6755CB3A810F}"/>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1" name="Grafik 177">
              <a:extLst>
                <a:ext uri="{FF2B5EF4-FFF2-40B4-BE49-F238E27FC236}">
                  <a16:creationId xmlns:a16="http://schemas.microsoft.com/office/drawing/2014/main" id="{9057370F-C888-EB8F-8A30-BD1B7D7FBC2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 name="Group 25">
            <a:extLst>
              <a:ext uri="{FF2B5EF4-FFF2-40B4-BE49-F238E27FC236}">
                <a16:creationId xmlns:a16="http://schemas.microsoft.com/office/drawing/2014/main" id="{C774CB7B-4F78-7DCC-8E56-56B78F1C5C40}"/>
              </a:ext>
            </a:extLst>
          </p:cNvPr>
          <p:cNvGrpSpPr/>
          <p:nvPr/>
        </p:nvGrpSpPr>
        <p:grpSpPr>
          <a:xfrm>
            <a:off x="1910556" y="4251588"/>
            <a:ext cx="103156" cy="100210"/>
            <a:chOff x="10759407" y="4597004"/>
            <a:chExt cx="258234" cy="258234"/>
          </a:xfrm>
          <a:solidFill>
            <a:srgbClr val="44CDD0"/>
          </a:solidFill>
        </p:grpSpPr>
        <p:sp>
          <p:nvSpPr>
            <p:cNvPr id="13" name="Oval 26">
              <a:extLst>
                <a:ext uri="{FF2B5EF4-FFF2-40B4-BE49-F238E27FC236}">
                  <a16:creationId xmlns:a16="http://schemas.microsoft.com/office/drawing/2014/main" id="{CC4EED5E-D987-D739-5540-499B1EEDBEFE}"/>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4" name="Grafik 177">
              <a:extLst>
                <a:ext uri="{FF2B5EF4-FFF2-40B4-BE49-F238E27FC236}">
                  <a16:creationId xmlns:a16="http://schemas.microsoft.com/office/drawing/2014/main" id="{C1F03BD5-E75D-9B39-BB67-68175DC9E92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5" name="Group 25">
            <a:extLst>
              <a:ext uri="{FF2B5EF4-FFF2-40B4-BE49-F238E27FC236}">
                <a16:creationId xmlns:a16="http://schemas.microsoft.com/office/drawing/2014/main" id="{E9797D1B-A41E-0CCE-541F-F354F29A2434}"/>
              </a:ext>
            </a:extLst>
          </p:cNvPr>
          <p:cNvGrpSpPr/>
          <p:nvPr/>
        </p:nvGrpSpPr>
        <p:grpSpPr>
          <a:xfrm>
            <a:off x="1910556" y="4429275"/>
            <a:ext cx="103156" cy="100210"/>
            <a:chOff x="10759407" y="4597004"/>
            <a:chExt cx="258234" cy="258234"/>
          </a:xfrm>
          <a:solidFill>
            <a:srgbClr val="44CDD0"/>
          </a:solidFill>
        </p:grpSpPr>
        <p:sp>
          <p:nvSpPr>
            <p:cNvPr id="16" name="Oval 26">
              <a:extLst>
                <a:ext uri="{FF2B5EF4-FFF2-40B4-BE49-F238E27FC236}">
                  <a16:creationId xmlns:a16="http://schemas.microsoft.com/office/drawing/2014/main" id="{C60A8470-CE05-1FE8-AEAA-398CD35EE88F}"/>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7" name="Grafik 177">
              <a:extLst>
                <a:ext uri="{FF2B5EF4-FFF2-40B4-BE49-F238E27FC236}">
                  <a16:creationId xmlns:a16="http://schemas.microsoft.com/office/drawing/2014/main" id="{DD581BE6-147A-5380-F859-99F7C86A67E1}"/>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8" name="Group 25">
            <a:extLst>
              <a:ext uri="{FF2B5EF4-FFF2-40B4-BE49-F238E27FC236}">
                <a16:creationId xmlns:a16="http://schemas.microsoft.com/office/drawing/2014/main" id="{2571ACB3-0E7C-B892-D917-63A11F7B034D}"/>
              </a:ext>
            </a:extLst>
          </p:cNvPr>
          <p:cNvGrpSpPr/>
          <p:nvPr/>
        </p:nvGrpSpPr>
        <p:grpSpPr>
          <a:xfrm>
            <a:off x="5323047" y="3662812"/>
            <a:ext cx="103156" cy="100210"/>
            <a:chOff x="10759407" y="4597004"/>
            <a:chExt cx="258234" cy="258234"/>
          </a:xfrm>
          <a:solidFill>
            <a:srgbClr val="44CDD0"/>
          </a:solidFill>
        </p:grpSpPr>
        <p:sp>
          <p:nvSpPr>
            <p:cNvPr id="19" name="Oval 26">
              <a:extLst>
                <a:ext uri="{FF2B5EF4-FFF2-40B4-BE49-F238E27FC236}">
                  <a16:creationId xmlns:a16="http://schemas.microsoft.com/office/drawing/2014/main" id="{FFCB4B19-8F69-3605-A2DC-2B3AF5C7718B}"/>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20" name="Grafik 177">
              <a:extLst>
                <a:ext uri="{FF2B5EF4-FFF2-40B4-BE49-F238E27FC236}">
                  <a16:creationId xmlns:a16="http://schemas.microsoft.com/office/drawing/2014/main" id="{2B6E13B0-749B-AB39-6294-3B3EC15ABCEB}"/>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45" name="Group 25">
            <a:extLst>
              <a:ext uri="{FF2B5EF4-FFF2-40B4-BE49-F238E27FC236}">
                <a16:creationId xmlns:a16="http://schemas.microsoft.com/office/drawing/2014/main" id="{EB2F113A-3BB3-29C3-12B0-B2177CA79C68}"/>
              </a:ext>
            </a:extLst>
          </p:cNvPr>
          <p:cNvGrpSpPr/>
          <p:nvPr/>
        </p:nvGrpSpPr>
        <p:grpSpPr>
          <a:xfrm>
            <a:off x="5323047" y="3920934"/>
            <a:ext cx="103156" cy="100210"/>
            <a:chOff x="10759407" y="4597004"/>
            <a:chExt cx="258234" cy="258234"/>
          </a:xfrm>
          <a:solidFill>
            <a:srgbClr val="44CDD0"/>
          </a:solidFill>
        </p:grpSpPr>
        <p:sp>
          <p:nvSpPr>
            <p:cNvPr id="46" name="Oval 26">
              <a:extLst>
                <a:ext uri="{FF2B5EF4-FFF2-40B4-BE49-F238E27FC236}">
                  <a16:creationId xmlns:a16="http://schemas.microsoft.com/office/drawing/2014/main" id="{728067E9-CBCD-CE28-0F26-948B4BAC2FFA}"/>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48" name="Grafik 177">
              <a:extLst>
                <a:ext uri="{FF2B5EF4-FFF2-40B4-BE49-F238E27FC236}">
                  <a16:creationId xmlns:a16="http://schemas.microsoft.com/office/drawing/2014/main" id="{1B8F59CF-C745-A839-305E-D68E0FCCFA20}"/>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50" name="Group 25">
            <a:extLst>
              <a:ext uri="{FF2B5EF4-FFF2-40B4-BE49-F238E27FC236}">
                <a16:creationId xmlns:a16="http://schemas.microsoft.com/office/drawing/2014/main" id="{C7DCA7EC-55BD-0FB8-404E-E797DF51FE13}"/>
              </a:ext>
            </a:extLst>
          </p:cNvPr>
          <p:cNvGrpSpPr/>
          <p:nvPr/>
        </p:nvGrpSpPr>
        <p:grpSpPr>
          <a:xfrm>
            <a:off x="5315457" y="4066173"/>
            <a:ext cx="103156" cy="100210"/>
            <a:chOff x="10759407" y="4597004"/>
            <a:chExt cx="258234" cy="258234"/>
          </a:xfrm>
          <a:solidFill>
            <a:srgbClr val="44CDD0"/>
          </a:solidFill>
        </p:grpSpPr>
        <p:sp>
          <p:nvSpPr>
            <p:cNvPr id="52" name="Oval 26">
              <a:extLst>
                <a:ext uri="{FF2B5EF4-FFF2-40B4-BE49-F238E27FC236}">
                  <a16:creationId xmlns:a16="http://schemas.microsoft.com/office/drawing/2014/main" id="{EBA2A2A9-073A-9D36-E280-1E6912271F40}"/>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54" name="Grafik 177">
              <a:extLst>
                <a:ext uri="{FF2B5EF4-FFF2-40B4-BE49-F238E27FC236}">
                  <a16:creationId xmlns:a16="http://schemas.microsoft.com/office/drawing/2014/main" id="{362EC06A-D27B-2AC9-653C-C758D800CBED}"/>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55" name="Group 25">
            <a:extLst>
              <a:ext uri="{FF2B5EF4-FFF2-40B4-BE49-F238E27FC236}">
                <a16:creationId xmlns:a16="http://schemas.microsoft.com/office/drawing/2014/main" id="{5D80C635-303E-0D9C-A079-5F8F15FF656A}"/>
              </a:ext>
            </a:extLst>
          </p:cNvPr>
          <p:cNvGrpSpPr/>
          <p:nvPr/>
        </p:nvGrpSpPr>
        <p:grpSpPr>
          <a:xfrm>
            <a:off x="5315914" y="4198675"/>
            <a:ext cx="103156" cy="100210"/>
            <a:chOff x="10759407" y="4597004"/>
            <a:chExt cx="258234" cy="258234"/>
          </a:xfrm>
          <a:solidFill>
            <a:srgbClr val="44CDD0"/>
          </a:solidFill>
        </p:grpSpPr>
        <p:sp>
          <p:nvSpPr>
            <p:cNvPr id="59" name="Oval 26">
              <a:extLst>
                <a:ext uri="{FF2B5EF4-FFF2-40B4-BE49-F238E27FC236}">
                  <a16:creationId xmlns:a16="http://schemas.microsoft.com/office/drawing/2014/main" id="{C546C205-E755-1286-1060-210F32346DC0}"/>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0" name="Grafik 177">
              <a:extLst>
                <a:ext uri="{FF2B5EF4-FFF2-40B4-BE49-F238E27FC236}">
                  <a16:creationId xmlns:a16="http://schemas.microsoft.com/office/drawing/2014/main" id="{1D6CAC71-B7F6-A2B2-C2E6-AE5B16A45C64}"/>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1" name="Group 25">
            <a:extLst>
              <a:ext uri="{FF2B5EF4-FFF2-40B4-BE49-F238E27FC236}">
                <a16:creationId xmlns:a16="http://schemas.microsoft.com/office/drawing/2014/main" id="{5B939EAE-26E7-5736-7BBD-BA7708B87A32}"/>
              </a:ext>
            </a:extLst>
          </p:cNvPr>
          <p:cNvGrpSpPr/>
          <p:nvPr/>
        </p:nvGrpSpPr>
        <p:grpSpPr>
          <a:xfrm>
            <a:off x="5323047" y="4429275"/>
            <a:ext cx="103156" cy="100210"/>
            <a:chOff x="10759407" y="4597004"/>
            <a:chExt cx="258234" cy="258234"/>
          </a:xfrm>
          <a:solidFill>
            <a:srgbClr val="44CDD0"/>
          </a:solidFill>
        </p:grpSpPr>
        <p:sp>
          <p:nvSpPr>
            <p:cNvPr id="62" name="Oval 26">
              <a:extLst>
                <a:ext uri="{FF2B5EF4-FFF2-40B4-BE49-F238E27FC236}">
                  <a16:creationId xmlns:a16="http://schemas.microsoft.com/office/drawing/2014/main" id="{228D55B7-E56A-2D8A-A947-CB991F5C52E2}"/>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3" name="Grafik 177">
              <a:extLst>
                <a:ext uri="{FF2B5EF4-FFF2-40B4-BE49-F238E27FC236}">
                  <a16:creationId xmlns:a16="http://schemas.microsoft.com/office/drawing/2014/main" id="{BA8C0A1B-8BD8-CC28-3745-EC1AF7B5A9A1}"/>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7" name="Group 25">
            <a:extLst>
              <a:ext uri="{FF2B5EF4-FFF2-40B4-BE49-F238E27FC236}">
                <a16:creationId xmlns:a16="http://schemas.microsoft.com/office/drawing/2014/main" id="{4746778A-B287-0DEB-8CEA-4F0846732E37}"/>
              </a:ext>
            </a:extLst>
          </p:cNvPr>
          <p:cNvGrpSpPr/>
          <p:nvPr/>
        </p:nvGrpSpPr>
        <p:grpSpPr>
          <a:xfrm>
            <a:off x="5313047" y="4594197"/>
            <a:ext cx="103156" cy="100210"/>
            <a:chOff x="10759407" y="4597004"/>
            <a:chExt cx="258234" cy="258234"/>
          </a:xfrm>
          <a:solidFill>
            <a:srgbClr val="44CDD0"/>
          </a:solidFill>
        </p:grpSpPr>
        <p:sp>
          <p:nvSpPr>
            <p:cNvPr id="68" name="Oval 26">
              <a:extLst>
                <a:ext uri="{FF2B5EF4-FFF2-40B4-BE49-F238E27FC236}">
                  <a16:creationId xmlns:a16="http://schemas.microsoft.com/office/drawing/2014/main" id="{36600C11-3172-412F-E836-0777786A8B0A}"/>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9" name="Grafik 177">
              <a:extLst>
                <a:ext uri="{FF2B5EF4-FFF2-40B4-BE49-F238E27FC236}">
                  <a16:creationId xmlns:a16="http://schemas.microsoft.com/office/drawing/2014/main" id="{B5104AF2-3CDE-5F4F-03F5-1D5B8C3BA09D}"/>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78" name="Group 25">
            <a:extLst>
              <a:ext uri="{FF2B5EF4-FFF2-40B4-BE49-F238E27FC236}">
                <a16:creationId xmlns:a16="http://schemas.microsoft.com/office/drawing/2014/main" id="{E4487506-DAE0-8521-A11B-AFED69586CF0}"/>
              </a:ext>
            </a:extLst>
          </p:cNvPr>
          <p:cNvGrpSpPr/>
          <p:nvPr/>
        </p:nvGrpSpPr>
        <p:grpSpPr>
          <a:xfrm>
            <a:off x="9012821" y="3601074"/>
            <a:ext cx="103156" cy="100210"/>
            <a:chOff x="10759407" y="4597004"/>
            <a:chExt cx="258234" cy="258234"/>
          </a:xfrm>
          <a:solidFill>
            <a:srgbClr val="44CDD0"/>
          </a:solidFill>
        </p:grpSpPr>
        <p:sp>
          <p:nvSpPr>
            <p:cNvPr id="79" name="Oval 26">
              <a:extLst>
                <a:ext uri="{FF2B5EF4-FFF2-40B4-BE49-F238E27FC236}">
                  <a16:creationId xmlns:a16="http://schemas.microsoft.com/office/drawing/2014/main" id="{8CFFD038-2901-883E-8855-6C76D78D8221}"/>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80" name="Grafik 177">
              <a:extLst>
                <a:ext uri="{FF2B5EF4-FFF2-40B4-BE49-F238E27FC236}">
                  <a16:creationId xmlns:a16="http://schemas.microsoft.com/office/drawing/2014/main" id="{FE158AC2-9AC4-8D54-37C1-DE40C75BAB2D}"/>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2" name="Group 25">
            <a:extLst>
              <a:ext uri="{FF2B5EF4-FFF2-40B4-BE49-F238E27FC236}">
                <a16:creationId xmlns:a16="http://schemas.microsoft.com/office/drawing/2014/main" id="{0F6CC55C-B3DB-1C6C-21E5-7C361E80DDC3}"/>
              </a:ext>
            </a:extLst>
          </p:cNvPr>
          <p:cNvGrpSpPr/>
          <p:nvPr/>
        </p:nvGrpSpPr>
        <p:grpSpPr>
          <a:xfrm>
            <a:off x="9012821" y="3712917"/>
            <a:ext cx="103156" cy="100210"/>
            <a:chOff x="10759407" y="4597004"/>
            <a:chExt cx="258234" cy="258234"/>
          </a:xfrm>
          <a:solidFill>
            <a:srgbClr val="44CDD0"/>
          </a:solidFill>
        </p:grpSpPr>
        <p:sp>
          <p:nvSpPr>
            <p:cNvPr id="83" name="Oval 26">
              <a:extLst>
                <a:ext uri="{FF2B5EF4-FFF2-40B4-BE49-F238E27FC236}">
                  <a16:creationId xmlns:a16="http://schemas.microsoft.com/office/drawing/2014/main" id="{09FD9292-31E5-A415-BA2D-1E0D1B86B610}"/>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84" name="Grafik 177">
              <a:extLst>
                <a:ext uri="{FF2B5EF4-FFF2-40B4-BE49-F238E27FC236}">
                  <a16:creationId xmlns:a16="http://schemas.microsoft.com/office/drawing/2014/main" id="{23F5D49B-BE7C-75E8-E7B8-96F17D82A5EE}"/>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5" name="Group 25">
            <a:extLst>
              <a:ext uri="{FF2B5EF4-FFF2-40B4-BE49-F238E27FC236}">
                <a16:creationId xmlns:a16="http://schemas.microsoft.com/office/drawing/2014/main" id="{D736C83B-11D6-C08F-EC76-D7835D40D81F}"/>
              </a:ext>
            </a:extLst>
          </p:cNvPr>
          <p:cNvGrpSpPr/>
          <p:nvPr/>
        </p:nvGrpSpPr>
        <p:grpSpPr>
          <a:xfrm>
            <a:off x="9012821" y="3842093"/>
            <a:ext cx="103156" cy="100210"/>
            <a:chOff x="10759407" y="4597004"/>
            <a:chExt cx="258234" cy="258234"/>
          </a:xfrm>
          <a:solidFill>
            <a:srgbClr val="44CDD0"/>
          </a:solidFill>
        </p:grpSpPr>
        <p:sp>
          <p:nvSpPr>
            <p:cNvPr id="86" name="Oval 26">
              <a:extLst>
                <a:ext uri="{FF2B5EF4-FFF2-40B4-BE49-F238E27FC236}">
                  <a16:creationId xmlns:a16="http://schemas.microsoft.com/office/drawing/2014/main" id="{A7AC0D39-1CC2-6B67-CECF-23B132276B00}"/>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87" name="Grafik 177">
              <a:extLst>
                <a:ext uri="{FF2B5EF4-FFF2-40B4-BE49-F238E27FC236}">
                  <a16:creationId xmlns:a16="http://schemas.microsoft.com/office/drawing/2014/main" id="{F9A9E5BE-A61F-C90F-5B81-24C76619BEBB}"/>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8" name="Group 25">
            <a:extLst>
              <a:ext uri="{FF2B5EF4-FFF2-40B4-BE49-F238E27FC236}">
                <a16:creationId xmlns:a16="http://schemas.microsoft.com/office/drawing/2014/main" id="{1E7B0509-4020-EF57-C367-175FA60776E9}"/>
              </a:ext>
            </a:extLst>
          </p:cNvPr>
          <p:cNvGrpSpPr/>
          <p:nvPr/>
        </p:nvGrpSpPr>
        <p:grpSpPr>
          <a:xfrm>
            <a:off x="9012821" y="4090097"/>
            <a:ext cx="103156" cy="100210"/>
            <a:chOff x="10759407" y="4597004"/>
            <a:chExt cx="258234" cy="258234"/>
          </a:xfrm>
          <a:solidFill>
            <a:srgbClr val="44CDD0"/>
          </a:solidFill>
        </p:grpSpPr>
        <p:sp>
          <p:nvSpPr>
            <p:cNvPr id="89" name="Oval 26">
              <a:extLst>
                <a:ext uri="{FF2B5EF4-FFF2-40B4-BE49-F238E27FC236}">
                  <a16:creationId xmlns:a16="http://schemas.microsoft.com/office/drawing/2014/main" id="{BE71729A-2CEA-AF36-DACB-84A074642A06}"/>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90" name="Grafik 177">
              <a:extLst>
                <a:ext uri="{FF2B5EF4-FFF2-40B4-BE49-F238E27FC236}">
                  <a16:creationId xmlns:a16="http://schemas.microsoft.com/office/drawing/2014/main" id="{BC15E8B7-B8EE-A40A-5A96-A8CB876544B5}"/>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91" name="Group 25">
            <a:extLst>
              <a:ext uri="{FF2B5EF4-FFF2-40B4-BE49-F238E27FC236}">
                <a16:creationId xmlns:a16="http://schemas.microsoft.com/office/drawing/2014/main" id="{F7AFB0CF-66C0-F26A-BCDF-A3250B5179E3}"/>
              </a:ext>
            </a:extLst>
          </p:cNvPr>
          <p:cNvGrpSpPr/>
          <p:nvPr/>
        </p:nvGrpSpPr>
        <p:grpSpPr>
          <a:xfrm>
            <a:off x="9012821" y="4202126"/>
            <a:ext cx="103156" cy="100210"/>
            <a:chOff x="10759407" y="4597004"/>
            <a:chExt cx="258234" cy="258234"/>
          </a:xfrm>
          <a:solidFill>
            <a:srgbClr val="44CDD0"/>
          </a:solidFill>
        </p:grpSpPr>
        <p:sp>
          <p:nvSpPr>
            <p:cNvPr id="92" name="Oval 26">
              <a:extLst>
                <a:ext uri="{FF2B5EF4-FFF2-40B4-BE49-F238E27FC236}">
                  <a16:creationId xmlns:a16="http://schemas.microsoft.com/office/drawing/2014/main" id="{EE588B8B-01B4-69A0-6054-D40B2EB07655}"/>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93" name="Grafik 177">
              <a:extLst>
                <a:ext uri="{FF2B5EF4-FFF2-40B4-BE49-F238E27FC236}">
                  <a16:creationId xmlns:a16="http://schemas.microsoft.com/office/drawing/2014/main" id="{082A6BBE-5F0C-D3FE-22EF-E5B9F78A0DE9}"/>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94" name="Group 25">
            <a:extLst>
              <a:ext uri="{FF2B5EF4-FFF2-40B4-BE49-F238E27FC236}">
                <a16:creationId xmlns:a16="http://schemas.microsoft.com/office/drawing/2014/main" id="{CB909F24-C42E-8EDB-3D3E-804F6E241DAA}"/>
              </a:ext>
            </a:extLst>
          </p:cNvPr>
          <p:cNvGrpSpPr/>
          <p:nvPr/>
        </p:nvGrpSpPr>
        <p:grpSpPr>
          <a:xfrm>
            <a:off x="9021124" y="4334395"/>
            <a:ext cx="103156" cy="100210"/>
            <a:chOff x="10759407" y="4597004"/>
            <a:chExt cx="258234" cy="258234"/>
          </a:xfrm>
          <a:solidFill>
            <a:srgbClr val="44CDD0"/>
          </a:solidFill>
        </p:grpSpPr>
        <p:sp>
          <p:nvSpPr>
            <p:cNvPr id="95" name="Oval 26">
              <a:extLst>
                <a:ext uri="{FF2B5EF4-FFF2-40B4-BE49-F238E27FC236}">
                  <a16:creationId xmlns:a16="http://schemas.microsoft.com/office/drawing/2014/main" id="{AEF1E471-55D0-E04C-2363-A0DB77ACA486}"/>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96" name="Grafik 177">
              <a:extLst>
                <a:ext uri="{FF2B5EF4-FFF2-40B4-BE49-F238E27FC236}">
                  <a16:creationId xmlns:a16="http://schemas.microsoft.com/office/drawing/2014/main" id="{F1EDAD62-615A-14A7-4131-F3740144A9C4}"/>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97" name="Group 25">
            <a:extLst>
              <a:ext uri="{FF2B5EF4-FFF2-40B4-BE49-F238E27FC236}">
                <a16:creationId xmlns:a16="http://schemas.microsoft.com/office/drawing/2014/main" id="{8FDBC806-95C2-3576-BFC7-C6DB183863F3}"/>
              </a:ext>
            </a:extLst>
          </p:cNvPr>
          <p:cNvGrpSpPr/>
          <p:nvPr/>
        </p:nvGrpSpPr>
        <p:grpSpPr>
          <a:xfrm>
            <a:off x="9021124" y="4446424"/>
            <a:ext cx="103156" cy="100210"/>
            <a:chOff x="10759407" y="4597004"/>
            <a:chExt cx="258234" cy="258234"/>
          </a:xfrm>
          <a:solidFill>
            <a:srgbClr val="44CDD0"/>
          </a:solidFill>
        </p:grpSpPr>
        <p:sp>
          <p:nvSpPr>
            <p:cNvPr id="100" name="Oval 26">
              <a:extLst>
                <a:ext uri="{FF2B5EF4-FFF2-40B4-BE49-F238E27FC236}">
                  <a16:creationId xmlns:a16="http://schemas.microsoft.com/office/drawing/2014/main" id="{E0B67987-05C5-24BA-5BE7-3B9482337F1F}"/>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01" name="Grafik 177">
              <a:extLst>
                <a:ext uri="{FF2B5EF4-FFF2-40B4-BE49-F238E27FC236}">
                  <a16:creationId xmlns:a16="http://schemas.microsoft.com/office/drawing/2014/main" id="{742B8F31-6F7F-49A4-5F01-95262FC48174}"/>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02" name="Group 25">
            <a:extLst>
              <a:ext uri="{FF2B5EF4-FFF2-40B4-BE49-F238E27FC236}">
                <a16:creationId xmlns:a16="http://schemas.microsoft.com/office/drawing/2014/main" id="{B48D7AAF-D4FC-6469-7C66-3CF732972731}"/>
              </a:ext>
            </a:extLst>
          </p:cNvPr>
          <p:cNvGrpSpPr/>
          <p:nvPr/>
        </p:nvGrpSpPr>
        <p:grpSpPr>
          <a:xfrm>
            <a:off x="9024856" y="4567366"/>
            <a:ext cx="103156" cy="100210"/>
            <a:chOff x="10759407" y="4597004"/>
            <a:chExt cx="258234" cy="258234"/>
          </a:xfrm>
          <a:solidFill>
            <a:srgbClr val="44CDD0"/>
          </a:solidFill>
        </p:grpSpPr>
        <p:sp>
          <p:nvSpPr>
            <p:cNvPr id="103" name="Oval 26">
              <a:extLst>
                <a:ext uri="{FF2B5EF4-FFF2-40B4-BE49-F238E27FC236}">
                  <a16:creationId xmlns:a16="http://schemas.microsoft.com/office/drawing/2014/main" id="{755A8B2D-571C-36B9-C92A-32B0D12A2AD5}"/>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04" name="Grafik 177">
              <a:extLst>
                <a:ext uri="{FF2B5EF4-FFF2-40B4-BE49-F238E27FC236}">
                  <a16:creationId xmlns:a16="http://schemas.microsoft.com/office/drawing/2014/main" id="{D007854E-446A-EC19-56F4-7206691B9100}"/>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05" name="Group 25">
            <a:extLst>
              <a:ext uri="{FF2B5EF4-FFF2-40B4-BE49-F238E27FC236}">
                <a16:creationId xmlns:a16="http://schemas.microsoft.com/office/drawing/2014/main" id="{F4A21F51-3CCD-256E-3B96-863826955451}"/>
              </a:ext>
            </a:extLst>
          </p:cNvPr>
          <p:cNvGrpSpPr/>
          <p:nvPr/>
        </p:nvGrpSpPr>
        <p:grpSpPr>
          <a:xfrm>
            <a:off x="9024856" y="4679395"/>
            <a:ext cx="103156" cy="100210"/>
            <a:chOff x="10759407" y="4597004"/>
            <a:chExt cx="258234" cy="258234"/>
          </a:xfrm>
          <a:solidFill>
            <a:srgbClr val="44CDD0"/>
          </a:solidFill>
        </p:grpSpPr>
        <p:sp>
          <p:nvSpPr>
            <p:cNvPr id="106" name="Oval 26">
              <a:extLst>
                <a:ext uri="{FF2B5EF4-FFF2-40B4-BE49-F238E27FC236}">
                  <a16:creationId xmlns:a16="http://schemas.microsoft.com/office/drawing/2014/main" id="{1F2278F7-62D2-3B12-50A6-8453678C02A4}"/>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07" name="Grafik 177">
              <a:extLst>
                <a:ext uri="{FF2B5EF4-FFF2-40B4-BE49-F238E27FC236}">
                  <a16:creationId xmlns:a16="http://schemas.microsoft.com/office/drawing/2014/main" id="{195CCD89-0630-BCC4-0ACD-2E210E70B072}"/>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21" name="Gráfico 20">
            <a:extLst>
              <a:ext uri="{FF2B5EF4-FFF2-40B4-BE49-F238E27FC236}">
                <a16:creationId xmlns:a16="http://schemas.microsoft.com/office/drawing/2014/main" id="{F454AE9B-7334-D0FC-0055-474ED6716E9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411880" y="5930957"/>
            <a:ext cx="362753" cy="337735"/>
          </a:xfrm>
          <a:prstGeom prst="rect">
            <a:avLst/>
          </a:prstGeom>
        </p:spPr>
      </p:pic>
      <p:pic>
        <p:nvPicPr>
          <p:cNvPr id="22" name="Imagen 21">
            <a:extLst>
              <a:ext uri="{FF2B5EF4-FFF2-40B4-BE49-F238E27FC236}">
                <a16:creationId xmlns:a16="http://schemas.microsoft.com/office/drawing/2014/main" id="{F520FB63-55F5-E5FB-9498-4BC8DD1E842A}"/>
              </a:ext>
            </a:extLst>
          </p:cNvPr>
          <p:cNvPicPr>
            <a:picLocks noChangeAspect="1"/>
          </p:cNvPicPr>
          <p:nvPr/>
        </p:nvPicPr>
        <p:blipFill>
          <a:blip r:embed="rId14"/>
          <a:stretch>
            <a:fillRect/>
          </a:stretch>
        </p:blipFill>
        <p:spPr>
          <a:xfrm>
            <a:off x="337367" y="727830"/>
            <a:ext cx="1201108" cy="142688"/>
          </a:xfrm>
          <a:prstGeom prst="rect">
            <a:avLst/>
          </a:prstGeom>
        </p:spPr>
      </p:pic>
      <p:sp>
        <p:nvSpPr>
          <p:cNvPr id="4" name="CuadroTexto 3">
            <a:extLst>
              <a:ext uri="{FF2B5EF4-FFF2-40B4-BE49-F238E27FC236}">
                <a16:creationId xmlns:a16="http://schemas.microsoft.com/office/drawing/2014/main" id="{27526D10-EFA2-7BFF-B217-B9F61ABBAB8A}"/>
              </a:ext>
            </a:extLst>
          </p:cNvPr>
          <p:cNvSpPr txBox="1"/>
          <p:nvPr/>
        </p:nvSpPr>
        <p:spPr>
          <a:xfrm>
            <a:off x="31858" y="25464"/>
            <a:ext cx="1543446" cy="2200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800" b="1"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Bases – </a:t>
            </a:r>
            <a:r>
              <a:rPr kumimoji="0" lang="es-CO" sz="800" b="0"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capítulos por eje</a:t>
            </a:r>
          </a:p>
        </p:txBody>
      </p:sp>
    </p:spTree>
    <p:extLst>
      <p:ext uri="{BB962C8B-B14F-4D97-AF65-F5344CB8AC3E}">
        <p14:creationId xmlns:p14="http://schemas.microsoft.com/office/powerpoint/2010/main" val="1660342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69CFA-11DC-D64B-CA2C-AD71DB72CB74}"/>
            </a:ext>
          </a:extLst>
        </p:cNvPr>
        <p:cNvGrpSpPr/>
        <p:nvPr/>
      </p:nvGrpSpPr>
      <p:grpSpPr>
        <a:xfrm>
          <a:off x="0" y="0"/>
          <a:ext cx="0" cy="0"/>
          <a:chOff x="0" y="0"/>
          <a:chExt cx="0" cy="0"/>
        </a:xfrm>
      </p:grpSpPr>
      <p:pic>
        <p:nvPicPr>
          <p:cNvPr id="159" name="Imagen 158">
            <a:extLst>
              <a:ext uri="{FF2B5EF4-FFF2-40B4-BE49-F238E27FC236}">
                <a16:creationId xmlns:a16="http://schemas.microsoft.com/office/drawing/2014/main" id="{C37D1878-9583-07B6-5D4C-F38743FA4CD0}"/>
              </a:ext>
            </a:extLst>
          </p:cNvPr>
          <p:cNvPicPr>
            <a:picLocks noChangeAspect="1"/>
          </p:cNvPicPr>
          <p:nvPr/>
        </p:nvPicPr>
        <p:blipFill>
          <a:blip r:embed="rId3">
            <a:duotone>
              <a:schemeClr val="bg2">
                <a:shade val="45000"/>
                <a:satMod val="135000"/>
              </a:schemeClr>
              <a:prstClr val="white"/>
            </a:duotone>
          </a:blip>
          <a:stretch>
            <a:fillRect/>
          </a:stretch>
        </p:blipFill>
        <p:spPr>
          <a:xfrm rot="10800000">
            <a:off x="-2297859" y="3503295"/>
            <a:ext cx="15069856" cy="571876"/>
          </a:xfrm>
          <a:prstGeom prst="rect">
            <a:avLst/>
          </a:prstGeom>
        </p:spPr>
      </p:pic>
      <p:pic>
        <p:nvPicPr>
          <p:cNvPr id="99" name="Imagen 98">
            <a:extLst>
              <a:ext uri="{FF2B5EF4-FFF2-40B4-BE49-F238E27FC236}">
                <a16:creationId xmlns:a16="http://schemas.microsoft.com/office/drawing/2014/main" id="{BD52F447-03B5-B0BB-1067-2AD53E01EA72}"/>
              </a:ext>
            </a:extLst>
          </p:cNvPr>
          <p:cNvPicPr>
            <a:picLocks noChangeAspect="1"/>
          </p:cNvPicPr>
          <p:nvPr/>
        </p:nvPicPr>
        <p:blipFill>
          <a:blip r:embed="rId3">
            <a:duotone>
              <a:schemeClr val="bg2">
                <a:shade val="45000"/>
                <a:satMod val="135000"/>
              </a:schemeClr>
              <a:prstClr val="white"/>
            </a:duotone>
          </a:blip>
          <a:stretch>
            <a:fillRect/>
          </a:stretch>
        </p:blipFill>
        <p:spPr>
          <a:xfrm rot="10800000">
            <a:off x="-2758516" y="4834995"/>
            <a:ext cx="15069856" cy="571876"/>
          </a:xfrm>
          <a:prstGeom prst="rect">
            <a:avLst/>
          </a:prstGeom>
        </p:spPr>
      </p:pic>
      <p:pic>
        <p:nvPicPr>
          <p:cNvPr id="81" name="Imagen 80">
            <a:extLst>
              <a:ext uri="{FF2B5EF4-FFF2-40B4-BE49-F238E27FC236}">
                <a16:creationId xmlns:a16="http://schemas.microsoft.com/office/drawing/2014/main" id="{4DD85865-D44B-41BC-1DF7-207360EA65AA}"/>
              </a:ext>
            </a:extLst>
          </p:cNvPr>
          <p:cNvPicPr>
            <a:picLocks noChangeAspect="1"/>
          </p:cNvPicPr>
          <p:nvPr/>
        </p:nvPicPr>
        <p:blipFill>
          <a:blip r:embed="rId4"/>
          <a:srcRect/>
          <a:stretch/>
        </p:blipFill>
        <p:spPr>
          <a:xfrm>
            <a:off x="5246395" y="1158284"/>
            <a:ext cx="3315887" cy="927238"/>
          </a:xfrm>
          <a:prstGeom prst="rect">
            <a:avLst/>
          </a:prstGeom>
        </p:spPr>
      </p:pic>
      <p:pic>
        <p:nvPicPr>
          <p:cNvPr id="77" name="Imagen 76">
            <a:extLst>
              <a:ext uri="{FF2B5EF4-FFF2-40B4-BE49-F238E27FC236}">
                <a16:creationId xmlns:a16="http://schemas.microsoft.com/office/drawing/2014/main" id="{49D4CA8E-CB2A-9D14-C0F0-7C147B95DEE7}"/>
              </a:ext>
            </a:extLst>
          </p:cNvPr>
          <p:cNvPicPr>
            <a:picLocks noChangeAspect="1"/>
          </p:cNvPicPr>
          <p:nvPr/>
        </p:nvPicPr>
        <p:blipFill>
          <a:blip r:embed="rId5"/>
          <a:srcRect/>
          <a:stretch/>
        </p:blipFill>
        <p:spPr>
          <a:xfrm>
            <a:off x="1832533" y="1158284"/>
            <a:ext cx="3315887" cy="927238"/>
          </a:xfrm>
          <a:prstGeom prst="rect">
            <a:avLst/>
          </a:prstGeom>
        </p:spPr>
      </p:pic>
      <p:pic>
        <p:nvPicPr>
          <p:cNvPr id="76" name="Imagen 75">
            <a:extLst>
              <a:ext uri="{FF2B5EF4-FFF2-40B4-BE49-F238E27FC236}">
                <a16:creationId xmlns:a16="http://schemas.microsoft.com/office/drawing/2014/main" id="{BCE297B4-EBC5-F7B0-CC2D-A660DC437C20}"/>
              </a:ext>
            </a:extLst>
          </p:cNvPr>
          <p:cNvPicPr>
            <a:picLocks noChangeAspect="1"/>
          </p:cNvPicPr>
          <p:nvPr/>
        </p:nvPicPr>
        <p:blipFill>
          <a:blip r:embed="rId6"/>
          <a:srcRect/>
          <a:stretch/>
        </p:blipFill>
        <p:spPr>
          <a:xfrm>
            <a:off x="8754589" y="1158284"/>
            <a:ext cx="3315887" cy="927239"/>
          </a:xfrm>
          <a:prstGeom prst="rect">
            <a:avLst/>
          </a:prstGeom>
        </p:spPr>
      </p:pic>
      <p:pic>
        <p:nvPicPr>
          <p:cNvPr id="98" name="Imagen 97">
            <a:extLst>
              <a:ext uri="{FF2B5EF4-FFF2-40B4-BE49-F238E27FC236}">
                <a16:creationId xmlns:a16="http://schemas.microsoft.com/office/drawing/2014/main" id="{64A587DD-9BAE-FADD-66D3-ABC908B1473D}"/>
              </a:ext>
            </a:extLst>
          </p:cNvPr>
          <p:cNvPicPr>
            <a:picLocks noChangeAspect="1"/>
          </p:cNvPicPr>
          <p:nvPr/>
        </p:nvPicPr>
        <p:blipFill>
          <a:blip r:embed="rId3">
            <a:duotone>
              <a:schemeClr val="bg2">
                <a:shade val="45000"/>
                <a:satMod val="135000"/>
              </a:schemeClr>
              <a:prstClr val="white"/>
            </a:duotone>
          </a:blip>
          <a:stretch>
            <a:fillRect/>
          </a:stretch>
        </p:blipFill>
        <p:spPr>
          <a:xfrm rot="10800000">
            <a:off x="21603" y="1771235"/>
            <a:ext cx="1479352" cy="571876"/>
          </a:xfrm>
          <a:prstGeom prst="rect">
            <a:avLst/>
          </a:prstGeom>
        </p:spPr>
      </p:pic>
      <p:sp>
        <p:nvSpPr>
          <p:cNvPr id="24" name="CuadroTexto 23">
            <a:extLst>
              <a:ext uri="{FF2B5EF4-FFF2-40B4-BE49-F238E27FC236}">
                <a16:creationId xmlns:a16="http://schemas.microsoft.com/office/drawing/2014/main" id="{52EE84EF-3CE0-C9C5-2786-9CDD4747A3EB}"/>
              </a:ext>
            </a:extLst>
          </p:cNvPr>
          <p:cNvSpPr txBox="1"/>
          <p:nvPr/>
        </p:nvSpPr>
        <p:spPr>
          <a:xfrm>
            <a:off x="9253646" y="5119337"/>
            <a:ext cx="24352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Martha García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Subdirectora General SGISE</a:t>
            </a:r>
          </a:p>
        </p:txBody>
      </p:sp>
      <p:sp>
        <p:nvSpPr>
          <p:cNvPr id="25" name="CuadroTexto 24">
            <a:extLst>
              <a:ext uri="{FF2B5EF4-FFF2-40B4-BE49-F238E27FC236}">
                <a16:creationId xmlns:a16="http://schemas.microsoft.com/office/drawing/2014/main" id="{0BE8EB3A-3227-9378-10F7-4ADF5A33D0E5}"/>
              </a:ext>
            </a:extLst>
          </p:cNvPr>
          <p:cNvSpPr txBox="1"/>
          <p:nvPr/>
        </p:nvSpPr>
        <p:spPr>
          <a:xfrm>
            <a:off x="9253646" y="3695513"/>
            <a:ext cx="265573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Reducción y modernización del Estado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Lucha contra la corrupción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Transparencia de la contratación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Gestión pública por resultados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Estabilidad macroeconómica y sostenibilidad fiscal</a:t>
            </a:r>
          </a:p>
        </p:txBody>
      </p:sp>
      <p:sp>
        <p:nvSpPr>
          <p:cNvPr id="26" name="CuadroTexto 25">
            <a:extLst>
              <a:ext uri="{FF2B5EF4-FFF2-40B4-BE49-F238E27FC236}">
                <a16:creationId xmlns:a16="http://schemas.microsoft.com/office/drawing/2014/main" id="{4B5B631F-2035-FADB-D765-98578A48F2E8}"/>
              </a:ext>
            </a:extLst>
          </p:cNvPr>
          <p:cNvSpPr txBox="1"/>
          <p:nvPr/>
        </p:nvSpPr>
        <p:spPr>
          <a:xfrm>
            <a:off x="9253646" y="2103995"/>
            <a:ext cx="2585691"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Este eje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buscará transformar el Estado para que sea más eficiente, pequeño, tecnológico y cercano al ciudadano,</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mejorando la percepción ciudadana sobre el Estado.</a:t>
            </a:r>
          </a:p>
        </p:txBody>
      </p:sp>
      <p:sp>
        <p:nvSpPr>
          <p:cNvPr id="27" name="CuadroTexto 26">
            <a:extLst>
              <a:ext uri="{FF2B5EF4-FFF2-40B4-BE49-F238E27FC236}">
                <a16:creationId xmlns:a16="http://schemas.microsoft.com/office/drawing/2014/main" id="{B5B46BCA-C961-ACAC-2342-08BC50774687}"/>
              </a:ext>
            </a:extLst>
          </p:cNvPr>
          <p:cNvSpPr txBox="1"/>
          <p:nvPr/>
        </p:nvSpPr>
        <p:spPr>
          <a:xfrm>
            <a:off x="9454748" y="1451129"/>
            <a:ext cx="241191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Transformación del Estado</a:t>
            </a:r>
          </a:p>
        </p:txBody>
      </p:sp>
      <p:sp>
        <p:nvSpPr>
          <p:cNvPr id="28" name="CuadroTexto 27">
            <a:extLst>
              <a:ext uri="{FF2B5EF4-FFF2-40B4-BE49-F238E27FC236}">
                <a16:creationId xmlns:a16="http://schemas.microsoft.com/office/drawing/2014/main" id="{A4929EE5-9F40-3A2F-68B7-90D604DA05D3}"/>
              </a:ext>
            </a:extLst>
          </p:cNvPr>
          <p:cNvSpPr txBox="1"/>
          <p:nvPr/>
        </p:nvSpPr>
        <p:spPr>
          <a:xfrm>
            <a:off x="5525874" y="5119337"/>
            <a:ext cx="3036408"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José Lenin Galindo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Subdirector  General (e) Descentralización y Desarrollo Territorial </a:t>
            </a:r>
          </a:p>
        </p:txBody>
      </p:sp>
      <p:sp>
        <p:nvSpPr>
          <p:cNvPr id="29" name="CuadroTexto 28">
            <a:extLst>
              <a:ext uri="{FF2B5EF4-FFF2-40B4-BE49-F238E27FC236}">
                <a16:creationId xmlns:a16="http://schemas.microsoft.com/office/drawing/2014/main" id="{A12083BA-E371-F8CE-1071-48EC2B0222EA}"/>
              </a:ext>
            </a:extLst>
          </p:cNvPr>
          <p:cNvSpPr txBox="1"/>
          <p:nvPr/>
        </p:nvSpPr>
        <p:spPr>
          <a:xfrm>
            <a:off x="5525874" y="3881674"/>
            <a:ext cx="2865160"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Macroproyectos regionales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Fortalecimiento de la capacidad institucional territorial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Competencias y recursos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Articulación Nación–territorio</a:t>
            </a:r>
          </a:p>
        </p:txBody>
      </p:sp>
      <p:sp>
        <p:nvSpPr>
          <p:cNvPr id="30" name="CuadroTexto 29">
            <a:extLst>
              <a:ext uri="{FF2B5EF4-FFF2-40B4-BE49-F238E27FC236}">
                <a16:creationId xmlns:a16="http://schemas.microsoft.com/office/drawing/2014/main" id="{1B684660-0BC4-A819-A6BB-5C37CD2281AE}"/>
              </a:ext>
            </a:extLst>
          </p:cNvPr>
          <p:cNvSpPr txBox="1"/>
          <p:nvPr/>
        </p:nvSpPr>
        <p:spPr>
          <a:xfrm>
            <a:off x="5629484" y="2103995"/>
            <a:ext cx="2743335" cy="13763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Este eje impulsará la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descentralización y la seguridad por medio de macroproyectos en 12 nodos regionales</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Además promoverá la transferencia de recursos y competencias para hacer el Estado más cercano a la ciudadanía desde lo local y fortalecerá las capacidades de las entidades territoriales</a:t>
            </a:r>
          </a:p>
        </p:txBody>
      </p:sp>
      <p:sp>
        <p:nvSpPr>
          <p:cNvPr id="31" name="CuadroTexto 30">
            <a:extLst>
              <a:ext uri="{FF2B5EF4-FFF2-40B4-BE49-F238E27FC236}">
                <a16:creationId xmlns:a16="http://schemas.microsoft.com/office/drawing/2014/main" id="{C2136F60-399C-C25B-76FD-943EAF9D3D70}"/>
              </a:ext>
            </a:extLst>
          </p:cNvPr>
          <p:cNvSpPr txBox="1"/>
          <p:nvPr/>
        </p:nvSpPr>
        <p:spPr>
          <a:xfrm>
            <a:off x="6026184" y="1446291"/>
            <a:ext cx="218693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Colombia de las regiones</a:t>
            </a:r>
          </a:p>
        </p:txBody>
      </p:sp>
      <p:sp>
        <p:nvSpPr>
          <p:cNvPr id="32" name="CuadroTexto 31">
            <a:extLst>
              <a:ext uri="{FF2B5EF4-FFF2-40B4-BE49-F238E27FC236}">
                <a16:creationId xmlns:a16="http://schemas.microsoft.com/office/drawing/2014/main" id="{376B064B-546B-AF99-24F8-3D8366ABFA6D}"/>
              </a:ext>
            </a:extLst>
          </p:cNvPr>
          <p:cNvSpPr txBox="1"/>
          <p:nvPr/>
        </p:nvSpPr>
        <p:spPr>
          <a:xfrm>
            <a:off x="2149585" y="5119337"/>
            <a:ext cx="197072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Nicolás Rincón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Director de Infraestructura y Energía Sostenible </a:t>
            </a:r>
          </a:p>
        </p:txBody>
      </p:sp>
      <p:sp>
        <p:nvSpPr>
          <p:cNvPr id="33" name="CuadroTexto 32">
            <a:extLst>
              <a:ext uri="{FF2B5EF4-FFF2-40B4-BE49-F238E27FC236}">
                <a16:creationId xmlns:a16="http://schemas.microsoft.com/office/drawing/2014/main" id="{FAE92A7D-57C0-017A-E089-CCC89C360381}"/>
              </a:ext>
            </a:extLst>
          </p:cNvPr>
          <p:cNvSpPr txBox="1"/>
          <p:nvPr/>
        </p:nvSpPr>
        <p:spPr>
          <a:xfrm>
            <a:off x="2120673" y="3829383"/>
            <a:ext cx="265573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Recuperación de la inversión privada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Reactivación, inversión y empleo formal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Empresas y MIPYMES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Transformación digital y conectividad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Comercio e inserción internacional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Agua, biodiversidad y comunidad</a:t>
            </a:r>
            <a:endPar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p:txBody>
      </p:sp>
      <p:sp>
        <p:nvSpPr>
          <p:cNvPr id="34" name="CuadroTexto 33">
            <a:extLst>
              <a:ext uri="{FF2B5EF4-FFF2-40B4-BE49-F238E27FC236}">
                <a16:creationId xmlns:a16="http://schemas.microsoft.com/office/drawing/2014/main" id="{AD641B81-5153-6B33-EB71-4BB3BCED5616}"/>
              </a:ext>
            </a:extLst>
          </p:cNvPr>
          <p:cNvSpPr txBox="1"/>
          <p:nvPr/>
        </p:nvSpPr>
        <p:spPr>
          <a:xfrm>
            <a:off x="2120674" y="1943114"/>
            <a:ext cx="3068287" cy="161582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Este eje tendrá como objetivo </a:t>
            </a: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generar riqueza para beneficiar a cada ciudadano</a:t>
            </a: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Tendrá como meta impulsar el crecimiento del PIB del 6% por medio de 6 sectores estratégicos:</a:t>
            </a:r>
          </a:p>
          <a:p>
            <a:pPr marL="0" marR="0" lvl="0" indent="0" algn="l" defTabSz="914400" rtl="0" eaLnBrk="1" fontAlgn="auto" latinLnBrk="0" hangingPunct="1">
              <a:lnSpc>
                <a:spcPts val="900"/>
              </a:lnSpc>
              <a:spcBef>
                <a:spcPts val="0"/>
              </a:spcBef>
              <a:spcAft>
                <a:spcPts val="0"/>
              </a:spcAft>
              <a:buClrTx/>
              <a:buSzTx/>
              <a:buFontTx/>
              <a:buNone/>
              <a:tabLst/>
              <a:defRPr/>
            </a:pPr>
            <a:endPar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228600" marR="0" lvl="0" indent="-228600" algn="l" defTabSz="914400" rtl="0" eaLnBrk="1" fontAlgn="auto" latinLnBrk="0" hangingPunct="1">
              <a:lnSpc>
                <a:spcPts val="900"/>
              </a:lnSpc>
              <a:spcBef>
                <a:spcPts val="0"/>
              </a:spcBef>
              <a:spcAft>
                <a:spcPts val="0"/>
              </a:spcAft>
              <a:buClrTx/>
              <a:buSzTx/>
              <a:buFontTx/>
              <a:buAutoNum type="arabicPeriod"/>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Minero-energético</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Vivienda e infraestructura</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Agroindustria</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Turismo</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Ciencia Tecnología e innovación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s-CO" sz="9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Bioeconomía</a:t>
            </a:r>
          </a:p>
        </p:txBody>
      </p:sp>
      <p:sp>
        <p:nvSpPr>
          <p:cNvPr id="35" name="CuadroTexto 34">
            <a:extLst>
              <a:ext uri="{FF2B5EF4-FFF2-40B4-BE49-F238E27FC236}">
                <a16:creationId xmlns:a16="http://schemas.microsoft.com/office/drawing/2014/main" id="{E4ED8B2F-4C6F-B54C-43BD-559A8D33AE8B}"/>
              </a:ext>
            </a:extLst>
          </p:cNvPr>
          <p:cNvSpPr txBox="1"/>
          <p:nvPr/>
        </p:nvSpPr>
        <p:spPr>
          <a:xfrm>
            <a:off x="2380695" y="1468951"/>
            <a:ext cx="2546023"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Milagro Económico</a:t>
            </a:r>
          </a:p>
        </p:txBody>
      </p:sp>
      <p:sp>
        <p:nvSpPr>
          <p:cNvPr id="47" name="CuadroTexto 46">
            <a:extLst>
              <a:ext uri="{FF2B5EF4-FFF2-40B4-BE49-F238E27FC236}">
                <a16:creationId xmlns:a16="http://schemas.microsoft.com/office/drawing/2014/main" id="{543DD21D-8A3F-4C20-71B6-48A2521FFE99}"/>
              </a:ext>
            </a:extLst>
          </p:cNvPr>
          <p:cNvSpPr txBox="1"/>
          <p:nvPr/>
        </p:nvSpPr>
        <p:spPr>
          <a:xfrm>
            <a:off x="254492" y="1377042"/>
            <a:ext cx="1201691"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Eje programático</a:t>
            </a:r>
          </a:p>
        </p:txBody>
      </p:sp>
      <p:sp>
        <p:nvSpPr>
          <p:cNvPr id="49" name="CuadroTexto 48">
            <a:extLst>
              <a:ext uri="{FF2B5EF4-FFF2-40B4-BE49-F238E27FC236}">
                <a16:creationId xmlns:a16="http://schemas.microsoft.com/office/drawing/2014/main" id="{7E5D7BAE-F92A-EB71-94D0-2A3B1289099A}"/>
              </a:ext>
            </a:extLst>
          </p:cNvPr>
          <p:cNvSpPr txBox="1"/>
          <p:nvPr/>
        </p:nvSpPr>
        <p:spPr>
          <a:xfrm>
            <a:off x="352663" y="2623042"/>
            <a:ext cx="1018651"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Visión estratégica</a:t>
            </a:r>
          </a:p>
        </p:txBody>
      </p:sp>
      <p:sp>
        <p:nvSpPr>
          <p:cNvPr id="51" name="CuadroTexto 50">
            <a:extLst>
              <a:ext uri="{FF2B5EF4-FFF2-40B4-BE49-F238E27FC236}">
                <a16:creationId xmlns:a16="http://schemas.microsoft.com/office/drawing/2014/main" id="{580AF32A-A2C2-ECCF-539B-1E41965083D3}"/>
              </a:ext>
            </a:extLst>
          </p:cNvPr>
          <p:cNvSpPr txBox="1"/>
          <p:nvPr/>
        </p:nvSpPr>
        <p:spPr>
          <a:xfrm>
            <a:off x="261039" y="4063882"/>
            <a:ext cx="1127550"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Temáticas Asociadas</a:t>
            </a:r>
          </a:p>
        </p:txBody>
      </p:sp>
      <p:sp>
        <p:nvSpPr>
          <p:cNvPr id="53" name="CuadroTexto 52">
            <a:extLst>
              <a:ext uri="{FF2B5EF4-FFF2-40B4-BE49-F238E27FC236}">
                <a16:creationId xmlns:a16="http://schemas.microsoft.com/office/drawing/2014/main" id="{C85221A6-0524-A732-4B4F-2021F3FD72F5}"/>
              </a:ext>
            </a:extLst>
          </p:cNvPr>
          <p:cNvSpPr txBox="1"/>
          <p:nvPr/>
        </p:nvSpPr>
        <p:spPr>
          <a:xfrm>
            <a:off x="310493" y="5298375"/>
            <a:ext cx="1145690"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Líder técnico en DNP</a:t>
            </a:r>
          </a:p>
        </p:txBody>
      </p:sp>
      <p:pic>
        <p:nvPicPr>
          <p:cNvPr id="56" name="Gráfico 55">
            <a:extLst>
              <a:ext uri="{FF2B5EF4-FFF2-40B4-BE49-F238E27FC236}">
                <a16:creationId xmlns:a16="http://schemas.microsoft.com/office/drawing/2014/main" id="{96E87E3B-1FEB-AEC7-294D-4E704271553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0211440" y="5810120"/>
            <a:ext cx="586129" cy="1491291"/>
          </a:xfrm>
          <a:prstGeom prst="rect">
            <a:avLst/>
          </a:prstGeom>
        </p:spPr>
      </p:pic>
      <p:pic>
        <p:nvPicPr>
          <p:cNvPr id="57" name="Gráfico 56">
            <a:extLst>
              <a:ext uri="{FF2B5EF4-FFF2-40B4-BE49-F238E27FC236}">
                <a16:creationId xmlns:a16="http://schemas.microsoft.com/office/drawing/2014/main" id="{6B331BD8-2403-3AB3-F25F-96A94D5B61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6786348" y="5810120"/>
            <a:ext cx="586129" cy="1491291"/>
          </a:xfrm>
          <a:prstGeom prst="rect">
            <a:avLst/>
          </a:prstGeom>
        </p:spPr>
      </p:pic>
      <p:pic>
        <p:nvPicPr>
          <p:cNvPr id="58" name="Gráfico 57">
            <a:extLst>
              <a:ext uri="{FF2B5EF4-FFF2-40B4-BE49-F238E27FC236}">
                <a16:creationId xmlns:a16="http://schemas.microsoft.com/office/drawing/2014/main" id="{0C2C4C8D-DD4F-FE2A-ECEA-3E993950C2A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flipH="1">
            <a:off x="3285909" y="5810119"/>
            <a:ext cx="586129" cy="1491291"/>
          </a:xfrm>
          <a:prstGeom prst="rect">
            <a:avLst/>
          </a:prstGeom>
        </p:spPr>
      </p:pic>
      <p:grpSp>
        <p:nvGrpSpPr>
          <p:cNvPr id="110" name="Grupo 109">
            <a:extLst>
              <a:ext uri="{FF2B5EF4-FFF2-40B4-BE49-F238E27FC236}">
                <a16:creationId xmlns:a16="http://schemas.microsoft.com/office/drawing/2014/main" id="{D09125EC-3120-0BA2-294D-D5B0239EF835}"/>
              </a:ext>
            </a:extLst>
          </p:cNvPr>
          <p:cNvGrpSpPr/>
          <p:nvPr/>
        </p:nvGrpSpPr>
        <p:grpSpPr>
          <a:xfrm>
            <a:off x="9054407" y="1993150"/>
            <a:ext cx="55501" cy="4003996"/>
            <a:chOff x="8813472" y="2229319"/>
            <a:chExt cx="55501" cy="4003996"/>
          </a:xfrm>
        </p:grpSpPr>
        <p:cxnSp>
          <p:nvCxnSpPr>
            <p:cNvPr id="111" name="Straight Connector 19">
              <a:extLst>
                <a:ext uri="{FF2B5EF4-FFF2-40B4-BE49-F238E27FC236}">
                  <a16:creationId xmlns:a16="http://schemas.microsoft.com/office/drawing/2014/main" id="{C844A54E-7755-1802-7A69-161E872ED9C0}"/>
                </a:ext>
              </a:extLst>
            </p:cNvPr>
            <p:cNvCxnSpPr>
              <a:cxnSpLocks/>
            </p:cNvCxnSpPr>
            <p:nvPr/>
          </p:nvCxnSpPr>
          <p:spPr>
            <a:xfrm>
              <a:off x="8813472" y="2235816"/>
              <a:ext cx="20197" cy="399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angle 46">
              <a:extLst>
                <a:ext uri="{FF2B5EF4-FFF2-40B4-BE49-F238E27FC236}">
                  <a16:creationId xmlns:a16="http://schemas.microsoft.com/office/drawing/2014/main" id="{F6FD1550-84BE-677E-416C-BD007D193B21}"/>
                </a:ext>
              </a:extLst>
            </p:cNvPr>
            <p:cNvSpPr/>
            <p:nvPr/>
          </p:nvSpPr>
          <p:spPr>
            <a:xfrm>
              <a:off x="8823254" y="2229319"/>
              <a:ext cx="45719" cy="273241"/>
            </a:xfrm>
            <a:prstGeom prst="rect">
              <a:avLst/>
            </a:prstGeom>
            <a:solidFill>
              <a:srgbClr val="377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16" name="Group 25">
            <a:extLst>
              <a:ext uri="{FF2B5EF4-FFF2-40B4-BE49-F238E27FC236}">
                <a16:creationId xmlns:a16="http://schemas.microsoft.com/office/drawing/2014/main" id="{C88FF6AB-D813-7871-81CB-42F22B2F478D}"/>
              </a:ext>
            </a:extLst>
          </p:cNvPr>
          <p:cNvGrpSpPr/>
          <p:nvPr/>
        </p:nvGrpSpPr>
        <p:grpSpPr>
          <a:xfrm>
            <a:off x="9020835" y="5179668"/>
            <a:ext cx="130735" cy="127001"/>
            <a:chOff x="10759407" y="4597004"/>
            <a:chExt cx="258234" cy="258234"/>
          </a:xfrm>
          <a:solidFill>
            <a:srgbClr val="44CDD0"/>
          </a:solidFill>
        </p:grpSpPr>
        <p:sp>
          <p:nvSpPr>
            <p:cNvPr id="117" name="Oval 26">
              <a:extLst>
                <a:ext uri="{FF2B5EF4-FFF2-40B4-BE49-F238E27FC236}">
                  <a16:creationId xmlns:a16="http://schemas.microsoft.com/office/drawing/2014/main" id="{31CB8343-5AFD-E877-321B-EC2CE3DB4E0B}"/>
                </a:ext>
              </a:extLst>
            </p:cNvPr>
            <p:cNvSpPr/>
            <p:nvPr/>
          </p:nvSpPr>
          <p:spPr>
            <a:xfrm>
              <a:off x="10759407" y="4597004"/>
              <a:ext cx="258234" cy="258234"/>
            </a:xfrm>
            <a:prstGeom prst="ellipse">
              <a:avLst/>
            </a:prstGeom>
            <a:solidFill>
              <a:srgbClr val="3772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18" name="Grafik 177">
              <a:extLst>
                <a:ext uri="{FF2B5EF4-FFF2-40B4-BE49-F238E27FC236}">
                  <a16:creationId xmlns:a16="http://schemas.microsoft.com/office/drawing/2014/main" id="{834C54E0-3B39-0466-66ED-35C2DD869555}"/>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19" name="Grupo 118">
            <a:extLst>
              <a:ext uri="{FF2B5EF4-FFF2-40B4-BE49-F238E27FC236}">
                <a16:creationId xmlns:a16="http://schemas.microsoft.com/office/drawing/2014/main" id="{4B8F4F88-EC94-CD90-3681-EFAF10365F97}"/>
              </a:ext>
            </a:extLst>
          </p:cNvPr>
          <p:cNvGrpSpPr/>
          <p:nvPr/>
        </p:nvGrpSpPr>
        <p:grpSpPr>
          <a:xfrm>
            <a:off x="5368154" y="1993150"/>
            <a:ext cx="47844" cy="3976312"/>
            <a:chOff x="8829221" y="2229319"/>
            <a:chExt cx="47844" cy="3976312"/>
          </a:xfrm>
        </p:grpSpPr>
        <p:cxnSp>
          <p:nvCxnSpPr>
            <p:cNvPr id="120" name="Straight Connector 19">
              <a:extLst>
                <a:ext uri="{FF2B5EF4-FFF2-40B4-BE49-F238E27FC236}">
                  <a16:creationId xmlns:a16="http://schemas.microsoft.com/office/drawing/2014/main" id="{4B0DEB06-E9E8-75D2-96E0-70284630CC92}"/>
                </a:ext>
              </a:extLst>
            </p:cNvPr>
            <p:cNvCxnSpPr>
              <a:cxnSpLocks/>
            </p:cNvCxnSpPr>
            <p:nvPr/>
          </p:nvCxnSpPr>
          <p:spPr>
            <a:xfrm>
              <a:off x="8829221" y="2386428"/>
              <a:ext cx="5359" cy="3819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1" name="Rectangle 46">
              <a:extLst>
                <a:ext uri="{FF2B5EF4-FFF2-40B4-BE49-F238E27FC236}">
                  <a16:creationId xmlns:a16="http://schemas.microsoft.com/office/drawing/2014/main" id="{86997FEE-5204-0CA0-1423-D73D5C126F07}"/>
                </a:ext>
              </a:extLst>
            </p:cNvPr>
            <p:cNvSpPr/>
            <p:nvPr/>
          </p:nvSpPr>
          <p:spPr>
            <a:xfrm>
              <a:off x="8831346" y="2229319"/>
              <a:ext cx="45719" cy="273241"/>
            </a:xfrm>
            <a:prstGeom prst="rect">
              <a:avLst/>
            </a:prstGeom>
            <a:solidFill>
              <a:srgbClr val="007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25" name="Group 25">
            <a:extLst>
              <a:ext uri="{FF2B5EF4-FFF2-40B4-BE49-F238E27FC236}">
                <a16:creationId xmlns:a16="http://schemas.microsoft.com/office/drawing/2014/main" id="{D225826D-EABD-79D6-2334-34C7D48ED9FF}"/>
              </a:ext>
            </a:extLst>
          </p:cNvPr>
          <p:cNvGrpSpPr/>
          <p:nvPr/>
        </p:nvGrpSpPr>
        <p:grpSpPr>
          <a:xfrm>
            <a:off x="5302125" y="5174754"/>
            <a:ext cx="130735" cy="127001"/>
            <a:chOff x="10759407" y="4597004"/>
            <a:chExt cx="258234" cy="258234"/>
          </a:xfrm>
          <a:solidFill>
            <a:srgbClr val="44CDD0"/>
          </a:solidFill>
        </p:grpSpPr>
        <p:sp>
          <p:nvSpPr>
            <p:cNvPr id="126" name="Oval 26">
              <a:extLst>
                <a:ext uri="{FF2B5EF4-FFF2-40B4-BE49-F238E27FC236}">
                  <a16:creationId xmlns:a16="http://schemas.microsoft.com/office/drawing/2014/main" id="{32E3BD5E-BB44-2809-0FDC-DD05E3002AEA}"/>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27" name="Grafik 177">
              <a:extLst>
                <a:ext uri="{FF2B5EF4-FFF2-40B4-BE49-F238E27FC236}">
                  <a16:creationId xmlns:a16="http://schemas.microsoft.com/office/drawing/2014/main" id="{DECF95CE-BAE4-B531-CA8B-A58BF3D4AB25}"/>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8" name="Grupo 127">
            <a:extLst>
              <a:ext uri="{FF2B5EF4-FFF2-40B4-BE49-F238E27FC236}">
                <a16:creationId xmlns:a16="http://schemas.microsoft.com/office/drawing/2014/main" id="{0207B528-2359-96CF-D67E-FB0F7DA369BD}"/>
              </a:ext>
            </a:extLst>
          </p:cNvPr>
          <p:cNvGrpSpPr/>
          <p:nvPr/>
        </p:nvGrpSpPr>
        <p:grpSpPr>
          <a:xfrm>
            <a:off x="1937025" y="1999647"/>
            <a:ext cx="57287" cy="3969815"/>
            <a:chOff x="8819778" y="2229319"/>
            <a:chExt cx="57287" cy="3969815"/>
          </a:xfrm>
        </p:grpSpPr>
        <p:cxnSp>
          <p:nvCxnSpPr>
            <p:cNvPr id="129" name="Straight Connector 19">
              <a:extLst>
                <a:ext uri="{FF2B5EF4-FFF2-40B4-BE49-F238E27FC236}">
                  <a16:creationId xmlns:a16="http://schemas.microsoft.com/office/drawing/2014/main" id="{81268A1A-FB4B-32C5-0E8A-5A131682FFC7}"/>
                </a:ext>
              </a:extLst>
            </p:cNvPr>
            <p:cNvCxnSpPr>
              <a:cxnSpLocks/>
            </p:cNvCxnSpPr>
            <p:nvPr/>
          </p:nvCxnSpPr>
          <p:spPr>
            <a:xfrm flipH="1">
              <a:off x="8819778" y="2386428"/>
              <a:ext cx="17273" cy="38127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0" name="Rectangle 46">
              <a:extLst>
                <a:ext uri="{FF2B5EF4-FFF2-40B4-BE49-F238E27FC236}">
                  <a16:creationId xmlns:a16="http://schemas.microsoft.com/office/drawing/2014/main" id="{9441F48B-2CAE-EFF9-5979-77FBF0750DF4}"/>
                </a:ext>
              </a:extLst>
            </p:cNvPr>
            <p:cNvSpPr/>
            <p:nvPr/>
          </p:nvSpPr>
          <p:spPr>
            <a:xfrm>
              <a:off x="8831346" y="2229319"/>
              <a:ext cx="45719" cy="273241"/>
            </a:xfrm>
            <a:prstGeom prst="rect">
              <a:avLst/>
            </a:prstGeom>
            <a:solidFill>
              <a:srgbClr val="105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31" name="Group 25">
            <a:extLst>
              <a:ext uri="{FF2B5EF4-FFF2-40B4-BE49-F238E27FC236}">
                <a16:creationId xmlns:a16="http://schemas.microsoft.com/office/drawing/2014/main" id="{7A491117-4AF1-4BE8-4047-044CC7CBF35A}"/>
              </a:ext>
            </a:extLst>
          </p:cNvPr>
          <p:cNvGrpSpPr/>
          <p:nvPr/>
        </p:nvGrpSpPr>
        <p:grpSpPr>
          <a:xfrm>
            <a:off x="1895724" y="3871396"/>
            <a:ext cx="103156" cy="100210"/>
            <a:chOff x="10759407" y="4597004"/>
            <a:chExt cx="258234" cy="258234"/>
          </a:xfrm>
          <a:solidFill>
            <a:srgbClr val="44CDD0"/>
          </a:solidFill>
        </p:grpSpPr>
        <p:sp>
          <p:nvSpPr>
            <p:cNvPr id="132" name="Oval 26">
              <a:extLst>
                <a:ext uri="{FF2B5EF4-FFF2-40B4-BE49-F238E27FC236}">
                  <a16:creationId xmlns:a16="http://schemas.microsoft.com/office/drawing/2014/main" id="{8CDD31C4-48C0-4E56-9AD2-B66A37A47B3A}"/>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33" name="Grafik 177">
              <a:extLst>
                <a:ext uri="{FF2B5EF4-FFF2-40B4-BE49-F238E27FC236}">
                  <a16:creationId xmlns:a16="http://schemas.microsoft.com/office/drawing/2014/main" id="{98C723A7-FCB1-5FBC-168B-AA6C5C12919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34" name="Group 25">
            <a:extLst>
              <a:ext uri="{FF2B5EF4-FFF2-40B4-BE49-F238E27FC236}">
                <a16:creationId xmlns:a16="http://schemas.microsoft.com/office/drawing/2014/main" id="{464EECF3-8EFD-4063-5A76-66EB130D3A18}"/>
              </a:ext>
            </a:extLst>
          </p:cNvPr>
          <p:cNvGrpSpPr/>
          <p:nvPr/>
        </p:nvGrpSpPr>
        <p:grpSpPr>
          <a:xfrm>
            <a:off x="1886486" y="5165517"/>
            <a:ext cx="130735" cy="127001"/>
            <a:chOff x="10759407" y="4597004"/>
            <a:chExt cx="258234" cy="258234"/>
          </a:xfrm>
          <a:solidFill>
            <a:srgbClr val="44CDD0"/>
          </a:solidFill>
        </p:grpSpPr>
        <p:sp>
          <p:nvSpPr>
            <p:cNvPr id="135" name="Oval 26">
              <a:extLst>
                <a:ext uri="{FF2B5EF4-FFF2-40B4-BE49-F238E27FC236}">
                  <a16:creationId xmlns:a16="http://schemas.microsoft.com/office/drawing/2014/main" id="{3CD29E87-B984-A406-7018-D8DB12EEB0F6}"/>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36" name="Grafik 177">
              <a:extLst>
                <a:ext uri="{FF2B5EF4-FFF2-40B4-BE49-F238E27FC236}">
                  <a16:creationId xmlns:a16="http://schemas.microsoft.com/office/drawing/2014/main" id="{61485F7C-343D-9FF6-7481-6E89CEF38257}"/>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38" name="Elipse 137">
            <a:extLst>
              <a:ext uri="{FF2B5EF4-FFF2-40B4-BE49-F238E27FC236}">
                <a16:creationId xmlns:a16="http://schemas.microsoft.com/office/drawing/2014/main" id="{8B1D09EC-6915-7B47-E572-0C1415577B58}"/>
              </a:ext>
            </a:extLst>
          </p:cNvPr>
          <p:cNvSpPr/>
          <p:nvPr/>
        </p:nvSpPr>
        <p:spPr>
          <a:xfrm>
            <a:off x="1873215" y="5969462"/>
            <a:ext cx="178296" cy="178296"/>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9" name="Elipse 138">
            <a:extLst>
              <a:ext uri="{FF2B5EF4-FFF2-40B4-BE49-F238E27FC236}">
                <a16:creationId xmlns:a16="http://schemas.microsoft.com/office/drawing/2014/main" id="{DD1DCA2D-4523-5920-FF7C-ACD06F99C544}"/>
              </a:ext>
            </a:extLst>
          </p:cNvPr>
          <p:cNvSpPr/>
          <p:nvPr/>
        </p:nvSpPr>
        <p:spPr>
          <a:xfrm>
            <a:off x="5278344" y="5969462"/>
            <a:ext cx="178296" cy="178296"/>
          </a:xfrm>
          <a:prstGeom prst="ellipse">
            <a:avLst/>
          </a:prstGeom>
          <a:solidFill>
            <a:srgbClr val="007DC6"/>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0" name="Elipse 139">
            <a:extLst>
              <a:ext uri="{FF2B5EF4-FFF2-40B4-BE49-F238E27FC236}">
                <a16:creationId xmlns:a16="http://schemas.microsoft.com/office/drawing/2014/main" id="{395EFAD2-B837-F93B-AD50-3ACC84DCA7AF}"/>
              </a:ext>
            </a:extLst>
          </p:cNvPr>
          <p:cNvSpPr/>
          <p:nvPr/>
        </p:nvSpPr>
        <p:spPr>
          <a:xfrm>
            <a:off x="8997055" y="5969462"/>
            <a:ext cx="178296" cy="178296"/>
          </a:xfrm>
          <a:prstGeom prst="ellipse">
            <a:avLst/>
          </a:prstGeom>
          <a:solidFill>
            <a:srgbClr val="3772DB"/>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4" name="CuadroTexto 153">
            <a:extLst>
              <a:ext uri="{FF2B5EF4-FFF2-40B4-BE49-F238E27FC236}">
                <a16:creationId xmlns:a16="http://schemas.microsoft.com/office/drawing/2014/main" id="{DD6FE3BC-14E1-427E-D395-969081F2DB10}"/>
              </a:ext>
            </a:extLst>
          </p:cNvPr>
          <p:cNvSpPr txBox="1"/>
          <p:nvPr/>
        </p:nvSpPr>
        <p:spPr>
          <a:xfrm>
            <a:off x="1972137" y="1416718"/>
            <a:ext cx="43250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4</a:t>
            </a:r>
            <a:endParaRPr kumimoji="0" lang="es-CO" sz="28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endParaRPr>
          </a:p>
        </p:txBody>
      </p:sp>
      <p:sp>
        <p:nvSpPr>
          <p:cNvPr id="155" name="CuadroTexto 154">
            <a:extLst>
              <a:ext uri="{FF2B5EF4-FFF2-40B4-BE49-F238E27FC236}">
                <a16:creationId xmlns:a16="http://schemas.microsoft.com/office/drawing/2014/main" id="{52F5B2E9-FE5F-5F5A-4D0B-F1186BB03FC0}"/>
              </a:ext>
            </a:extLst>
          </p:cNvPr>
          <p:cNvSpPr txBox="1"/>
          <p:nvPr/>
        </p:nvSpPr>
        <p:spPr>
          <a:xfrm>
            <a:off x="5426203" y="1416718"/>
            <a:ext cx="37467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007DC6"/>
                </a:solidFill>
                <a:effectLst/>
                <a:uLnTx/>
                <a:uFillTx/>
                <a:latin typeface="Poppins" panose="00000500000000000000" pitchFamily="50" charset="0"/>
                <a:ea typeface="+mn-ea"/>
                <a:cs typeface="Poppins" panose="00000500000000000000" pitchFamily="50" charset="0"/>
              </a:rPr>
              <a:t>5</a:t>
            </a:r>
            <a:endParaRPr kumimoji="0" lang="es-CO" sz="2800" b="1" i="0" u="none" strike="noStrike" kern="1200" cap="none" spc="0" normalizeH="0" baseline="0" noProof="0">
              <a:ln>
                <a:noFill/>
              </a:ln>
              <a:solidFill>
                <a:srgbClr val="007DC6"/>
              </a:solidFill>
              <a:effectLst/>
              <a:uLnTx/>
              <a:uFillTx/>
              <a:latin typeface="Poppins" panose="00000500000000000000" pitchFamily="50" charset="0"/>
              <a:ea typeface="+mn-ea"/>
              <a:cs typeface="Poppins" panose="00000500000000000000" pitchFamily="50" charset="0"/>
            </a:endParaRPr>
          </a:p>
        </p:txBody>
      </p:sp>
      <p:sp>
        <p:nvSpPr>
          <p:cNvPr id="156" name="CuadroTexto 155">
            <a:extLst>
              <a:ext uri="{FF2B5EF4-FFF2-40B4-BE49-F238E27FC236}">
                <a16:creationId xmlns:a16="http://schemas.microsoft.com/office/drawing/2014/main" id="{54668BC4-083F-898F-5FEF-FB4579A22A99}"/>
              </a:ext>
            </a:extLst>
          </p:cNvPr>
          <p:cNvSpPr txBox="1"/>
          <p:nvPr/>
        </p:nvSpPr>
        <p:spPr>
          <a:xfrm>
            <a:off x="8909569" y="1407482"/>
            <a:ext cx="43250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3772DB"/>
                </a:solidFill>
                <a:effectLst/>
                <a:uLnTx/>
                <a:uFillTx/>
                <a:latin typeface="Poppins" panose="00000500000000000000" pitchFamily="50" charset="0"/>
                <a:ea typeface="+mn-ea"/>
                <a:cs typeface="Poppins" panose="00000500000000000000" pitchFamily="50" charset="0"/>
              </a:rPr>
              <a:t>6</a:t>
            </a:r>
            <a:endParaRPr kumimoji="0" lang="es-CO" sz="2800" b="1" i="0" u="none" strike="noStrike" kern="1200" cap="none" spc="0" normalizeH="0" baseline="0" noProof="0">
              <a:ln>
                <a:noFill/>
              </a:ln>
              <a:solidFill>
                <a:srgbClr val="3772DB"/>
              </a:solidFill>
              <a:effectLst/>
              <a:uLnTx/>
              <a:uFillTx/>
              <a:latin typeface="Poppins" panose="00000500000000000000" pitchFamily="50" charset="0"/>
              <a:ea typeface="+mn-ea"/>
              <a:cs typeface="Poppins" panose="00000500000000000000" pitchFamily="50" charset="0"/>
            </a:endParaRPr>
          </a:p>
        </p:txBody>
      </p:sp>
      <p:pic>
        <p:nvPicPr>
          <p:cNvPr id="2" name="Imagen 1">
            <a:extLst>
              <a:ext uri="{FF2B5EF4-FFF2-40B4-BE49-F238E27FC236}">
                <a16:creationId xmlns:a16="http://schemas.microsoft.com/office/drawing/2014/main" id="{4BD69D44-2DF1-92EC-2F8C-C13784F7EB3E}"/>
              </a:ext>
            </a:extLst>
          </p:cNvPr>
          <p:cNvPicPr>
            <a:picLocks noChangeAspect="1"/>
          </p:cNvPicPr>
          <p:nvPr/>
        </p:nvPicPr>
        <p:blipFill>
          <a:blip r:embed="rId10"/>
          <a:srcRect l="35702" t="16637" r="36606" b="15791"/>
          <a:stretch>
            <a:fillRect/>
          </a:stretch>
        </p:blipFill>
        <p:spPr>
          <a:xfrm>
            <a:off x="11342090" y="171356"/>
            <a:ext cx="500147" cy="686477"/>
          </a:xfrm>
          <a:prstGeom prst="rect">
            <a:avLst/>
          </a:prstGeom>
        </p:spPr>
      </p:pic>
      <p:grpSp>
        <p:nvGrpSpPr>
          <p:cNvPr id="6" name="Group 25">
            <a:extLst>
              <a:ext uri="{FF2B5EF4-FFF2-40B4-BE49-F238E27FC236}">
                <a16:creationId xmlns:a16="http://schemas.microsoft.com/office/drawing/2014/main" id="{81E76EAD-532F-227D-5A29-6EDE3ABD8533}"/>
              </a:ext>
            </a:extLst>
          </p:cNvPr>
          <p:cNvGrpSpPr/>
          <p:nvPr/>
        </p:nvGrpSpPr>
        <p:grpSpPr>
          <a:xfrm>
            <a:off x="1895724" y="4147218"/>
            <a:ext cx="103156" cy="100210"/>
            <a:chOff x="10759407" y="4597004"/>
            <a:chExt cx="258234" cy="258234"/>
          </a:xfrm>
          <a:solidFill>
            <a:srgbClr val="44CDD0"/>
          </a:solidFill>
        </p:grpSpPr>
        <p:sp>
          <p:nvSpPr>
            <p:cNvPr id="8" name="Oval 26">
              <a:extLst>
                <a:ext uri="{FF2B5EF4-FFF2-40B4-BE49-F238E27FC236}">
                  <a16:creationId xmlns:a16="http://schemas.microsoft.com/office/drawing/2014/main" id="{0E4BFAC3-85F1-E9E9-0B0D-3E4363C006FD}"/>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1" name="Grafik 177">
              <a:extLst>
                <a:ext uri="{FF2B5EF4-FFF2-40B4-BE49-F238E27FC236}">
                  <a16:creationId xmlns:a16="http://schemas.microsoft.com/office/drawing/2014/main" id="{A1831642-C0F8-D932-1995-2BFDB71A5E72}"/>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2" name="Group 25">
            <a:extLst>
              <a:ext uri="{FF2B5EF4-FFF2-40B4-BE49-F238E27FC236}">
                <a16:creationId xmlns:a16="http://schemas.microsoft.com/office/drawing/2014/main" id="{F04D1B0B-A94F-7B09-8AEB-EB70F4C5B8DE}"/>
              </a:ext>
            </a:extLst>
          </p:cNvPr>
          <p:cNvGrpSpPr/>
          <p:nvPr/>
        </p:nvGrpSpPr>
        <p:grpSpPr>
          <a:xfrm>
            <a:off x="1895724" y="4423038"/>
            <a:ext cx="103156" cy="100210"/>
            <a:chOff x="10759407" y="4597004"/>
            <a:chExt cx="258234" cy="258234"/>
          </a:xfrm>
          <a:solidFill>
            <a:srgbClr val="44CDD0"/>
          </a:solidFill>
        </p:grpSpPr>
        <p:sp>
          <p:nvSpPr>
            <p:cNvPr id="13" name="Oval 26">
              <a:extLst>
                <a:ext uri="{FF2B5EF4-FFF2-40B4-BE49-F238E27FC236}">
                  <a16:creationId xmlns:a16="http://schemas.microsoft.com/office/drawing/2014/main" id="{84874120-1A30-E10D-59D7-2C615D63038A}"/>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4" name="Grafik 177">
              <a:extLst>
                <a:ext uri="{FF2B5EF4-FFF2-40B4-BE49-F238E27FC236}">
                  <a16:creationId xmlns:a16="http://schemas.microsoft.com/office/drawing/2014/main" id="{F160AB44-A2C1-821F-BA90-23E3480A5F3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5" name="Group 25">
            <a:extLst>
              <a:ext uri="{FF2B5EF4-FFF2-40B4-BE49-F238E27FC236}">
                <a16:creationId xmlns:a16="http://schemas.microsoft.com/office/drawing/2014/main" id="{718D599D-0BE6-3808-6DC6-EE6A60FB7DD2}"/>
              </a:ext>
            </a:extLst>
          </p:cNvPr>
          <p:cNvGrpSpPr/>
          <p:nvPr/>
        </p:nvGrpSpPr>
        <p:grpSpPr>
          <a:xfrm>
            <a:off x="1900275" y="4575945"/>
            <a:ext cx="103156" cy="100210"/>
            <a:chOff x="10759407" y="4597004"/>
            <a:chExt cx="258234" cy="258234"/>
          </a:xfrm>
          <a:solidFill>
            <a:srgbClr val="44CDD0"/>
          </a:solidFill>
        </p:grpSpPr>
        <p:sp>
          <p:nvSpPr>
            <p:cNvPr id="16" name="Oval 26">
              <a:extLst>
                <a:ext uri="{FF2B5EF4-FFF2-40B4-BE49-F238E27FC236}">
                  <a16:creationId xmlns:a16="http://schemas.microsoft.com/office/drawing/2014/main" id="{6449F860-544A-F551-21CE-026AA0CB930F}"/>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7" name="Grafik 177">
              <a:extLst>
                <a:ext uri="{FF2B5EF4-FFF2-40B4-BE49-F238E27FC236}">
                  <a16:creationId xmlns:a16="http://schemas.microsoft.com/office/drawing/2014/main" id="{25CF1A92-17BE-0D0F-7681-1FB31D11330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55" name="Group 25">
            <a:extLst>
              <a:ext uri="{FF2B5EF4-FFF2-40B4-BE49-F238E27FC236}">
                <a16:creationId xmlns:a16="http://schemas.microsoft.com/office/drawing/2014/main" id="{2FFC295E-E34A-816C-BC70-00E8E13F7D99}"/>
              </a:ext>
            </a:extLst>
          </p:cNvPr>
          <p:cNvGrpSpPr/>
          <p:nvPr/>
        </p:nvGrpSpPr>
        <p:grpSpPr>
          <a:xfrm>
            <a:off x="5317491" y="3926352"/>
            <a:ext cx="103156" cy="100210"/>
            <a:chOff x="10759407" y="4597004"/>
            <a:chExt cx="258234" cy="258234"/>
          </a:xfrm>
          <a:solidFill>
            <a:srgbClr val="44CDD0"/>
          </a:solidFill>
        </p:grpSpPr>
        <p:sp>
          <p:nvSpPr>
            <p:cNvPr id="59" name="Oval 26">
              <a:extLst>
                <a:ext uri="{FF2B5EF4-FFF2-40B4-BE49-F238E27FC236}">
                  <a16:creationId xmlns:a16="http://schemas.microsoft.com/office/drawing/2014/main" id="{798810A9-76BF-C6A0-90B9-80F2974F1FA7}"/>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0" name="Grafik 177">
              <a:extLst>
                <a:ext uri="{FF2B5EF4-FFF2-40B4-BE49-F238E27FC236}">
                  <a16:creationId xmlns:a16="http://schemas.microsoft.com/office/drawing/2014/main" id="{F3B31B70-7F61-A675-065B-CD3BABD3A7B7}"/>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1" name="Group 25">
            <a:extLst>
              <a:ext uri="{FF2B5EF4-FFF2-40B4-BE49-F238E27FC236}">
                <a16:creationId xmlns:a16="http://schemas.microsoft.com/office/drawing/2014/main" id="{9428B2BD-EFE4-35E7-12DB-56CDEBFDA1A1}"/>
              </a:ext>
            </a:extLst>
          </p:cNvPr>
          <p:cNvGrpSpPr/>
          <p:nvPr/>
        </p:nvGrpSpPr>
        <p:grpSpPr>
          <a:xfrm>
            <a:off x="5317491" y="4072254"/>
            <a:ext cx="103156" cy="100210"/>
            <a:chOff x="10759407" y="4597004"/>
            <a:chExt cx="258234" cy="258234"/>
          </a:xfrm>
          <a:solidFill>
            <a:srgbClr val="44CDD0"/>
          </a:solidFill>
        </p:grpSpPr>
        <p:sp>
          <p:nvSpPr>
            <p:cNvPr id="62" name="Oval 26">
              <a:extLst>
                <a:ext uri="{FF2B5EF4-FFF2-40B4-BE49-F238E27FC236}">
                  <a16:creationId xmlns:a16="http://schemas.microsoft.com/office/drawing/2014/main" id="{810F9BE3-2903-0721-3E1B-C7863E8E10E9}"/>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3" name="Grafik 177">
              <a:extLst>
                <a:ext uri="{FF2B5EF4-FFF2-40B4-BE49-F238E27FC236}">
                  <a16:creationId xmlns:a16="http://schemas.microsoft.com/office/drawing/2014/main" id="{41C92811-7C52-6113-4358-3996785E82D4}"/>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4" name="Group 25">
            <a:extLst>
              <a:ext uri="{FF2B5EF4-FFF2-40B4-BE49-F238E27FC236}">
                <a16:creationId xmlns:a16="http://schemas.microsoft.com/office/drawing/2014/main" id="{9C13DFFA-3D6D-165F-6C95-8125A2167983}"/>
              </a:ext>
            </a:extLst>
          </p:cNvPr>
          <p:cNvGrpSpPr/>
          <p:nvPr/>
        </p:nvGrpSpPr>
        <p:grpSpPr>
          <a:xfrm>
            <a:off x="5317491" y="4338031"/>
            <a:ext cx="103156" cy="100210"/>
            <a:chOff x="10759407" y="4597004"/>
            <a:chExt cx="258234" cy="258234"/>
          </a:xfrm>
          <a:solidFill>
            <a:srgbClr val="44CDD0"/>
          </a:solidFill>
        </p:grpSpPr>
        <p:sp>
          <p:nvSpPr>
            <p:cNvPr id="65" name="Oval 26">
              <a:extLst>
                <a:ext uri="{FF2B5EF4-FFF2-40B4-BE49-F238E27FC236}">
                  <a16:creationId xmlns:a16="http://schemas.microsoft.com/office/drawing/2014/main" id="{6695ECBB-1050-8BB2-E3C1-4A69A13412CC}"/>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6" name="Grafik 177">
              <a:extLst>
                <a:ext uri="{FF2B5EF4-FFF2-40B4-BE49-F238E27FC236}">
                  <a16:creationId xmlns:a16="http://schemas.microsoft.com/office/drawing/2014/main" id="{393A7264-6F36-D1D4-6361-A2F54370FD32}"/>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7" name="Group 25">
            <a:extLst>
              <a:ext uri="{FF2B5EF4-FFF2-40B4-BE49-F238E27FC236}">
                <a16:creationId xmlns:a16="http://schemas.microsoft.com/office/drawing/2014/main" id="{56DDF6D7-EB69-9B0D-7A2A-717D300A3A52}"/>
              </a:ext>
            </a:extLst>
          </p:cNvPr>
          <p:cNvGrpSpPr/>
          <p:nvPr/>
        </p:nvGrpSpPr>
        <p:grpSpPr>
          <a:xfrm>
            <a:off x="5317491" y="4489551"/>
            <a:ext cx="103156" cy="100210"/>
            <a:chOff x="10759407" y="4597004"/>
            <a:chExt cx="258234" cy="258234"/>
          </a:xfrm>
          <a:solidFill>
            <a:srgbClr val="44CDD0"/>
          </a:solidFill>
        </p:grpSpPr>
        <p:sp>
          <p:nvSpPr>
            <p:cNvPr id="68" name="Oval 26">
              <a:extLst>
                <a:ext uri="{FF2B5EF4-FFF2-40B4-BE49-F238E27FC236}">
                  <a16:creationId xmlns:a16="http://schemas.microsoft.com/office/drawing/2014/main" id="{9373B055-D594-73B0-873C-A3B5826DF456}"/>
                </a:ext>
              </a:extLst>
            </p:cNvPr>
            <p:cNvSpPr/>
            <p:nvPr/>
          </p:nvSpPr>
          <p:spPr>
            <a:xfrm>
              <a:off x="10759407" y="4597004"/>
              <a:ext cx="258234" cy="258234"/>
            </a:xfrm>
            <a:prstGeom prst="ellipse">
              <a:avLst/>
            </a:prstGeom>
            <a:solidFill>
              <a:srgbClr val="007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9" name="Grafik 177">
              <a:extLst>
                <a:ext uri="{FF2B5EF4-FFF2-40B4-BE49-F238E27FC236}">
                  <a16:creationId xmlns:a16="http://schemas.microsoft.com/office/drawing/2014/main" id="{93337165-D275-5BCB-5E12-F275265D1ACB}"/>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2" name="Group 25">
            <a:extLst>
              <a:ext uri="{FF2B5EF4-FFF2-40B4-BE49-F238E27FC236}">
                <a16:creationId xmlns:a16="http://schemas.microsoft.com/office/drawing/2014/main" id="{2CFEBA4A-6832-5178-27B2-8913081460E6}"/>
              </a:ext>
            </a:extLst>
          </p:cNvPr>
          <p:cNvGrpSpPr/>
          <p:nvPr/>
        </p:nvGrpSpPr>
        <p:grpSpPr>
          <a:xfrm>
            <a:off x="9016972" y="3749677"/>
            <a:ext cx="103156" cy="100210"/>
            <a:chOff x="10759407" y="4597004"/>
            <a:chExt cx="258234" cy="258234"/>
          </a:xfrm>
          <a:solidFill>
            <a:srgbClr val="44CDD0"/>
          </a:solidFill>
        </p:grpSpPr>
        <p:sp>
          <p:nvSpPr>
            <p:cNvPr id="83" name="Oval 26">
              <a:extLst>
                <a:ext uri="{FF2B5EF4-FFF2-40B4-BE49-F238E27FC236}">
                  <a16:creationId xmlns:a16="http://schemas.microsoft.com/office/drawing/2014/main" id="{F7136807-0656-41C5-02A4-C2404925E4E3}"/>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84" name="Grafik 177">
              <a:extLst>
                <a:ext uri="{FF2B5EF4-FFF2-40B4-BE49-F238E27FC236}">
                  <a16:creationId xmlns:a16="http://schemas.microsoft.com/office/drawing/2014/main" id="{33D74867-86E6-764F-6CE4-84F6568F560E}"/>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5" name="Group 25">
            <a:extLst>
              <a:ext uri="{FF2B5EF4-FFF2-40B4-BE49-F238E27FC236}">
                <a16:creationId xmlns:a16="http://schemas.microsoft.com/office/drawing/2014/main" id="{CAAC393B-CD0A-D155-738A-876871E76C28}"/>
              </a:ext>
            </a:extLst>
          </p:cNvPr>
          <p:cNvGrpSpPr/>
          <p:nvPr/>
        </p:nvGrpSpPr>
        <p:grpSpPr>
          <a:xfrm>
            <a:off x="9016972" y="3880923"/>
            <a:ext cx="103156" cy="100210"/>
            <a:chOff x="10759407" y="4597004"/>
            <a:chExt cx="258234" cy="258234"/>
          </a:xfrm>
          <a:solidFill>
            <a:srgbClr val="44CDD0"/>
          </a:solidFill>
        </p:grpSpPr>
        <p:sp>
          <p:nvSpPr>
            <p:cNvPr id="86" name="Oval 26">
              <a:extLst>
                <a:ext uri="{FF2B5EF4-FFF2-40B4-BE49-F238E27FC236}">
                  <a16:creationId xmlns:a16="http://schemas.microsoft.com/office/drawing/2014/main" id="{FF79F85E-7E6B-8C97-C8E5-CD3DDCE098EB}"/>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87" name="Grafik 177">
              <a:extLst>
                <a:ext uri="{FF2B5EF4-FFF2-40B4-BE49-F238E27FC236}">
                  <a16:creationId xmlns:a16="http://schemas.microsoft.com/office/drawing/2014/main" id="{C00D9102-9F32-54E5-61BA-569DC236C80A}"/>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88" name="Group 25">
            <a:extLst>
              <a:ext uri="{FF2B5EF4-FFF2-40B4-BE49-F238E27FC236}">
                <a16:creationId xmlns:a16="http://schemas.microsoft.com/office/drawing/2014/main" id="{581D0F20-60C3-F3CD-4D2A-FC50F5CDC858}"/>
              </a:ext>
            </a:extLst>
          </p:cNvPr>
          <p:cNvGrpSpPr/>
          <p:nvPr/>
        </p:nvGrpSpPr>
        <p:grpSpPr>
          <a:xfrm>
            <a:off x="9016972" y="4012169"/>
            <a:ext cx="103156" cy="100210"/>
            <a:chOff x="10759407" y="4597004"/>
            <a:chExt cx="258234" cy="258234"/>
          </a:xfrm>
          <a:solidFill>
            <a:srgbClr val="44CDD0"/>
          </a:solidFill>
        </p:grpSpPr>
        <p:sp>
          <p:nvSpPr>
            <p:cNvPr id="89" name="Oval 26">
              <a:extLst>
                <a:ext uri="{FF2B5EF4-FFF2-40B4-BE49-F238E27FC236}">
                  <a16:creationId xmlns:a16="http://schemas.microsoft.com/office/drawing/2014/main" id="{9EF67E62-F0A4-F01F-F4B1-91BD6C4E383E}"/>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90" name="Grafik 177">
              <a:extLst>
                <a:ext uri="{FF2B5EF4-FFF2-40B4-BE49-F238E27FC236}">
                  <a16:creationId xmlns:a16="http://schemas.microsoft.com/office/drawing/2014/main" id="{A1BF7363-400F-C951-8C19-8763D6187A22}"/>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91" name="Group 25">
            <a:extLst>
              <a:ext uri="{FF2B5EF4-FFF2-40B4-BE49-F238E27FC236}">
                <a16:creationId xmlns:a16="http://schemas.microsoft.com/office/drawing/2014/main" id="{75840345-B82E-191F-572D-0095419CDCD1}"/>
              </a:ext>
            </a:extLst>
          </p:cNvPr>
          <p:cNvGrpSpPr/>
          <p:nvPr/>
        </p:nvGrpSpPr>
        <p:grpSpPr>
          <a:xfrm>
            <a:off x="9016972" y="4143415"/>
            <a:ext cx="103156" cy="100210"/>
            <a:chOff x="10759407" y="4597004"/>
            <a:chExt cx="258234" cy="258234"/>
          </a:xfrm>
          <a:solidFill>
            <a:srgbClr val="44CDD0"/>
          </a:solidFill>
        </p:grpSpPr>
        <p:sp>
          <p:nvSpPr>
            <p:cNvPr id="92" name="Oval 26">
              <a:extLst>
                <a:ext uri="{FF2B5EF4-FFF2-40B4-BE49-F238E27FC236}">
                  <a16:creationId xmlns:a16="http://schemas.microsoft.com/office/drawing/2014/main" id="{3BEE4436-4581-09EE-B97C-3D5C5AADBBF8}"/>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93" name="Grafik 177">
              <a:extLst>
                <a:ext uri="{FF2B5EF4-FFF2-40B4-BE49-F238E27FC236}">
                  <a16:creationId xmlns:a16="http://schemas.microsoft.com/office/drawing/2014/main" id="{B8A5583C-98D8-58EE-E45C-56D504554867}"/>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94" name="Group 25">
            <a:extLst>
              <a:ext uri="{FF2B5EF4-FFF2-40B4-BE49-F238E27FC236}">
                <a16:creationId xmlns:a16="http://schemas.microsoft.com/office/drawing/2014/main" id="{7C8D60FA-47FA-940C-28FC-B8323FF17555}"/>
              </a:ext>
            </a:extLst>
          </p:cNvPr>
          <p:cNvGrpSpPr/>
          <p:nvPr/>
        </p:nvGrpSpPr>
        <p:grpSpPr>
          <a:xfrm>
            <a:off x="9016972" y="4283850"/>
            <a:ext cx="103156" cy="100210"/>
            <a:chOff x="10759407" y="4597004"/>
            <a:chExt cx="258234" cy="258234"/>
          </a:xfrm>
          <a:solidFill>
            <a:srgbClr val="44CDD0"/>
          </a:solidFill>
        </p:grpSpPr>
        <p:sp>
          <p:nvSpPr>
            <p:cNvPr id="95" name="Oval 26">
              <a:extLst>
                <a:ext uri="{FF2B5EF4-FFF2-40B4-BE49-F238E27FC236}">
                  <a16:creationId xmlns:a16="http://schemas.microsoft.com/office/drawing/2014/main" id="{FDD81AE9-C12E-DEAD-AE2A-82E9A68A2BB8}"/>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96" name="Grafik 177">
              <a:extLst>
                <a:ext uri="{FF2B5EF4-FFF2-40B4-BE49-F238E27FC236}">
                  <a16:creationId xmlns:a16="http://schemas.microsoft.com/office/drawing/2014/main" id="{B6CB5ABE-F8D1-D220-AD35-ABBE82F04B5F}"/>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36" name="Group 25">
            <a:extLst>
              <a:ext uri="{FF2B5EF4-FFF2-40B4-BE49-F238E27FC236}">
                <a16:creationId xmlns:a16="http://schemas.microsoft.com/office/drawing/2014/main" id="{478068A9-88C2-FCAB-ED09-96F8F87FC0EF}"/>
              </a:ext>
            </a:extLst>
          </p:cNvPr>
          <p:cNvGrpSpPr/>
          <p:nvPr/>
        </p:nvGrpSpPr>
        <p:grpSpPr>
          <a:xfrm>
            <a:off x="1895724" y="4285129"/>
            <a:ext cx="103156" cy="100210"/>
            <a:chOff x="10759407" y="4597004"/>
            <a:chExt cx="258234" cy="258234"/>
          </a:xfrm>
          <a:solidFill>
            <a:srgbClr val="44CDD0"/>
          </a:solidFill>
        </p:grpSpPr>
        <p:sp>
          <p:nvSpPr>
            <p:cNvPr id="37" name="Oval 26">
              <a:extLst>
                <a:ext uri="{FF2B5EF4-FFF2-40B4-BE49-F238E27FC236}">
                  <a16:creationId xmlns:a16="http://schemas.microsoft.com/office/drawing/2014/main" id="{60CA4A08-1414-F123-1FF9-F8B6A5ED3077}"/>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38" name="Grafik 177">
              <a:extLst>
                <a:ext uri="{FF2B5EF4-FFF2-40B4-BE49-F238E27FC236}">
                  <a16:creationId xmlns:a16="http://schemas.microsoft.com/office/drawing/2014/main" id="{7795520B-11E9-E59C-DC39-A4B4717377C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39" name="Group 25">
            <a:extLst>
              <a:ext uri="{FF2B5EF4-FFF2-40B4-BE49-F238E27FC236}">
                <a16:creationId xmlns:a16="http://schemas.microsoft.com/office/drawing/2014/main" id="{BEF1CB44-A351-BE75-903A-10F46774DCA5}"/>
              </a:ext>
            </a:extLst>
          </p:cNvPr>
          <p:cNvGrpSpPr/>
          <p:nvPr/>
        </p:nvGrpSpPr>
        <p:grpSpPr>
          <a:xfrm>
            <a:off x="1895724" y="4009307"/>
            <a:ext cx="103156" cy="100210"/>
            <a:chOff x="10759407" y="4597004"/>
            <a:chExt cx="258234" cy="258234"/>
          </a:xfrm>
          <a:solidFill>
            <a:srgbClr val="44CDD0"/>
          </a:solidFill>
        </p:grpSpPr>
        <p:sp>
          <p:nvSpPr>
            <p:cNvPr id="40" name="Oval 26">
              <a:extLst>
                <a:ext uri="{FF2B5EF4-FFF2-40B4-BE49-F238E27FC236}">
                  <a16:creationId xmlns:a16="http://schemas.microsoft.com/office/drawing/2014/main" id="{74CC1DC5-4A50-B226-323D-D967F0BA8DC2}"/>
                </a:ext>
              </a:extLst>
            </p:cNvPr>
            <p:cNvSpPr/>
            <p:nvPr/>
          </p:nvSpPr>
          <p:spPr>
            <a:xfrm>
              <a:off x="10759407" y="4597004"/>
              <a:ext cx="258234" cy="258234"/>
            </a:xfrm>
            <a:prstGeom prst="ellipse">
              <a:avLst/>
            </a:prstGeom>
            <a:solidFill>
              <a:srgbClr val="105A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41" name="Grafik 177">
              <a:extLst>
                <a:ext uri="{FF2B5EF4-FFF2-40B4-BE49-F238E27FC236}">
                  <a16:creationId xmlns:a16="http://schemas.microsoft.com/office/drawing/2014/main" id="{7C728A87-5E81-33DE-FC4F-16BB8ABAAD93}"/>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8" name="Gráfico 17">
            <a:extLst>
              <a:ext uri="{FF2B5EF4-FFF2-40B4-BE49-F238E27FC236}">
                <a16:creationId xmlns:a16="http://schemas.microsoft.com/office/drawing/2014/main" id="{FA489E67-1397-5581-CE76-8F076C6BF8A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423255" y="5913408"/>
            <a:ext cx="325908" cy="344013"/>
          </a:xfrm>
          <a:prstGeom prst="rect">
            <a:avLst/>
          </a:prstGeom>
        </p:spPr>
      </p:pic>
      <p:pic>
        <p:nvPicPr>
          <p:cNvPr id="42" name="Gráfico 41">
            <a:extLst>
              <a:ext uri="{FF2B5EF4-FFF2-40B4-BE49-F238E27FC236}">
                <a16:creationId xmlns:a16="http://schemas.microsoft.com/office/drawing/2014/main" id="{097F4975-0DC1-8072-9991-B6CADB7FA67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916114" y="5863243"/>
            <a:ext cx="334430" cy="433856"/>
          </a:xfrm>
          <a:prstGeom prst="rect">
            <a:avLst/>
          </a:prstGeom>
        </p:spPr>
      </p:pic>
      <p:pic>
        <p:nvPicPr>
          <p:cNvPr id="43" name="Gráfico 42">
            <a:extLst>
              <a:ext uri="{FF2B5EF4-FFF2-40B4-BE49-F238E27FC236}">
                <a16:creationId xmlns:a16="http://schemas.microsoft.com/office/drawing/2014/main" id="{575092F5-3912-C530-7D32-D6B53E3ACF7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316644" y="5887498"/>
            <a:ext cx="406769" cy="414033"/>
          </a:xfrm>
          <a:prstGeom prst="rect">
            <a:avLst/>
          </a:prstGeom>
        </p:spPr>
      </p:pic>
      <p:sp>
        <p:nvSpPr>
          <p:cNvPr id="3" name="Text 1">
            <a:extLst>
              <a:ext uri="{FF2B5EF4-FFF2-40B4-BE49-F238E27FC236}">
                <a16:creationId xmlns:a16="http://schemas.microsoft.com/office/drawing/2014/main" id="{B1C0E28A-7868-853F-3968-6D57E9F90CCD}"/>
              </a:ext>
            </a:extLst>
          </p:cNvPr>
          <p:cNvSpPr txBox="1"/>
          <p:nvPr/>
        </p:nvSpPr>
        <p:spPr>
          <a:xfrm>
            <a:off x="355307" y="362941"/>
            <a:ext cx="9763524" cy="31319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El Plan tendrá </a:t>
            </a:r>
            <a:r>
              <a:rPr kumimoji="0" lang="es-ES" sz="2000" b="1"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seis ejes articuladores </a:t>
            </a:r>
            <a:r>
              <a:rPr kumimoji="0" lang="es-ES" sz="2000" b="0"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que agrupan </a:t>
            </a:r>
            <a:r>
              <a:rPr kumimoji="0" lang="es-ES" sz="2000" b="0" i="0" u="none" strike="noStrike" kern="1200" cap="none" spc="0" normalizeH="0" baseline="0" noProof="0">
                <a:ln>
                  <a:noFill/>
                </a:ln>
                <a:solidFill>
                  <a:prstClr val="black"/>
                </a:solidFill>
                <a:effectLst/>
                <a:uLnTx/>
                <a:uFillTx/>
                <a:latin typeface="Poppins" panose="00000500000000000000" pitchFamily="50" charset="0"/>
                <a:ea typeface="Aptos" pitchFamily="34" charset="-122"/>
                <a:cs typeface="Poppins" panose="00000500000000000000" pitchFamily="50" charset="0"/>
              </a:rPr>
              <a:t>las</a:t>
            </a:r>
            <a:r>
              <a:rPr kumimoji="0" lang="es-ES" sz="2000" b="0" i="0" u="none" strike="noStrike" kern="1200" cap="none" spc="0" normalizeH="0" baseline="0" noProof="0">
                <a:ln>
                  <a:noFill/>
                </a:ln>
                <a:solidFill>
                  <a:srgbClr val="2D2E5A"/>
                </a:solidFill>
                <a:effectLst/>
                <a:uLnTx/>
                <a:uFillTx/>
                <a:latin typeface="Poppins" panose="00000500000000000000" pitchFamily="50" charset="0"/>
                <a:ea typeface="Aptos" pitchFamily="34" charset="-122"/>
                <a:cs typeface="Poppins" panose="00000500000000000000" pitchFamily="50" charset="0"/>
              </a:rPr>
              <a:t> líneas temáticas.</a:t>
            </a:r>
          </a:p>
        </p:txBody>
      </p:sp>
      <p:pic>
        <p:nvPicPr>
          <p:cNvPr id="4" name="Imagen 3">
            <a:extLst>
              <a:ext uri="{FF2B5EF4-FFF2-40B4-BE49-F238E27FC236}">
                <a16:creationId xmlns:a16="http://schemas.microsoft.com/office/drawing/2014/main" id="{6CCFC386-A16F-6EA7-A89F-F03AA1006731}"/>
              </a:ext>
            </a:extLst>
          </p:cNvPr>
          <p:cNvPicPr>
            <a:picLocks noChangeAspect="1"/>
          </p:cNvPicPr>
          <p:nvPr/>
        </p:nvPicPr>
        <p:blipFill>
          <a:blip r:embed="rId14"/>
          <a:stretch>
            <a:fillRect/>
          </a:stretch>
        </p:blipFill>
        <p:spPr>
          <a:xfrm>
            <a:off x="337367" y="727830"/>
            <a:ext cx="1201108" cy="142688"/>
          </a:xfrm>
          <a:prstGeom prst="rect">
            <a:avLst/>
          </a:prstGeom>
        </p:spPr>
      </p:pic>
      <p:sp>
        <p:nvSpPr>
          <p:cNvPr id="5" name="CuadroTexto 4">
            <a:extLst>
              <a:ext uri="{FF2B5EF4-FFF2-40B4-BE49-F238E27FC236}">
                <a16:creationId xmlns:a16="http://schemas.microsoft.com/office/drawing/2014/main" id="{035415A9-66A0-9CB5-44C1-20C794F7BBF3}"/>
              </a:ext>
            </a:extLst>
          </p:cNvPr>
          <p:cNvSpPr txBox="1"/>
          <p:nvPr/>
        </p:nvSpPr>
        <p:spPr>
          <a:xfrm>
            <a:off x="31858" y="25464"/>
            <a:ext cx="1543446" cy="2200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800" b="1"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Bases – </a:t>
            </a:r>
            <a:r>
              <a:rPr kumimoji="0" lang="es-CO" sz="800" b="0"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capítulos por eje</a:t>
            </a:r>
          </a:p>
        </p:txBody>
      </p:sp>
    </p:spTree>
    <p:extLst>
      <p:ext uri="{BB962C8B-B14F-4D97-AF65-F5344CB8AC3E}">
        <p14:creationId xmlns:p14="http://schemas.microsoft.com/office/powerpoint/2010/main" val="1967399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08F72-121F-59DF-1FFD-74288A8AEEAD}"/>
            </a:ext>
          </a:extLst>
        </p:cNvPr>
        <p:cNvGrpSpPr/>
        <p:nvPr/>
      </p:nvGrpSpPr>
      <p:grpSpPr>
        <a:xfrm>
          <a:off x="0" y="0"/>
          <a:ext cx="0" cy="0"/>
          <a:chOff x="0" y="0"/>
          <a:chExt cx="0" cy="0"/>
        </a:xfrm>
      </p:grpSpPr>
      <p:sp>
        <p:nvSpPr>
          <p:cNvPr id="12" name="Elipse 11">
            <a:extLst>
              <a:ext uri="{FF2B5EF4-FFF2-40B4-BE49-F238E27FC236}">
                <a16:creationId xmlns:a16="http://schemas.microsoft.com/office/drawing/2014/main" id="{86927E3F-6770-D8C1-B3B7-7AFE62632BD2}"/>
              </a:ext>
            </a:extLst>
          </p:cNvPr>
          <p:cNvSpPr/>
          <p:nvPr/>
        </p:nvSpPr>
        <p:spPr>
          <a:xfrm>
            <a:off x="1664413" y="1777191"/>
            <a:ext cx="584775" cy="584775"/>
          </a:xfrm>
          <a:prstGeom prst="ellipse">
            <a:avLst/>
          </a:prstGeom>
          <a:solidFill>
            <a:srgbClr val="0243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Elipse 12">
            <a:extLst>
              <a:ext uri="{FF2B5EF4-FFF2-40B4-BE49-F238E27FC236}">
                <a16:creationId xmlns:a16="http://schemas.microsoft.com/office/drawing/2014/main" id="{5EAF4D2C-B801-E8F8-CE47-8F91A8ABB90B}"/>
              </a:ext>
            </a:extLst>
          </p:cNvPr>
          <p:cNvSpPr/>
          <p:nvPr/>
        </p:nvSpPr>
        <p:spPr>
          <a:xfrm>
            <a:off x="3753848" y="1777191"/>
            <a:ext cx="584775" cy="584775"/>
          </a:xfrm>
          <a:prstGeom prst="ellipse">
            <a:avLst/>
          </a:prstGeom>
          <a:solidFill>
            <a:srgbClr val="005D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Elipse 13">
            <a:extLst>
              <a:ext uri="{FF2B5EF4-FFF2-40B4-BE49-F238E27FC236}">
                <a16:creationId xmlns:a16="http://schemas.microsoft.com/office/drawing/2014/main" id="{332AD373-8331-6253-44BF-8285567629C0}"/>
              </a:ext>
            </a:extLst>
          </p:cNvPr>
          <p:cNvSpPr/>
          <p:nvPr/>
        </p:nvSpPr>
        <p:spPr>
          <a:xfrm>
            <a:off x="10022152" y="1777191"/>
            <a:ext cx="584775" cy="584775"/>
          </a:xfrm>
          <a:prstGeom prst="ellipse">
            <a:avLst/>
          </a:prstGeom>
          <a:solidFill>
            <a:srgbClr val="7EB8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Elipse 15">
            <a:extLst>
              <a:ext uri="{FF2B5EF4-FFF2-40B4-BE49-F238E27FC236}">
                <a16:creationId xmlns:a16="http://schemas.microsoft.com/office/drawing/2014/main" id="{D97D5A06-29CA-99A4-AC6E-5B0DB862E67B}"/>
              </a:ext>
            </a:extLst>
          </p:cNvPr>
          <p:cNvSpPr/>
          <p:nvPr/>
        </p:nvSpPr>
        <p:spPr>
          <a:xfrm>
            <a:off x="7932718" y="1777191"/>
            <a:ext cx="584775" cy="584775"/>
          </a:xfrm>
          <a:prstGeom prst="ellipse">
            <a:avLst/>
          </a:prstGeom>
          <a:solidFill>
            <a:srgbClr val="5ACA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Elipse 16">
            <a:extLst>
              <a:ext uri="{FF2B5EF4-FFF2-40B4-BE49-F238E27FC236}">
                <a16:creationId xmlns:a16="http://schemas.microsoft.com/office/drawing/2014/main" id="{B1F5BA23-B61E-6620-7093-12032F10343A}"/>
              </a:ext>
            </a:extLst>
          </p:cNvPr>
          <p:cNvSpPr/>
          <p:nvPr/>
        </p:nvSpPr>
        <p:spPr>
          <a:xfrm>
            <a:off x="5843283" y="1777191"/>
            <a:ext cx="584775" cy="584775"/>
          </a:xfrm>
          <a:prstGeom prst="ellipse">
            <a:avLst/>
          </a:prstGeom>
          <a:solidFill>
            <a:srgbClr val="3772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7" name="Imagen 26">
            <a:extLst>
              <a:ext uri="{FF2B5EF4-FFF2-40B4-BE49-F238E27FC236}">
                <a16:creationId xmlns:a16="http://schemas.microsoft.com/office/drawing/2014/main" id="{1BB80456-2AA0-D7BB-16E3-63DD9AC57F10}"/>
              </a:ext>
            </a:extLst>
          </p:cNvPr>
          <p:cNvPicPr>
            <a:picLocks noChangeAspect="1"/>
          </p:cNvPicPr>
          <p:nvPr/>
        </p:nvPicPr>
        <p:blipFill>
          <a:blip r:embed="rId3"/>
          <a:srcRect l="83" t="25125" r="-83" b="5992"/>
          <a:stretch>
            <a:fillRect/>
          </a:stretch>
        </p:blipFill>
        <p:spPr>
          <a:xfrm>
            <a:off x="16060" y="1910116"/>
            <a:ext cx="12192000" cy="4950641"/>
          </a:xfrm>
          <a:prstGeom prst="rect">
            <a:avLst/>
          </a:prstGeom>
        </p:spPr>
      </p:pic>
      <p:pic>
        <p:nvPicPr>
          <p:cNvPr id="2" name="Imagen 1">
            <a:extLst>
              <a:ext uri="{FF2B5EF4-FFF2-40B4-BE49-F238E27FC236}">
                <a16:creationId xmlns:a16="http://schemas.microsoft.com/office/drawing/2014/main" id="{915847E8-1BF7-3193-C528-166B57DBA015}"/>
              </a:ext>
            </a:extLst>
          </p:cNvPr>
          <p:cNvPicPr>
            <a:picLocks noChangeAspect="1"/>
          </p:cNvPicPr>
          <p:nvPr/>
        </p:nvPicPr>
        <p:blipFill>
          <a:blip r:embed="rId4"/>
          <a:srcRect l="35702" t="16637" r="36606" b="15791"/>
          <a:stretch>
            <a:fillRect/>
          </a:stretch>
        </p:blipFill>
        <p:spPr>
          <a:xfrm>
            <a:off x="11347989" y="212652"/>
            <a:ext cx="500147" cy="686477"/>
          </a:xfrm>
          <a:prstGeom prst="rect">
            <a:avLst/>
          </a:prstGeom>
        </p:spPr>
      </p:pic>
      <p:sp>
        <p:nvSpPr>
          <p:cNvPr id="28" name="CuadroTexto 27">
            <a:extLst>
              <a:ext uri="{FF2B5EF4-FFF2-40B4-BE49-F238E27FC236}">
                <a16:creationId xmlns:a16="http://schemas.microsoft.com/office/drawing/2014/main" id="{B1C7C8DA-D52B-32B8-E4CF-E2344B6F8B17}"/>
              </a:ext>
            </a:extLst>
          </p:cNvPr>
          <p:cNvSpPr txBox="1"/>
          <p:nvPr/>
        </p:nvSpPr>
        <p:spPr>
          <a:xfrm>
            <a:off x="1075345" y="2702648"/>
            <a:ext cx="1738624" cy="263149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Una batería para la toma de decisiones del Gobierno y la ciudadanía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Seguir fortaleciendo el seguimiento con una batería conformada únicamente por indicadores de producto y resultado.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1100">
              <a:solidFill>
                <a:prstClr val="white"/>
              </a:solidFill>
              <a:latin typeface="Poppins Light" panose="00000400000000000000" pitchFamily="2" charset="0"/>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La gestión deberá ser medida por las entidades​.</a:t>
            </a:r>
          </a:p>
        </p:txBody>
      </p:sp>
      <p:sp>
        <p:nvSpPr>
          <p:cNvPr id="29" name="CuadroTexto 28">
            <a:extLst>
              <a:ext uri="{FF2B5EF4-FFF2-40B4-BE49-F238E27FC236}">
                <a16:creationId xmlns:a16="http://schemas.microsoft.com/office/drawing/2014/main" id="{1779D9AF-1A40-2B43-393C-B5DD7F7177B7}"/>
              </a:ext>
            </a:extLst>
          </p:cNvPr>
          <p:cNvSpPr txBox="1"/>
          <p:nvPr/>
        </p:nvSpPr>
        <p:spPr>
          <a:xfrm>
            <a:off x="3336311" y="2702648"/>
            <a:ext cx="1582057" cy="263149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Avances territoriales y poblacionales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Fortalecer el módulo de desagregación territorial y poblacional: como mínimo, los indicadores de producto deben incorporar esta información.​</a:t>
            </a:r>
            <a:endPar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p:txBody>
      </p:sp>
      <p:sp>
        <p:nvSpPr>
          <p:cNvPr id="30" name="CuadroTexto 29">
            <a:extLst>
              <a:ext uri="{FF2B5EF4-FFF2-40B4-BE49-F238E27FC236}">
                <a16:creationId xmlns:a16="http://schemas.microsoft.com/office/drawing/2014/main" id="{57D8472C-FC3F-F728-7AEE-B24043E88821}"/>
              </a:ext>
            </a:extLst>
          </p:cNvPr>
          <p:cNvSpPr txBox="1"/>
          <p:nvPr/>
        </p:nvSpPr>
        <p:spPr>
          <a:xfrm>
            <a:off x="7431720" y="2702648"/>
            <a:ext cx="1627471" cy="161582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Mayor transparencia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Un seguimiento abierto a la ciudadanía y a los tomadores de decisión. </a:t>
            </a:r>
            <a:endParaRPr kumimoji="0" lang="es-ES_tradnl"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p:txBody>
      </p:sp>
      <p:sp>
        <p:nvSpPr>
          <p:cNvPr id="31" name="CuadroTexto 30">
            <a:extLst>
              <a:ext uri="{FF2B5EF4-FFF2-40B4-BE49-F238E27FC236}">
                <a16:creationId xmlns:a16="http://schemas.microsoft.com/office/drawing/2014/main" id="{D7B844EB-492C-7844-2121-B33FDE1F45A8}"/>
              </a:ext>
            </a:extLst>
          </p:cNvPr>
          <p:cNvSpPr txBox="1"/>
          <p:nvPr/>
        </p:nvSpPr>
        <p:spPr>
          <a:xfrm>
            <a:off x="5440710" y="2702648"/>
            <a:ext cx="1627471" cy="263149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Nuevos productos para la toma de decisiones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Fortalecer los productos de información para la alta dirección, mediante boletines ejecutivos y tableros gerenciales, para los sectores de Gobierno.​</a:t>
            </a:r>
          </a:p>
        </p:txBody>
      </p:sp>
      <p:sp>
        <p:nvSpPr>
          <p:cNvPr id="32" name="CuadroTexto 31">
            <a:extLst>
              <a:ext uri="{FF2B5EF4-FFF2-40B4-BE49-F238E27FC236}">
                <a16:creationId xmlns:a16="http://schemas.microsoft.com/office/drawing/2014/main" id="{9D5CDD90-9E35-D4C1-CC0F-5FE73F2D0A32}"/>
              </a:ext>
            </a:extLst>
          </p:cNvPr>
          <p:cNvSpPr txBox="1"/>
          <p:nvPr/>
        </p:nvSpPr>
        <p:spPr>
          <a:xfrm>
            <a:off x="9590240" y="2702648"/>
            <a:ext cx="1641711" cy="280076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Mejor información para eficiencia y calidad del gasto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Se incorpora una nueva etapa de articulación entre las metas del Plan y el PPI, fortaleciendo el seguimiento conjunto a indicadores y proyectos.​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a:t>
            </a:r>
            <a:endParaRPr kumimoji="0" lang="es-MX"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p:txBody>
      </p:sp>
      <p:pic>
        <p:nvPicPr>
          <p:cNvPr id="35" name="Gráfico 34">
            <a:extLst>
              <a:ext uri="{FF2B5EF4-FFF2-40B4-BE49-F238E27FC236}">
                <a16:creationId xmlns:a16="http://schemas.microsoft.com/office/drawing/2014/main" id="{69ACE32F-A1E2-FD72-A4ED-57506ED75E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63709" y="1913653"/>
            <a:ext cx="383977" cy="357945"/>
          </a:xfrm>
          <a:prstGeom prst="rect">
            <a:avLst/>
          </a:prstGeom>
        </p:spPr>
      </p:pic>
      <p:pic>
        <p:nvPicPr>
          <p:cNvPr id="36" name="Gráfico 35">
            <a:extLst>
              <a:ext uri="{FF2B5EF4-FFF2-40B4-BE49-F238E27FC236}">
                <a16:creationId xmlns:a16="http://schemas.microsoft.com/office/drawing/2014/main" id="{92CB3975-352E-19F6-E2B2-6CB859D2283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93130" y="1907144"/>
            <a:ext cx="312389" cy="370962"/>
          </a:xfrm>
          <a:prstGeom prst="rect">
            <a:avLst/>
          </a:prstGeom>
        </p:spPr>
      </p:pic>
      <p:pic>
        <p:nvPicPr>
          <p:cNvPr id="37" name="Gráfico 36">
            <a:extLst>
              <a:ext uri="{FF2B5EF4-FFF2-40B4-BE49-F238E27FC236}">
                <a16:creationId xmlns:a16="http://schemas.microsoft.com/office/drawing/2014/main" id="{A2C43083-26E3-042E-3335-0760934156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34828" y="1923415"/>
            <a:ext cx="364453" cy="338421"/>
          </a:xfrm>
          <a:prstGeom prst="rect">
            <a:avLst/>
          </a:prstGeom>
        </p:spPr>
      </p:pic>
      <p:pic>
        <p:nvPicPr>
          <p:cNvPr id="38" name="Gráfico 37">
            <a:extLst>
              <a:ext uri="{FF2B5EF4-FFF2-40B4-BE49-F238E27FC236}">
                <a16:creationId xmlns:a16="http://schemas.microsoft.com/office/drawing/2014/main" id="{0175D774-050D-FBAF-7C81-DCCF78640D0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44724" y="1926669"/>
            <a:ext cx="377470" cy="331913"/>
          </a:xfrm>
          <a:prstGeom prst="rect">
            <a:avLst/>
          </a:prstGeom>
        </p:spPr>
      </p:pic>
      <p:pic>
        <p:nvPicPr>
          <p:cNvPr id="39" name="Gráfico 38">
            <a:extLst>
              <a:ext uri="{FF2B5EF4-FFF2-40B4-BE49-F238E27FC236}">
                <a16:creationId xmlns:a16="http://schemas.microsoft.com/office/drawing/2014/main" id="{C7761E8C-5489-4F72-0A42-45073FE496D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50963" y="1900636"/>
            <a:ext cx="338421" cy="383978"/>
          </a:xfrm>
          <a:prstGeom prst="rect">
            <a:avLst/>
          </a:prstGeom>
        </p:spPr>
      </p:pic>
      <p:sp>
        <p:nvSpPr>
          <p:cNvPr id="40" name="Rectángulo: esquinas superiores redondeadas 100">
            <a:extLst>
              <a:ext uri="{FF2B5EF4-FFF2-40B4-BE49-F238E27FC236}">
                <a16:creationId xmlns:a16="http://schemas.microsoft.com/office/drawing/2014/main" id="{FBFFB841-0466-F5B5-9B20-ECF572DAAFD1}"/>
              </a:ext>
            </a:extLst>
          </p:cNvPr>
          <p:cNvSpPr/>
          <p:nvPr/>
        </p:nvSpPr>
        <p:spPr>
          <a:xfrm rot="10800000">
            <a:off x="9295333" y="5184528"/>
            <a:ext cx="1915170" cy="341905"/>
          </a:xfrm>
          <a:prstGeom prst="round2SameRect">
            <a:avLst/>
          </a:prstGeom>
          <a:solidFill>
            <a:srgbClr val="FCBF0A"/>
          </a:solidFill>
          <a:ln>
            <a:solidFill>
              <a:srgbClr val="FCBF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CuadroTexto 40">
            <a:extLst>
              <a:ext uri="{FF2B5EF4-FFF2-40B4-BE49-F238E27FC236}">
                <a16:creationId xmlns:a16="http://schemas.microsoft.com/office/drawing/2014/main" id="{FF1307E4-A937-A58F-07B5-03203ED69E09}"/>
              </a:ext>
            </a:extLst>
          </p:cNvPr>
          <p:cNvSpPr txBox="1"/>
          <p:nvPr/>
        </p:nvSpPr>
        <p:spPr>
          <a:xfrm>
            <a:off x="9998441" y="5226450"/>
            <a:ext cx="1233510" cy="261610"/>
          </a:xfrm>
          <a:prstGeom prst="rect">
            <a:avLst/>
          </a:prstGeom>
          <a:noFill/>
        </p:spPr>
        <p:txBody>
          <a:bodyPr wrap="square" lIns="91440" tIns="45720" rIns="91440" bIns="45720" anchor="t">
            <a:spAutoFit/>
          </a:bodyPr>
          <a:lstStyle>
            <a:defPPr>
              <a:defRPr lang="es-CO"/>
            </a:defPPr>
            <a:lvl1pPr>
              <a:defRPr sz="1200">
                <a:solidFill>
                  <a:srgbClr val="00B0A5"/>
                </a:solidFill>
                <a:latin typeface="Poppins" panose="00000500000000000000" pitchFamily="2" charset="0"/>
                <a:cs typeface="Poppins"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ETAPA NUEVA</a:t>
            </a:r>
            <a:endParaRPr kumimoji="0" lang="es-ES_tradnl" sz="11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pic>
        <p:nvPicPr>
          <p:cNvPr id="42" name="Gráfico 41">
            <a:extLst>
              <a:ext uri="{FF2B5EF4-FFF2-40B4-BE49-F238E27FC236}">
                <a16:creationId xmlns:a16="http://schemas.microsoft.com/office/drawing/2014/main" id="{08B3D23D-6BDB-2D56-9522-3010BB84741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50408" y="5086658"/>
            <a:ext cx="689028" cy="555920"/>
          </a:xfrm>
          <a:prstGeom prst="rect">
            <a:avLst/>
          </a:prstGeom>
          <a:effectLst>
            <a:outerShdw blurRad="50800" dist="38100" algn="l" rotWithShape="0">
              <a:prstClr val="black">
                <a:alpha val="40000"/>
              </a:prstClr>
            </a:outerShdw>
          </a:effectLst>
        </p:spPr>
      </p:pic>
      <p:pic>
        <p:nvPicPr>
          <p:cNvPr id="43" name="Gráfico 42">
            <a:extLst>
              <a:ext uri="{FF2B5EF4-FFF2-40B4-BE49-F238E27FC236}">
                <a16:creationId xmlns:a16="http://schemas.microsoft.com/office/drawing/2014/main" id="{CA294626-F11D-1935-0476-5845B655D42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539952" y="5143858"/>
            <a:ext cx="309940" cy="403966"/>
          </a:xfrm>
          <a:prstGeom prst="rect">
            <a:avLst/>
          </a:prstGeom>
        </p:spPr>
      </p:pic>
      <p:sp>
        <p:nvSpPr>
          <p:cNvPr id="7" name="Text 1">
            <a:extLst>
              <a:ext uri="{FF2B5EF4-FFF2-40B4-BE49-F238E27FC236}">
                <a16:creationId xmlns:a16="http://schemas.microsoft.com/office/drawing/2014/main" id="{C3D8798F-7559-CC04-FD9C-E7FE29E708F6}"/>
              </a:ext>
            </a:extLst>
          </p:cNvPr>
          <p:cNvSpPr txBox="1"/>
          <p:nvPr/>
        </p:nvSpPr>
        <p:spPr>
          <a:xfrm>
            <a:off x="841507" y="476546"/>
            <a:ext cx="9601490" cy="584775"/>
          </a:xfrm>
          <a:prstGeom prst="rect">
            <a:avLst/>
          </a:prstGeom>
          <a:noFill/>
          <a:ln/>
        </p:spPr>
        <p:txBody>
          <a:bodyPr wrap="square" lIns="0" tIns="0" rIns="0" bIns="0" rtlCol="0" anchor="t"/>
          <a:lstStyle/>
          <a:p>
            <a:r>
              <a:rPr lang="es-ES" sz="2400" b="1">
                <a:solidFill>
                  <a:srgbClr val="2D2E5A"/>
                </a:solidFill>
                <a:latin typeface="Poppins" panose="00000500000000000000" pitchFamily="50" charset="0"/>
                <a:ea typeface="Roboto" panose="02000000000000000000" pitchFamily="2" charset="0"/>
                <a:cs typeface="Poppins" panose="00000500000000000000" pitchFamily="50" charset="0"/>
              </a:rPr>
              <a:t>Este es el primer Plan que articula el cumplimiento a metas con la gestión territorial y presupuestal </a:t>
            </a:r>
          </a:p>
        </p:txBody>
      </p:sp>
      <p:grpSp>
        <p:nvGrpSpPr>
          <p:cNvPr id="8" name="Grupo 7">
            <a:extLst>
              <a:ext uri="{FF2B5EF4-FFF2-40B4-BE49-F238E27FC236}">
                <a16:creationId xmlns:a16="http://schemas.microsoft.com/office/drawing/2014/main" id="{EA45A46A-239B-9744-6EF0-6A5665FBA5CC}"/>
              </a:ext>
            </a:extLst>
          </p:cNvPr>
          <p:cNvGrpSpPr/>
          <p:nvPr/>
        </p:nvGrpSpPr>
        <p:grpSpPr>
          <a:xfrm rot="5400000" flipV="1">
            <a:off x="345707" y="812562"/>
            <a:ext cx="626963" cy="45719"/>
            <a:chOff x="12234312" y="4519140"/>
            <a:chExt cx="3232022" cy="182403"/>
          </a:xfrm>
        </p:grpSpPr>
        <p:sp>
          <p:nvSpPr>
            <p:cNvPr id="9" name="Rectángulo 8">
              <a:extLst>
                <a:ext uri="{FF2B5EF4-FFF2-40B4-BE49-F238E27FC236}">
                  <a16:creationId xmlns:a16="http://schemas.microsoft.com/office/drawing/2014/main" id="{5C11713A-9B5A-E7AB-E3CB-A22FB14A9363}"/>
                </a:ext>
              </a:extLst>
            </p:cNvPr>
            <p:cNvSpPr/>
            <p:nvPr/>
          </p:nvSpPr>
          <p:spPr>
            <a:xfrm>
              <a:off x="12234312" y="4519140"/>
              <a:ext cx="1626965" cy="182403"/>
            </a:xfrm>
            <a:prstGeom prst="rect">
              <a:avLst/>
            </a:prstGeom>
            <a:solidFill>
              <a:srgbClr val="FDBB02"/>
            </a:solidFill>
            <a:ln w="9525" cap="flat">
              <a:noFill/>
              <a:prstDash val="solid"/>
              <a:miter/>
            </a:ln>
          </p:spPr>
          <p:txBody>
            <a:bodyPr/>
            <a:lstStyle/>
            <a:p>
              <a:endParaRPr lang="es-CO"/>
            </a:p>
          </p:txBody>
        </p:sp>
        <p:sp>
          <p:nvSpPr>
            <p:cNvPr id="10" name="Rectángulo 9">
              <a:extLst>
                <a:ext uri="{FF2B5EF4-FFF2-40B4-BE49-F238E27FC236}">
                  <a16:creationId xmlns:a16="http://schemas.microsoft.com/office/drawing/2014/main" id="{9413A8BF-2ADF-D634-D226-AEF3B29F979B}"/>
                </a:ext>
              </a:extLst>
            </p:cNvPr>
            <p:cNvSpPr/>
            <p:nvPr/>
          </p:nvSpPr>
          <p:spPr>
            <a:xfrm>
              <a:off x="13861277" y="4519140"/>
              <a:ext cx="802576" cy="182403"/>
            </a:xfrm>
            <a:prstGeom prst="rect">
              <a:avLst/>
            </a:prstGeom>
            <a:solidFill>
              <a:srgbClr val="062D7B"/>
            </a:solidFill>
            <a:ln w="9525" cap="flat">
              <a:noFill/>
              <a:prstDash val="solid"/>
              <a:miter/>
            </a:ln>
          </p:spPr>
          <p:txBody>
            <a:bodyPr/>
            <a:lstStyle/>
            <a:p>
              <a:endParaRPr lang="es-CO"/>
            </a:p>
          </p:txBody>
        </p:sp>
        <p:sp>
          <p:nvSpPr>
            <p:cNvPr id="11" name="Rectángulo 10">
              <a:extLst>
                <a:ext uri="{FF2B5EF4-FFF2-40B4-BE49-F238E27FC236}">
                  <a16:creationId xmlns:a16="http://schemas.microsoft.com/office/drawing/2014/main" id="{6DD29C8C-3E95-38F9-1247-3CBCA274D586}"/>
                </a:ext>
              </a:extLst>
            </p:cNvPr>
            <p:cNvSpPr/>
            <p:nvPr/>
          </p:nvSpPr>
          <p:spPr>
            <a:xfrm>
              <a:off x="14663758" y="4519140"/>
              <a:ext cx="802576" cy="182403"/>
            </a:xfrm>
            <a:prstGeom prst="rect">
              <a:avLst/>
            </a:prstGeom>
            <a:solidFill>
              <a:srgbClr val="CB0023"/>
            </a:solidFill>
            <a:ln w="9525" cap="flat">
              <a:noFill/>
              <a:prstDash val="solid"/>
              <a:miter/>
            </a:ln>
          </p:spPr>
          <p:txBody>
            <a:bodyPr/>
            <a:lstStyle/>
            <a:p>
              <a:endParaRPr lang="es-CO"/>
            </a:p>
          </p:txBody>
        </p:sp>
      </p:grpSp>
      <p:sp>
        <p:nvSpPr>
          <p:cNvPr id="3" name="CuadroTexto 2">
            <a:extLst>
              <a:ext uri="{FF2B5EF4-FFF2-40B4-BE49-F238E27FC236}">
                <a16:creationId xmlns:a16="http://schemas.microsoft.com/office/drawing/2014/main" id="{F175EA0C-D3A1-E674-48A2-0DAB43D8C581}"/>
              </a:ext>
            </a:extLst>
          </p:cNvPr>
          <p:cNvSpPr txBox="1"/>
          <p:nvPr/>
        </p:nvSpPr>
        <p:spPr>
          <a:xfrm>
            <a:off x="31857" y="25465"/>
            <a:ext cx="5920209" cy="215444"/>
          </a:xfrm>
          <a:prstGeom prst="rect">
            <a:avLst/>
          </a:prstGeom>
          <a:noFill/>
        </p:spPr>
        <p:txBody>
          <a:bodyPr wrap="square">
            <a:spAutoFit/>
          </a:bodyPr>
          <a:lstStyle/>
          <a:p>
            <a:r>
              <a:rPr lang="es-CO" sz="800" b="1">
                <a:solidFill>
                  <a:srgbClr val="2571BC"/>
                </a:solidFill>
                <a:latin typeface="Poppins" panose="00000500000000000000" pitchFamily="50" charset="0"/>
                <a:cs typeface="Poppins" panose="00000500000000000000" pitchFamily="50" charset="0"/>
              </a:rPr>
              <a:t>Bases – </a:t>
            </a:r>
            <a:r>
              <a:rPr lang="es-CO" sz="800">
                <a:solidFill>
                  <a:srgbClr val="2571BC"/>
                </a:solidFill>
                <a:latin typeface="Poppins" panose="00000500000000000000" pitchFamily="50" charset="0"/>
                <a:cs typeface="Poppins" panose="00000500000000000000" pitchFamily="50" charset="0"/>
              </a:rPr>
              <a:t>seguimiento a metas</a:t>
            </a:r>
          </a:p>
        </p:txBody>
      </p:sp>
      <p:pic>
        <p:nvPicPr>
          <p:cNvPr id="5" name="Imagen 4">
            <a:extLst>
              <a:ext uri="{FF2B5EF4-FFF2-40B4-BE49-F238E27FC236}">
                <a16:creationId xmlns:a16="http://schemas.microsoft.com/office/drawing/2014/main" id="{D60CAC4C-8336-CB4A-4A50-B6D2EE979A65}"/>
              </a:ext>
            </a:extLst>
          </p:cNvPr>
          <p:cNvPicPr>
            <a:picLocks noChangeAspect="1"/>
          </p:cNvPicPr>
          <p:nvPr/>
        </p:nvPicPr>
        <p:blipFill>
          <a:blip r:embed="rId12"/>
          <a:srcRect b="42669"/>
          <a:stretch/>
        </p:blipFill>
        <p:spPr>
          <a:xfrm>
            <a:off x="4763795" y="6687291"/>
            <a:ext cx="2664410" cy="181467"/>
          </a:xfrm>
          <a:prstGeom prst="rect">
            <a:avLst/>
          </a:prstGeom>
        </p:spPr>
      </p:pic>
      <p:sp>
        <p:nvSpPr>
          <p:cNvPr id="4" name="Rectángulo: esquinas superiores redondeadas 100">
            <a:extLst>
              <a:ext uri="{FF2B5EF4-FFF2-40B4-BE49-F238E27FC236}">
                <a16:creationId xmlns:a16="http://schemas.microsoft.com/office/drawing/2014/main" id="{E2519905-5612-4064-51F1-270A08E0BF60}"/>
              </a:ext>
            </a:extLst>
          </p:cNvPr>
          <p:cNvSpPr/>
          <p:nvPr/>
        </p:nvSpPr>
        <p:spPr>
          <a:xfrm rot="10800000">
            <a:off x="7208784" y="5183001"/>
            <a:ext cx="1915170" cy="341905"/>
          </a:xfrm>
          <a:prstGeom prst="round2SameRect">
            <a:avLst/>
          </a:prstGeom>
          <a:solidFill>
            <a:srgbClr val="FCBF0A"/>
          </a:solidFill>
          <a:ln>
            <a:solidFill>
              <a:srgbClr val="FCBF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C0F83377-7FE7-AAAC-8587-B628C10D83EE}"/>
              </a:ext>
            </a:extLst>
          </p:cNvPr>
          <p:cNvSpPr txBox="1"/>
          <p:nvPr/>
        </p:nvSpPr>
        <p:spPr>
          <a:xfrm>
            <a:off x="7911892" y="5224923"/>
            <a:ext cx="1233510" cy="261610"/>
          </a:xfrm>
          <a:prstGeom prst="rect">
            <a:avLst/>
          </a:prstGeom>
          <a:noFill/>
        </p:spPr>
        <p:txBody>
          <a:bodyPr wrap="square" lIns="91440" tIns="45720" rIns="91440" bIns="45720" anchor="t">
            <a:spAutoFit/>
          </a:bodyPr>
          <a:lstStyle>
            <a:defPPr>
              <a:defRPr lang="es-CO"/>
            </a:defPPr>
            <a:lvl1pPr>
              <a:defRPr sz="1200">
                <a:solidFill>
                  <a:srgbClr val="00B0A5"/>
                </a:solidFill>
                <a:latin typeface="Poppins" panose="00000500000000000000" pitchFamily="2" charset="0"/>
                <a:cs typeface="Poppins"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ETAPA NUEVA</a:t>
            </a:r>
            <a:endParaRPr kumimoji="0" lang="es-ES_tradnl" sz="11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pic>
        <p:nvPicPr>
          <p:cNvPr id="15" name="Gráfico 14">
            <a:extLst>
              <a:ext uri="{FF2B5EF4-FFF2-40B4-BE49-F238E27FC236}">
                <a16:creationId xmlns:a16="http://schemas.microsoft.com/office/drawing/2014/main" id="{11018273-8142-54DF-9A64-43FDEE53E82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263859" y="5085131"/>
            <a:ext cx="689028" cy="555920"/>
          </a:xfrm>
          <a:prstGeom prst="rect">
            <a:avLst/>
          </a:prstGeom>
          <a:effectLst>
            <a:outerShdw blurRad="50800" dist="38100" algn="l" rotWithShape="0">
              <a:prstClr val="black">
                <a:alpha val="40000"/>
              </a:prstClr>
            </a:outerShdw>
          </a:effectLst>
        </p:spPr>
      </p:pic>
      <p:pic>
        <p:nvPicPr>
          <p:cNvPr id="18" name="Gráfico 17">
            <a:extLst>
              <a:ext uri="{FF2B5EF4-FFF2-40B4-BE49-F238E27FC236}">
                <a16:creationId xmlns:a16="http://schemas.microsoft.com/office/drawing/2014/main" id="{EFD8A2ED-4592-69CB-39D9-4C8486629C2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453403" y="5142331"/>
            <a:ext cx="309940" cy="403966"/>
          </a:xfrm>
          <a:prstGeom prst="rect">
            <a:avLst/>
          </a:prstGeom>
        </p:spPr>
      </p:pic>
    </p:spTree>
    <p:extLst>
      <p:ext uri="{BB962C8B-B14F-4D97-AF65-F5344CB8AC3E}">
        <p14:creationId xmlns:p14="http://schemas.microsoft.com/office/powerpoint/2010/main" val="1506548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CC08F-3C9A-2418-41CD-A7BC3E6A202E}"/>
            </a:ext>
          </a:extLst>
        </p:cNvPr>
        <p:cNvGrpSpPr/>
        <p:nvPr/>
      </p:nvGrpSpPr>
      <p:grpSpPr>
        <a:xfrm>
          <a:off x="0" y="0"/>
          <a:ext cx="0" cy="0"/>
          <a:chOff x="0" y="0"/>
          <a:chExt cx="0" cy="0"/>
        </a:xfrm>
      </p:grpSpPr>
      <p:sp>
        <p:nvSpPr>
          <p:cNvPr id="191" name="Rectángulo: esquinas redondeadas 190">
            <a:extLst>
              <a:ext uri="{FF2B5EF4-FFF2-40B4-BE49-F238E27FC236}">
                <a16:creationId xmlns:a16="http://schemas.microsoft.com/office/drawing/2014/main" id="{7A2947AF-1541-EB1C-B588-3CA4699FAFCE}"/>
              </a:ext>
            </a:extLst>
          </p:cNvPr>
          <p:cNvSpPr/>
          <p:nvPr/>
        </p:nvSpPr>
        <p:spPr>
          <a:xfrm>
            <a:off x="0" y="1561083"/>
            <a:ext cx="4838765" cy="865160"/>
          </a:xfrm>
          <a:prstGeom prst="roundRect">
            <a:avLst/>
          </a:prstGeom>
          <a:solidFill>
            <a:srgbClr val="FFFFFF">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31" name="Gráfico 30">
            <a:extLst>
              <a:ext uri="{FF2B5EF4-FFF2-40B4-BE49-F238E27FC236}">
                <a16:creationId xmlns:a16="http://schemas.microsoft.com/office/drawing/2014/main" id="{19991A00-5490-0684-4561-5493AEF924F5}"/>
              </a:ext>
            </a:extLst>
          </p:cNvPr>
          <p:cNvGraphicFramePr>
            <a:graphicFrameLocks/>
          </p:cNvGraphicFramePr>
          <p:nvPr/>
        </p:nvGraphicFramePr>
        <p:xfrm>
          <a:off x="5339777" y="1022356"/>
          <a:ext cx="6595655" cy="5360625"/>
        </p:xfrm>
        <a:graphic>
          <a:graphicData uri="http://schemas.openxmlformats.org/drawingml/2006/chart">
            <c:chart xmlns:c="http://schemas.openxmlformats.org/drawingml/2006/chart" xmlns:r="http://schemas.openxmlformats.org/officeDocument/2006/relationships" r:id="rId3"/>
          </a:graphicData>
        </a:graphic>
      </p:graphicFrame>
      <p:sp>
        <p:nvSpPr>
          <p:cNvPr id="36" name="CuadroTexto 35">
            <a:extLst>
              <a:ext uri="{FF2B5EF4-FFF2-40B4-BE49-F238E27FC236}">
                <a16:creationId xmlns:a16="http://schemas.microsoft.com/office/drawing/2014/main" id="{5B9E3C98-8E64-A20E-D647-038B102FA155}"/>
              </a:ext>
            </a:extLst>
          </p:cNvPr>
          <p:cNvSpPr txBox="1"/>
          <p:nvPr/>
        </p:nvSpPr>
        <p:spPr>
          <a:xfrm>
            <a:off x="863335" y="1215528"/>
            <a:ext cx="2961534"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a:ln>
                  <a:noFill/>
                </a:ln>
                <a:solidFill>
                  <a:srgbClr val="2975C6"/>
                </a:solidFill>
                <a:effectLst/>
                <a:uLnTx/>
                <a:uFillTx/>
                <a:latin typeface="Poppins" panose="00000500000000000000" pitchFamily="2" charset="0"/>
                <a:ea typeface="Verdana" panose="020B0604030504040204" pitchFamily="34" charset="0"/>
                <a:cs typeface="Poppins" panose="00000500000000000000" pitchFamily="2" charset="0"/>
              </a:rPr>
              <a:t>312</a:t>
            </a:r>
            <a:r>
              <a:rPr kumimoji="0" lang="es-MX" sz="1400" b="1" i="0" u="none" strike="noStrike" kern="1200" cap="none" spc="0" normalizeH="0" baseline="0" noProof="0">
                <a:ln>
                  <a:noFill/>
                </a:ln>
                <a:solidFill>
                  <a:prstClr val="black"/>
                </a:solidFill>
                <a:effectLst/>
                <a:uLnTx/>
                <a:uFillTx/>
                <a:latin typeface="Poppins Light" panose="00000400000000000000" pitchFamily="2" charset="0"/>
                <a:ea typeface="Verdana" panose="020B0604030504040204" pitchFamily="34" charset="0"/>
                <a:cs typeface="Poppins Light" panose="00000400000000000000" pitchFamily="2" charset="0"/>
              </a:rPr>
              <a:t> </a:t>
            </a:r>
            <a:r>
              <a:rPr kumimoji="0" lang="es-MX" sz="1400" b="1" i="0" u="none" strike="noStrike" kern="1200" cap="none" spc="0" normalizeH="0" baseline="0" noProof="0">
                <a:ln>
                  <a:noFill/>
                </a:ln>
                <a:solidFill>
                  <a:srgbClr val="2975C6"/>
                </a:solidFill>
                <a:effectLst/>
                <a:uLnTx/>
                <a:uFillTx/>
                <a:latin typeface="Poppins Light" panose="00000400000000000000" pitchFamily="2" charset="0"/>
                <a:ea typeface="Verdana" panose="020B0604030504040204" pitchFamily="34" charset="0"/>
                <a:cs typeface="Poppins Light" panose="00000400000000000000" pitchFamily="2" charset="0"/>
              </a:rPr>
              <a:t>indicadores </a:t>
            </a:r>
            <a:r>
              <a:rPr kumimoji="0" lang="es-MX" sz="1400" b="0" i="0" u="none" strike="noStrike" kern="1200" cap="none" spc="0" normalizeH="0" baseline="0" noProof="0">
                <a:ln>
                  <a:noFill/>
                </a:ln>
                <a:solidFill>
                  <a:srgbClr val="2975C6"/>
                </a:solidFill>
                <a:effectLst/>
                <a:uLnTx/>
                <a:uFillTx/>
                <a:latin typeface="Poppins Light" panose="00000400000000000000" pitchFamily="2" charset="0"/>
                <a:ea typeface="Verdana" panose="020B0604030504040204" pitchFamily="34" charset="0"/>
                <a:cs typeface="Poppins Light" panose="00000400000000000000" pitchFamily="2" charset="0"/>
              </a:rPr>
              <a:t>identificados</a:t>
            </a:r>
            <a:endParaRPr kumimoji="0" lang="es-MX" sz="1600" b="0" i="0" u="none" strike="noStrike" kern="1200" cap="none" spc="0" normalizeH="0" baseline="0" noProof="0">
              <a:ln>
                <a:noFill/>
              </a:ln>
              <a:solidFill>
                <a:srgbClr val="2975C6"/>
              </a:solidFill>
              <a:effectLst/>
              <a:uLnTx/>
              <a:uFillTx/>
              <a:latin typeface="Poppins Light" panose="00000400000000000000" pitchFamily="2" charset="0"/>
              <a:ea typeface="Verdana" panose="020B0604030504040204" pitchFamily="34" charset="0"/>
              <a:cs typeface="Poppins Light" panose="00000400000000000000" pitchFamily="2" charset="0"/>
            </a:endParaRPr>
          </a:p>
        </p:txBody>
      </p:sp>
      <p:sp>
        <p:nvSpPr>
          <p:cNvPr id="70" name="CuadroTexto 69">
            <a:extLst>
              <a:ext uri="{FF2B5EF4-FFF2-40B4-BE49-F238E27FC236}">
                <a16:creationId xmlns:a16="http://schemas.microsoft.com/office/drawing/2014/main" id="{F0AC7853-D835-11B7-F7DA-4790A71DD7CB}"/>
              </a:ext>
            </a:extLst>
          </p:cNvPr>
          <p:cNvSpPr txBox="1"/>
          <p:nvPr/>
        </p:nvSpPr>
        <p:spPr>
          <a:xfrm>
            <a:off x="769450" y="1743950"/>
            <a:ext cx="19879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Cobertura programática completa:</a:t>
            </a:r>
            <a: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 </a:t>
            </a:r>
            <a:r>
              <a:rPr kumimoji="0" lang="es-CO" sz="1000" b="0" i="0" u="none" strike="noStrike" kern="1200" cap="none" spc="0" normalizeH="0" baseline="0" noProof="0">
                <a:ln>
                  <a:noFill/>
                </a:ln>
                <a:solidFill>
                  <a:srgbClr val="2975C6"/>
                </a:solidFill>
                <a:effectLst/>
                <a:uLnTx/>
                <a:uFillTx/>
                <a:latin typeface="Poppins" panose="00000500000000000000" pitchFamily="2" charset="0"/>
                <a:ea typeface="+mn-ea"/>
                <a:cs typeface="Poppins" panose="00000500000000000000" pitchFamily="2" charset="0"/>
              </a:rPr>
              <a:t>167 indicadores</a:t>
            </a:r>
            <a: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 de Gobierno y </a:t>
            </a:r>
            <a:r>
              <a:rPr kumimoji="0" lang="es-CO" sz="1000" b="0" i="0" u="none" strike="noStrike" kern="1200" cap="none" spc="0" normalizeH="0" baseline="0" noProof="0">
                <a:ln>
                  <a:noFill/>
                </a:ln>
                <a:solidFill>
                  <a:srgbClr val="2975C6"/>
                </a:solidFill>
                <a:effectLst/>
                <a:uLnTx/>
                <a:uFillTx/>
                <a:latin typeface="Poppins" panose="00000500000000000000" pitchFamily="2" charset="0"/>
                <a:ea typeface="+mn-ea"/>
                <a:cs typeface="Poppins" panose="00000500000000000000" pitchFamily="2" charset="0"/>
              </a:rPr>
              <a:t>145 complementarios.</a:t>
            </a:r>
          </a:p>
        </p:txBody>
      </p:sp>
      <p:sp>
        <p:nvSpPr>
          <p:cNvPr id="71" name="CuadroTexto 70">
            <a:extLst>
              <a:ext uri="{FF2B5EF4-FFF2-40B4-BE49-F238E27FC236}">
                <a16:creationId xmlns:a16="http://schemas.microsoft.com/office/drawing/2014/main" id="{CB5B0B04-529E-7247-1A6F-D5F6A26DB4BD}"/>
              </a:ext>
            </a:extLst>
          </p:cNvPr>
          <p:cNvSpPr txBox="1"/>
          <p:nvPr/>
        </p:nvSpPr>
        <p:spPr>
          <a:xfrm>
            <a:off x="3160601" y="1743949"/>
            <a:ext cx="1678164"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Pre-batería estratégica:</a:t>
            </a:r>
            <a: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 </a:t>
            </a:r>
            <a:b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br>
            <a:r>
              <a:rPr kumimoji="0" lang="es-CO" sz="1000" b="0" i="0" u="none" strike="noStrike" kern="1200" cap="none" spc="0" normalizeH="0" baseline="0" noProof="0">
                <a:ln>
                  <a:noFill/>
                </a:ln>
                <a:solidFill>
                  <a:srgbClr val="2975C6"/>
                </a:solidFill>
                <a:effectLst/>
                <a:uLnTx/>
                <a:uFillTx/>
                <a:latin typeface="Poppins" panose="00000500000000000000" pitchFamily="2" charset="0"/>
                <a:ea typeface="+mn-ea"/>
                <a:cs typeface="Poppins" panose="00000500000000000000" pitchFamily="2" charset="0"/>
              </a:rPr>
              <a:t>157 productos</a:t>
            </a:r>
            <a: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 y</a:t>
            </a:r>
            <a:b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br>
            <a:r>
              <a:rPr kumimoji="0" lang="es-CO" sz="1000" b="0" i="0" u="none" strike="noStrike" kern="1200" cap="none" spc="0" normalizeH="0" baseline="0" noProof="0">
                <a:ln>
                  <a:noFill/>
                </a:ln>
                <a:solidFill>
                  <a:srgbClr val="2975C6"/>
                </a:solidFill>
                <a:effectLst/>
                <a:uLnTx/>
                <a:uFillTx/>
                <a:latin typeface="Poppins" panose="00000500000000000000" pitchFamily="2" charset="0"/>
                <a:ea typeface="+mn-ea"/>
                <a:cs typeface="Poppins" panose="00000500000000000000" pitchFamily="2" charset="0"/>
              </a:rPr>
              <a:t>155 resultados.</a:t>
            </a:r>
            <a:br>
              <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br>
            <a:endParaRPr kumimoji="0" lang="es-CO" sz="10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endParaRPr>
          </a:p>
        </p:txBody>
      </p:sp>
      <p:grpSp>
        <p:nvGrpSpPr>
          <p:cNvPr id="81" name="Grupo 80">
            <a:extLst>
              <a:ext uri="{FF2B5EF4-FFF2-40B4-BE49-F238E27FC236}">
                <a16:creationId xmlns:a16="http://schemas.microsoft.com/office/drawing/2014/main" id="{090753C2-FAD5-E12A-E2B4-30DAAD604D8F}"/>
              </a:ext>
            </a:extLst>
          </p:cNvPr>
          <p:cNvGrpSpPr/>
          <p:nvPr/>
        </p:nvGrpSpPr>
        <p:grpSpPr>
          <a:xfrm>
            <a:off x="11018204" y="5198436"/>
            <a:ext cx="1073324" cy="487378"/>
            <a:chOff x="10620360" y="4957650"/>
            <a:chExt cx="1073324" cy="487378"/>
          </a:xfrm>
        </p:grpSpPr>
        <p:grpSp>
          <p:nvGrpSpPr>
            <p:cNvPr id="72" name="Grupo 71">
              <a:extLst>
                <a:ext uri="{FF2B5EF4-FFF2-40B4-BE49-F238E27FC236}">
                  <a16:creationId xmlns:a16="http://schemas.microsoft.com/office/drawing/2014/main" id="{7FF0D450-8C57-73C2-19A4-93F9DD345F8B}"/>
                </a:ext>
              </a:extLst>
            </p:cNvPr>
            <p:cNvGrpSpPr/>
            <p:nvPr/>
          </p:nvGrpSpPr>
          <p:grpSpPr>
            <a:xfrm>
              <a:off x="10624254" y="4957650"/>
              <a:ext cx="1069430" cy="215444"/>
              <a:chOff x="7999124" y="5645118"/>
              <a:chExt cx="1095485" cy="224566"/>
            </a:xfrm>
          </p:grpSpPr>
          <p:sp>
            <p:nvSpPr>
              <p:cNvPr id="73" name="CuadroTexto 72">
                <a:extLst>
                  <a:ext uri="{FF2B5EF4-FFF2-40B4-BE49-F238E27FC236}">
                    <a16:creationId xmlns:a16="http://schemas.microsoft.com/office/drawing/2014/main" id="{BE82DFF3-8D88-6E14-4B04-B20242FE2CBC}"/>
                  </a:ext>
                </a:extLst>
              </p:cNvPr>
              <p:cNvSpPr txBox="1"/>
              <p:nvPr/>
            </p:nvSpPr>
            <p:spPr>
              <a:xfrm>
                <a:off x="8137163" y="5645118"/>
                <a:ext cx="957446" cy="2245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Producto</a:t>
                </a:r>
                <a:endParaRPr kumimoji="0" lang="es-CO" sz="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74" name="Gráfico 73">
                <a:extLst>
                  <a:ext uri="{FF2B5EF4-FFF2-40B4-BE49-F238E27FC236}">
                    <a16:creationId xmlns:a16="http://schemas.microsoft.com/office/drawing/2014/main" id="{358265FE-A8BE-BD88-4D86-51DB16F1AAB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99124" y="5684900"/>
                <a:ext cx="143575" cy="143575"/>
              </a:xfrm>
              <a:prstGeom prst="rect">
                <a:avLst/>
              </a:prstGeom>
            </p:spPr>
          </p:pic>
        </p:grpSp>
        <p:grpSp>
          <p:nvGrpSpPr>
            <p:cNvPr id="75" name="Grupo 74">
              <a:extLst>
                <a:ext uri="{FF2B5EF4-FFF2-40B4-BE49-F238E27FC236}">
                  <a16:creationId xmlns:a16="http://schemas.microsoft.com/office/drawing/2014/main" id="{2303061D-46D6-4F00-A919-9B3BF07E27E6}"/>
                </a:ext>
              </a:extLst>
            </p:cNvPr>
            <p:cNvGrpSpPr/>
            <p:nvPr/>
          </p:nvGrpSpPr>
          <p:grpSpPr>
            <a:xfrm>
              <a:off x="10620360" y="5229584"/>
              <a:ext cx="1050991" cy="215444"/>
              <a:chOff x="7999124" y="5645118"/>
              <a:chExt cx="1095485" cy="224566"/>
            </a:xfrm>
          </p:grpSpPr>
          <p:sp>
            <p:nvSpPr>
              <p:cNvPr id="76" name="CuadroTexto 75">
                <a:extLst>
                  <a:ext uri="{FF2B5EF4-FFF2-40B4-BE49-F238E27FC236}">
                    <a16:creationId xmlns:a16="http://schemas.microsoft.com/office/drawing/2014/main" id="{916567E3-9307-9F03-04E2-602E3B957360}"/>
                  </a:ext>
                </a:extLst>
              </p:cNvPr>
              <p:cNvSpPr txBox="1"/>
              <p:nvPr/>
            </p:nvSpPr>
            <p:spPr>
              <a:xfrm>
                <a:off x="8137163" y="5645118"/>
                <a:ext cx="957446" cy="2245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Resultado</a:t>
                </a:r>
                <a:endParaRPr kumimoji="0" lang="es-CO" sz="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77" name="Gráfico 76">
                <a:extLst>
                  <a:ext uri="{FF2B5EF4-FFF2-40B4-BE49-F238E27FC236}">
                    <a16:creationId xmlns:a16="http://schemas.microsoft.com/office/drawing/2014/main" id="{8E17E87A-482C-DB17-F48D-4F4DDAFC83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99124" y="5684900"/>
                <a:ext cx="143575" cy="143575"/>
              </a:xfrm>
              <a:prstGeom prst="rect">
                <a:avLst/>
              </a:prstGeom>
            </p:spPr>
          </p:pic>
        </p:grpSp>
      </p:grpSp>
      <p:sp>
        <p:nvSpPr>
          <p:cNvPr id="84" name="TextBox 32">
            <a:extLst>
              <a:ext uri="{FF2B5EF4-FFF2-40B4-BE49-F238E27FC236}">
                <a16:creationId xmlns:a16="http://schemas.microsoft.com/office/drawing/2014/main" id="{1CD41C80-BDA2-DDA9-E651-14F89C6A5E9B}"/>
              </a:ext>
            </a:extLst>
          </p:cNvPr>
          <p:cNvSpPr txBox="1"/>
          <p:nvPr/>
        </p:nvSpPr>
        <p:spPr>
          <a:xfrm>
            <a:off x="683902" y="2765733"/>
            <a:ext cx="1584177" cy="392415"/>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75" b="1" i="0" u="none" strike="noStrike" kern="1200" cap="none" spc="0" normalizeH="0" baseline="0" noProof="0">
                <a:ln>
                  <a:noFill/>
                </a:ln>
                <a:solidFill>
                  <a:srgbClr val="005DA2"/>
                </a:solidFill>
                <a:effectLst/>
                <a:highlight>
                  <a:srgbClr val="FFFFFF"/>
                </a:highlight>
                <a:uLnTx/>
                <a:uFillTx/>
                <a:latin typeface="Poppins Medium" panose="00000600000000000000" pitchFamily="50" charset="0"/>
                <a:ea typeface="+mn-ea"/>
                <a:cs typeface="Poppins Medium" panose="00000600000000000000" pitchFamily="50" charset="0"/>
              </a:rPr>
              <a:t>Alineación con los ejes articuladores</a:t>
            </a:r>
            <a:endParaRPr kumimoji="0" lang="es-ES" sz="1400" b="1" i="0" u="none" strike="noStrike" kern="1200" cap="none" spc="0" normalizeH="0" baseline="0" noProof="0">
              <a:ln>
                <a:noFill/>
              </a:ln>
              <a:solidFill>
                <a:srgbClr val="005DA2"/>
              </a:solidFill>
              <a:effectLst/>
              <a:highlight>
                <a:srgbClr val="FFFFFF"/>
              </a:highlight>
              <a:uLnTx/>
              <a:uFillTx/>
              <a:latin typeface="Poppins" panose="00000500000000000000" pitchFamily="50" charset="0"/>
              <a:ea typeface="+mn-ea"/>
              <a:cs typeface="Poppins" panose="00000500000000000000" pitchFamily="50" charset="0"/>
            </a:endParaRPr>
          </a:p>
        </p:txBody>
      </p:sp>
      <p:sp>
        <p:nvSpPr>
          <p:cNvPr id="85" name="CuadroTexto 84">
            <a:extLst>
              <a:ext uri="{FF2B5EF4-FFF2-40B4-BE49-F238E27FC236}">
                <a16:creationId xmlns:a16="http://schemas.microsoft.com/office/drawing/2014/main" id="{6D38C018-2DD4-2DE7-0F52-257388D84683}"/>
              </a:ext>
            </a:extLst>
          </p:cNvPr>
          <p:cNvSpPr txBox="1"/>
          <p:nvPr/>
        </p:nvSpPr>
        <p:spPr>
          <a:xfrm>
            <a:off x="2622893" y="2671573"/>
            <a:ext cx="2311704" cy="55399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00" b="0" i="0" u="none" strike="noStrike" kern="1200" cap="none" spc="0" normalizeH="0" baseline="0" noProof="0">
                <a:ln>
                  <a:noFill/>
                </a:ln>
                <a:solidFill>
                  <a:srgbClr val="404040"/>
                </a:solidFill>
                <a:effectLst/>
                <a:uLnTx/>
                <a:uFillTx/>
                <a:latin typeface="Poppins"/>
                <a:ea typeface="+mn-ea"/>
                <a:cs typeface="Poppins"/>
              </a:rPr>
              <a:t>Los </a:t>
            </a:r>
            <a:r>
              <a:rPr kumimoji="0" lang="es-ES_tradnl" sz="1000" b="1" i="0" u="none" strike="noStrike" kern="1200" cap="none" spc="0" normalizeH="0" baseline="0" noProof="0">
                <a:ln>
                  <a:noFill/>
                </a:ln>
                <a:solidFill>
                  <a:srgbClr val="404040"/>
                </a:solidFill>
                <a:effectLst/>
                <a:uLnTx/>
                <a:uFillTx/>
                <a:latin typeface="Poppins"/>
                <a:ea typeface="+mn-ea"/>
                <a:cs typeface="Poppins"/>
              </a:rPr>
              <a:t>indicadores </a:t>
            </a:r>
            <a:r>
              <a:rPr kumimoji="0" lang="es-ES_tradnl" sz="1000" b="0" i="0" u="none" strike="noStrike" kern="1200" cap="none" spc="0" normalizeH="0" baseline="0" noProof="0">
                <a:ln>
                  <a:noFill/>
                </a:ln>
                <a:solidFill>
                  <a:srgbClr val="404040"/>
                </a:solidFill>
                <a:effectLst/>
                <a:uLnTx/>
                <a:uFillTx/>
                <a:latin typeface="Poppins"/>
                <a:ea typeface="+mn-ea"/>
                <a:cs typeface="Poppins"/>
              </a:rPr>
              <a:t>se estructuran según las apuestas priorizadas en el programa de gobierno</a:t>
            </a:r>
          </a:p>
        </p:txBody>
      </p:sp>
      <p:pic>
        <p:nvPicPr>
          <p:cNvPr id="97" name="Gráfico 96">
            <a:extLst>
              <a:ext uri="{FF2B5EF4-FFF2-40B4-BE49-F238E27FC236}">
                <a16:creationId xmlns:a16="http://schemas.microsoft.com/office/drawing/2014/main" id="{BFB21C0F-A63C-88C6-67F6-427B1BD67F5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903" y="4000581"/>
            <a:ext cx="1781404" cy="449418"/>
          </a:xfrm>
          <a:prstGeom prst="rect">
            <a:avLst/>
          </a:prstGeom>
        </p:spPr>
      </p:pic>
      <p:pic>
        <p:nvPicPr>
          <p:cNvPr id="100" name="Gráfico 99">
            <a:extLst>
              <a:ext uri="{FF2B5EF4-FFF2-40B4-BE49-F238E27FC236}">
                <a16:creationId xmlns:a16="http://schemas.microsoft.com/office/drawing/2014/main" id="{1B1CB26A-6079-3B9E-5200-A6E85266E9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5022" y="4596035"/>
            <a:ext cx="1781404" cy="449418"/>
          </a:xfrm>
          <a:prstGeom prst="rect">
            <a:avLst/>
          </a:prstGeom>
        </p:spPr>
      </p:pic>
      <p:sp>
        <p:nvSpPr>
          <p:cNvPr id="104" name="CuadroTexto 103">
            <a:extLst>
              <a:ext uri="{FF2B5EF4-FFF2-40B4-BE49-F238E27FC236}">
                <a16:creationId xmlns:a16="http://schemas.microsoft.com/office/drawing/2014/main" id="{8BDAC7A1-2298-A502-3AFB-C23D4B23907E}"/>
              </a:ext>
            </a:extLst>
          </p:cNvPr>
          <p:cNvSpPr txBox="1"/>
          <p:nvPr/>
        </p:nvSpPr>
        <p:spPr>
          <a:xfrm>
            <a:off x="1005069" y="4079698"/>
            <a:ext cx="1510890" cy="20005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7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rPr>
              <a:t>Patriotismo constitucional</a:t>
            </a:r>
            <a:endParaRPr kumimoji="0" lang="es-CO" sz="7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endParaRPr>
          </a:p>
        </p:txBody>
      </p:sp>
      <p:sp>
        <p:nvSpPr>
          <p:cNvPr id="107" name="CuadroTexto 106">
            <a:extLst>
              <a:ext uri="{FF2B5EF4-FFF2-40B4-BE49-F238E27FC236}">
                <a16:creationId xmlns:a16="http://schemas.microsoft.com/office/drawing/2014/main" id="{6740A6AD-5C3E-98AA-3BED-D277ED4C3503}"/>
              </a:ext>
            </a:extLst>
          </p:cNvPr>
          <p:cNvSpPr txBox="1"/>
          <p:nvPr/>
        </p:nvSpPr>
        <p:spPr>
          <a:xfrm>
            <a:off x="1030408" y="4640342"/>
            <a:ext cx="151089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rPr>
              <a:t>Milagro social</a:t>
            </a:r>
            <a:endParaRPr kumimoji="0" lang="es-CO" sz="8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endParaRPr>
          </a:p>
        </p:txBody>
      </p:sp>
      <p:pic>
        <p:nvPicPr>
          <p:cNvPr id="127" name="Gráfico 126">
            <a:extLst>
              <a:ext uri="{FF2B5EF4-FFF2-40B4-BE49-F238E27FC236}">
                <a16:creationId xmlns:a16="http://schemas.microsoft.com/office/drawing/2014/main" id="{224EF2EA-240E-957D-DDF5-72C8A9D468E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8004" y="3501489"/>
            <a:ext cx="1781404" cy="449418"/>
          </a:xfrm>
          <a:prstGeom prst="rect">
            <a:avLst/>
          </a:prstGeom>
        </p:spPr>
      </p:pic>
      <p:pic>
        <p:nvPicPr>
          <p:cNvPr id="128" name="Gráfico 127">
            <a:extLst>
              <a:ext uri="{FF2B5EF4-FFF2-40B4-BE49-F238E27FC236}">
                <a16:creationId xmlns:a16="http://schemas.microsoft.com/office/drawing/2014/main" id="{9019EF8C-05D2-64C0-14FC-5B27B84EA3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9242" y="5142722"/>
            <a:ext cx="1781404" cy="449418"/>
          </a:xfrm>
          <a:prstGeom prst="rect">
            <a:avLst/>
          </a:prstGeom>
        </p:spPr>
      </p:pic>
      <p:pic>
        <p:nvPicPr>
          <p:cNvPr id="131" name="Gráfico 130">
            <a:extLst>
              <a:ext uri="{FF2B5EF4-FFF2-40B4-BE49-F238E27FC236}">
                <a16:creationId xmlns:a16="http://schemas.microsoft.com/office/drawing/2014/main" id="{643E0D6A-7DB1-A033-05C9-3D4851E9EB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9242" y="5790621"/>
            <a:ext cx="1781404" cy="449418"/>
          </a:xfrm>
          <a:prstGeom prst="rect">
            <a:avLst/>
          </a:prstGeom>
        </p:spPr>
      </p:pic>
      <p:sp>
        <p:nvSpPr>
          <p:cNvPr id="133" name="CuadroTexto 132">
            <a:extLst>
              <a:ext uri="{FF2B5EF4-FFF2-40B4-BE49-F238E27FC236}">
                <a16:creationId xmlns:a16="http://schemas.microsoft.com/office/drawing/2014/main" id="{6874C783-F3B2-93FF-360E-710BD10DF969}"/>
              </a:ext>
            </a:extLst>
          </p:cNvPr>
          <p:cNvSpPr txBox="1"/>
          <p:nvPr/>
        </p:nvSpPr>
        <p:spPr>
          <a:xfrm>
            <a:off x="1019170" y="3537717"/>
            <a:ext cx="1510890" cy="4462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rPr>
              <a:t>Reconstrucción, Transformación y Resiliencia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9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endParaRPr>
          </a:p>
        </p:txBody>
      </p:sp>
      <p:sp>
        <p:nvSpPr>
          <p:cNvPr id="134" name="CuadroTexto 133">
            <a:extLst>
              <a:ext uri="{FF2B5EF4-FFF2-40B4-BE49-F238E27FC236}">
                <a16:creationId xmlns:a16="http://schemas.microsoft.com/office/drawing/2014/main" id="{F8AEB539-CF53-B1C0-89C2-88ADF1295EFC}"/>
              </a:ext>
            </a:extLst>
          </p:cNvPr>
          <p:cNvSpPr txBox="1"/>
          <p:nvPr/>
        </p:nvSpPr>
        <p:spPr>
          <a:xfrm>
            <a:off x="1005069" y="5161130"/>
            <a:ext cx="151089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rPr>
              <a:t>Milagro económico</a:t>
            </a:r>
            <a:endParaRPr kumimoji="0" lang="es-CO" sz="8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endParaRPr>
          </a:p>
        </p:txBody>
      </p:sp>
      <p:sp>
        <p:nvSpPr>
          <p:cNvPr id="137" name="CuadroTexto 136">
            <a:extLst>
              <a:ext uri="{FF2B5EF4-FFF2-40B4-BE49-F238E27FC236}">
                <a16:creationId xmlns:a16="http://schemas.microsoft.com/office/drawing/2014/main" id="{AF26B879-969B-1652-A283-ADE019F469CE}"/>
              </a:ext>
            </a:extLst>
          </p:cNvPr>
          <p:cNvSpPr txBox="1"/>
          <p:nvPr/>
        </p:nvSpPr>
        <p:spPr>
          <a:xfrm>
            <a:off x="1030408" y="5811171"/>
            <a:ext cx="151089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rPr>
              <a:t>Transformación del estado</a:t>
            </a:r>
            <a:endParaRPr kumimoji="0" lang="es-CO" sz="800" b="0" i="0" u="none" strike="noStrike" kern="1200" cap="none" spc="0" normalizeH="0" baseline="0" noProof="0">
              <a:ln>
                <a:noFill/>
              </a:ln>
              <a:solidFill>
                <a:srgbClr val="2770BD"/>
              </a:solidFill>
              <a:effectLst/>
              <a:uLnTx/>
              <a:uFillTx/>
              <a:latin typeface="Poppins" panose="00000500000000000000" pitchFamily="50" charset="0"/>
              <a:ea typeface="Roboto" panose="02000000000000000000" pitchFamily="2" charset="0"/>
              <a:cs typeface="Poppins" panose="00000500000000000000" pitchFamily="50" charset="0"/>
            </a:endParaRPr>
          </a:p>
        </p:txBody>
      </p:sp>
      <p:sp>
        <p:nvSpPr>
          <p:cNvPr id="141" name="CuadroTexto 140">
            <a:extLst>
              <a:ext uri="{FF2B5EF4-FFF2-40B4-BE49-F238E27FC236}">
                <a16:creationId xmlns:a16="http://schemas.microsoft.com/office/drawing/2014/main" id="{73779B87-35F7-1E16-2375-62D1D8B2A273}"/>
              </a:ext>
            </a:extLst>
          </p:cNvPr>
          <p:cNvSpPr txBox="1"/>
          <p:nvPr/>
        </p:nvSpPr>
        <p:spPr>
          <a:xfrm>
            <a:off x="647249" y="4043118"/>
            <a:ext cx="43250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2</a:t>
            </a:r>
            <a:endParaRPr kumimoji="0" lang="es-CO" sz="20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44" name="CuadroTexto 143">
            <a:extLst>
              <a:ext uri="{FF2B5EF4-FFF2-40B4-BE49-F238E27FC236}">
                <a16:creationId xmlns:a16="http://schemas.microsoft.com/office/drawing/2014/main" id="{96C2E032-06F4-A659-7B34-B31DF3866675}"/>
              </a:ext>
            </a:extLst>
          </p:cNvPr>
          <p:cNvSpPr txBox="1"/>
          <p:nvPr/>
        </p:nvSpPr>
        <p:spPr>
          <a:xfrm>
            <a:off x="662681" y="3546401"/>
            <a:ext cx="43250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1</a:t>
            </a:r>
            <a:endParaRPr kumimoji="0" lang="es-CO" sz="20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46" name="CuadroTexto 145">
            <a:extLst>
              <a:ext uri="{FF2B5EF4-FFF2-40B4-BE49-F238E27FC236}">
                <a16:creationId xmlns:a16="http://schemas.microsoft.com/office/drawing/2014/main" id="{06CCD4A2-F13C-EB64-D0FB-BACAAC3E9E1B}"/>
              </a:ext>
            </a:extLst>
          </p:cNvPr>
          <p:cNvSpPr txBox="1"/>
          <p:nvPr/>
        </p:nvSpPr>
        <p:spPr>
          <a:xfrm>
            <a:off x="663724" y="5179596"/>
            <a:ext cx="43250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4</a:t>
            </a:r>
            <a:endParaRPr kumimoji="0" lang="es-CO" sz="20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58" name="CuadroTexto 157">
            <a:extLst>
              <a:ext uri="{FF2B5EF4-FFF2-40B4-BE49-F238E27FC236}">
                <a16:creationId xmlns:a16="http://schemas.microsoft.com/office/drawing/2014/main" id="{666236DA-BBE7-95BB-F608-8881E2F63250}"/>
              </a:ext>
            </a:extLst>
          </p:cNvPr>
          <p:cNvSpPr txBox="1"/>
          <p:nvPr/>
        </p:nvSpPr>
        <p:spPr>
          <a:xfrm>
            <a:off x="649460" y="4636260"/>
            <a:ext cx="43250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3</a:t>
            </a:r>
            <a:endParaRPr kumimoji="0" lang="es-CO" sz="20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63" name="CuadroTexto 162">
            <a:extLst>
              <a:ext uri="{FF2B5EF4-FFF2-40B4-BE49-F238E27FC236}">
                <a16:creationId xmlns:a16="http://schemas.microsoft.com/office/drawing/2014/main" id="{BE33EE5B-2346-39CA-6344-7A57007F8BA0}"/>
              </a:ext>
            </a:extLst>
          </p:cNvPr>
          <p:cNvSpPr txBox="1"/>
          <p:nvPr/>
        </p:nvSpPr>
        <p:spPr>
          <a:xfrm>
            <a:off x="665658" y="5840751"/>
            <a:ext cx="43250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5</a:t>
            </a:r>
            <a:endParaRPr kumimoji="0" lang="es-CO" sz="20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grpSp>
        <p:nvGrpSpPr>
          <p:cNvPr id="170" name="Grupo 169">
            <a:extLst>
              <a:ext uri="{FF2B5EF4-FFF2-40B4-BE49-F238E27FC236}">
                <a16:creationId xmlns:a16="http://schemas.microsoft.com/office/drawing/2014/main" id="{748441E4-65E2-956A-1EDA-74FBD4406C44}"/>
              </a:ext>
            </a:extLst>
          </p:cNvPr>
          <p:cNvGrpSpPr/>
          <p:nvPr/>
        </p:nvGrpSpPr>
        <p:grpSpPr>
          <a:xfrm>
            <a:off x="2479408" y="2671573"/>
            <a:ext cx="72608" cy="484883"/>
            <a:chOff x="4806232" y="409998"/>
            <a:chExt cx="133637" cy="892442"/>
          </a:xfrm>
        </p:grpSpPr>
        <p:cxnSp>
          <p:nvCxnSpPr>
            <p:cNvPr id="171" name="Conector recto 170">
              <a:extLst>
                <a:ext uri="{FF2B5EF4-FFF2-40B4-BE49-F238E27FC236}">
                  <a16:creationId xmlns:a16="http://schemas.microsoft.com/office/drawing/2014/main" id="{F99D3CD6-D178-8F8A-D9BB-3592F9D5586E}"/>
                </a:ext>
              </a:extLst>
            </p:cNvPr>
            <p:cNvCxnSpPr>
              <a:cxnSpLocks/>
            </p:cNvCxnSpPr>
            <p:nvPr/>
          </p:nvCxnSpPr>
          <p:spPr>
            <a:xfrm>
              <a:off x="4811448" y="409998"/>
              <a:ext cx="0" cy="892442"/>
            </a:xfrm>
            <a:prstGeom prst="line">
              <a:avLst/>
            </a:prstGeom>
            <a:ln>
              <a:solidFill>
                <a:srgbClr val="3772DB"/>
              </a:solidFill>
              <a:prstDash val="sysDot"/>
            </a:ln>
          </p:spPr>
          <p:style>
            <a:lnRef idx="2">
              <a:schemeClr val="accent1"/>
            </a:lnRef>
            <a:fillRef idx="0">
              <a:schemeClr val="accent1"/>
            </a:fillRef>
            <a:effectRef idx="1">
              <a:schemeClr val="accent1"/>
            </a:effectRef>
            <a:fontRef idx="minor">
              <a:schemeClr val="tx1"/>
            </a:fontRef>
          </p:style>
        </p:cxnSp>
        <p:sp>
          <p:nvSpPr>
            <p:cNvPr id="172" name="Triángulo isósceles 171">
              <a:extLst>
                <a:ext uri="{FF2B5EF4-FFF2-40B4-BE49-F238E27FC236}">
                  <a16:creationId xmlns:a16="http://schemas.microsoft.com/office/drawing/2014/main" id="{62B88EE8-1B90-E04E-B91B-F419476BB616}"/>
                </a:ext>
              </a:extLst>
            </p:cNvPr>
            <p:cNvSpPr/>
            <p:nvPr/>
          </p:nvSpPr>
          <p:spPr>
            <a:xfrm rot="5400000">
              <a:off x="4729447" y="789400"/>
              <a:ext cx="287207" cy="133637"/>
            </a:xfrm>
            <a:prstGeom prst="triangle">
              <a:avLst/>
            </a:prstGeom>
            <a:solidFill>
              <a:srgbClr val="3772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75" name="Grupo 174">
            <a:extLst>
              <a:ext uri="{FF2B5EF4-FFF2-40B4-BE49-F238E27FC236}">
                <a16:creationId xmlns:a16="http://schemas.microsoft.com/office/drawing/2014/main" id="{59F9E495-FE24-4514-1BA0-6DB63FF84B78}"/>
              </a:ext>
            </a:extLst>
          </p:cNvPr>
          <p:cNvGrpSpPr/>
          <p:nvPr/>
        </p:nvGrpSpPr>
        <p:grpSpPr>
          <a:xfrm rot="16200000">
            <a:off x="8635188" y="2768733"/>
            <a:ext cx="45721" cy="6554766"/>
            <a:chOff x="8836539" y="2309816"/>
            <a:chExt cx="45721" cy="6554766"/>
          </a:xfrm>
        </p:grpSpPr>
        <p:cxnSp>
          <p:nvCxnSpPr>
            <p:cNvPr id="176" name="Straight Connector 19">
              <a:extLst>
                <a:ext uri="{FF2B5EF4-FFF2-40B4-BE49-F238E27FC236}">
                  <a16:creationId xmlns:a16="http://schemas.microsoft.com/office/drawing/2014/main" id="{23DB0AB5-23CE-FFD2-142C-317A59F41093}"/>
                </a:ext>
              </a:extLst>
            </p:cNvPr>
            <p:cNvCxnSpPr>
              <a:cxnSpLocks/>
            </p:cNvCxnSpPr>
            <p:nvPr/>
          </p:nvCxnSpPr>
          <p:spPr>
            <a:xfrm rot="5400000">
              <a:off x="5559158" y="5587202"/>
              <a:ext cx="65547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7" name="Rectangle 46">
              <a:extLst>
                <a:ext uri="{FF2B5EF4-FFF2-40B4-BE49-F238E27FC236}">
                  <a16:creationId xmlns:a16="http://schemas.microsoft.com/office/drawing/2014/main" id="{D4A62EF8-B145-A9C7-86D9-24B91F0F2107}"/>
                </a:ext>
              </a:extLst>
            </p:cNvPr>
            <p:cNvSpPr/>
            <p:nvPr/>
          </p:nvSpPr>
          <p:spPr>
            <a:xfrm>
              <a:off x="8836541" y="2309816"/>
              <a:ext cx="45719" cy="3657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78" name="Grupo 177">
            <a:extLst>
              <a:ext uri="{FF2B5EF4-FFF2-40B4-BE49-F238E27FC236}">
                <a16:creationId xmlns:a16="http://schemas.microsoft.com/office/drawing/2014/main" id="{5134A6CC-5064-DA79-B3E3-8F6BB3E7490D}"/>
              </a:ext>
            </a:extLst>
          </p:cNvPr>
          <p:cNvGrpSpPr/>
          <p:nvPr/>
        </p:nvGrpSpPr>
        <p:grpSpPr>
          <a:xfrm>
            <a:off x="683902" y="1804040"/>
            <a:ext cx="47919" cy="591380"/>
            <a:chOff x="8836539" y="2309816"/>
            <a:chExt cx="47919" cy="591380"/>
          </a:xfrm>
        </p:grpSpPr>
        <p:cxnSp>
          <p:nvCxnSpPr>
            <p:cNvPr id="179" name="Straight Connector 19">
              <a:extLst>
                <a:ext uri="{FF2B5EF4-FFF2-40B4-BE49-F238E27FC236}">
                  <a16:creationId xmlns:a16="http://schemas.microsoft.com/office/drawing/2014/main" id="{153125EC-CE6E-3199-39F0-BC91683BCBA4}"/>
                </a:ext>
              </a:extLst>
            </p:cNvPr>
            <p:cNvCxnSpPr>
              <a:cxnSpLocks/>
            </p:cNvCxnSpPr>
            <p:nvPr/>
          </p:nvCxnSpPr>
          <p:spPr>
            <a:xfrm>
              <a:off x="8836539" y="2309817"/>
              <a:ext cx="0" cy="591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0" name="Rectangle 46">
              <a:extLst>
                <a:ext uri="{FF2B5EF4-FFF2-40B4-BE49-F238E27FC236}">
                  <a16:creationId xmlns:a16="http://schemas.microsoft.com/office/drawing/2014/main" id="{F4C1D232-EDEC-5C2C-C042-FB2F853E6CF7}"/>
                </a:ext>
              </a:extLst>
            </p:cNvPr>
            <p:cNvSpPr/>
            <p:nvPr/>
          </p:nvSpPr>
          <p:spPr>
            <a:xfrm>
              <a:off x="8836541" y="2309816"/>
              <a:ext cx="47917" cy="192744"/>
            </a:xfrm>
            <a:prstGeom prst="rect">
              <a:avLst/>
            </a:prstGeom>
            <a:solidFill>
              <a:srgbClr val="377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82" name="Grupo 181">
            <a:extLst>
              <a:ext uri="{FF2B5EF4-FFF2-40B4-BE49-F238E27FC236}">
                <a16:creationId xmlns:a16="http://schemas.microsoft.com/office/drawing/2014/main" id="{B3E02CB4-9541-C8A1-BAAD-0BD119BF5AE2}"/>
              </a:ext>
            </a:extLst>
          </p:cNvPr>
          <p:cNvGrpSpPr/>
          <p:nvPr/>
        </p:nvGrpSpPr>
        <p:grpSpPr>
          <a:xfrm>
            <a:off x="3022557" y="1802329"/>
            <a:ext cx="47919" cy="591380"/>
            <a:chOff x="8836539" y="2309816"/>
            <a:chExt cx="47919" cy="591380"/>
          </a:xfrm>
        </p:grpSpPr>
        <p:cxnSp>
          <p:nvCxnSpPr>
            <p:cNvPr id="183" name="Straight Connector 19">
              <a:extLst>
                <a:ext uri="{FF2B5EF4-FFF2-40B4-BE49-F238E27FC236}">
                  <a16:creationId xmlns:a16="http://schemas.microsoft.com/office/drawing/2014/main" id="{A93A6CF0-58E6-BC4D-6533-5E9259B69968}"/>
                </a:ext>
              </a:extLst>
            </p:cNvPr>
            <p:cNvCxnSpPr>
              <a:cxnSpLocks/>
            </p:cNvCxnSpPr>
            <p:nvPr/>
          </p:nvCxnSpPr>
          <p:spPr>
            <a:xfrm>
              <a:off x="8836539" y="2309817"/>
              <a:ext cx="0" cy="591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4" name="Rectangle 46">
              <a:extLst>
                <a:ext uri="{FF2B5EF4-FFF2-40B4-BE49-F238E27FC236}">
                  <a16:creationId xmlns:a16="http://schemas.microsoft.com/office/drawing/2014/main" id="{906ED4B6-AB89-9521-7D0A-36B73D321712}"/>
                </a:ext>
              </a:extLst>
            </p:cNvPr>
            <p:cNvSpPr/>
            <p:nvPr/>
          </p:nvSpPr>
          <p:spPr>
            <a:xfrm>
              <a:off x="8836541" y="2309816"/>
              <a:ext cx="47917" cy="192744"/>
            </a:xfrm>
            <a:prstGeom prst="rect">
              <a:avLst/>
            </a:prstGeom>
            <a:solidFill>
              <a:srgbClr val="377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185" name="Imagen 184">
            <a:extLst>
              <a:ext uri="{FF2B5EF4-FFF2-40B4-BE49-F238E27FC236}">
                <a16:creationId xmlns:a16="http://schemas.microsoft.com/office/drawing/2014/main" id="{9677A887-2B4D-D86F-F012-1CA04F51819D}"/>
              </a:ext>
            </a:extLst>
          </p:cNvPr>
          <p:cNvPicPr>
            <a:picLocks noChangeAspect="1"/>
          </p:cNvPicPr>
          <p:nvPr/>
        </p:nvPicPr>
        <p:blipFill>
          <a:blip r:embed="rId7">
            <a:duotone>
              <a:schemeClr val="bg2">
                <a:shade val="45000"/>
                <a:satMod val="135000"/>
              </a:schemeClr>
              <a:prstClr val="white"/>
            </a:duotone>
          </a:blip>
          <a:stretch>
            <a:fillRect/>
          </a:stretch>
        </p:blipFill>
        <p:spPr>
          <a:xfrm rot="16200000">
            <a:off x="2147355" y="3184987"/>
            <a:ext cx="5360624" cy="571876"/>
          </a:xfrm>
          <a:prstGeom prst="rect">
            <a:avLst/>
          </a:prstGeom>
        </p:spPr>
      </p:pic>
      <p:cxnSp>
        <p:nvCxnSpPr>
          <p:cNvPr id="187" name="Conector recto 186">
            <a:extLst>
              <a:ext uri="{FF2B5EF4-FFF2-40B4-BE49-F238E27FC236}">
                <a16:creationId xmlns:a16="http://schemas.microsoft.com/office/drawing/2014/main" id="{A04EA475-9361-17FD-D023-1AA176323D3D}"/>
              </a:ext>
            </a:extLst>
          </p:cNvPr>
          <p:cNvCxnSpPr>
            <a:cxnSpLocks/>
          </p:cNvCxnSpPr>
          <p:nvPr/>
        </p:nvCxnSpPr>
        <p:spPr>
          <a:xfrm flipH="1">
            <a:off x="593959" y="2564163"/>
            <a:ext cx="4039031" cy="0"/>
          </a:xfrm>
          <a:prstGeom prst="line">
            <a:avLst/>
          </a:prstGeom>
          <a:ln>
            <a:solidFill>
              <a:srgbClr val="3772DB"/>
            </a:solidFill>
            <a:prstDash val="sysDot"/>
          </a:ln>
        </p:spPr>
        <p:style>
          <a:lnRef idx="2">
            <a:schemeClr val="accent1"/>
          </a:lnRef>
          <a:fillRef idx="0">
            <a:schemeClr val="accent1"/>
          </a:fillRef>
          <a:effectRef idx="1">
            <a:schemeClr val="accent1"/>
          </a:effectRef>
          <a:fontRef idx="minor">
            <a:schemeClr val="tx1"/>
          </a:fontRef>
        </p:style>
      </p:cxnSp>
      <p:sp>
        <p:nvSpPr>
          <p:cNvPr id="190" name="CuadroTexto 189">
            <a:extLst>
              <a:ext uri="{FF2B5EF4-FFF2-40B4-BE49-F238E27FC236}">
                <a16:creationId xmlns:a16="http://schemas.microsoft.com/office/drawing/2014/main" id="{AD03901F-8D26-E48C-D782-97E79F3F4605}"/>
              </a:ext>
            </a:extLst>
          </p:cNvPr>
          <p:cNvSpPr txBox="1"/>
          <p:nvPr/>
        </p:nvSpPr>
        <p:spPr>
          <a:xfrm>
            <a:off x="51491" y="6515911"/>
            <a:ext cx="1125185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a:ln>
                  <a:noFill/>
                </a:ln>
                <a:solidFill>
                  <a:srgbClr val="404040"/>
                </a:solidFill>
                <a:effectLst/>
                <a:uLnTx/>
                <a:uFillTx/>
                <a:latin typeface="Poppins"/>
                <a:ea typeface="+mn-ea"/>
                <a:cs typeface="Poppins"/>
              </a:rPr>
              <a:t>*La propuesta se construyó con base en las apuestas del programa de gobierno, el Libro de la Verdad, la información oficial en redes sociales y declaraciones públicas.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800" b="0" i="0" u="none" strike="noStrike" kern="1200" cap="none" spc="0" normalizeH="0" baseline="0" noProof="0">
                <a:ln>
                  <a:noFill/>
                </a:ln>
                <a:solidFill>
                  <a:srgbClr val="404040"/>
                </a:solidFill>
                <a:effectLst/>
                <a:uLnTx/>
                <a:uFillTx/>
                <a:latin typeface="Poppins"/>
                <a:ea typeface="+mn-ea"/>
                <a:cs typeface="Poppins"/>
              </a:rPr>
              <a:t>**Tiene en cuenta indicadores asociados a la UNGRD e indicadores propuestos para la atención de las zonas afectadas</a:t>
            </a:r>
          </a:p>
        </p:txBody>
      </p:sp>
      <p:sp>
        <p:nvSpPr>
          <p:cNvPr id="3" name="TextBox 32">
            <a:extLst>
              <a:ext uri="{FF2B5EF4-FFF2-40B4-BE49-F238E27FC236}">
                <a16:creationId xmlns:a16="http://schemas.microsoft.com/office/drawing/2014/main" id="{949A85C5-FC83-286F-105C-E9E85557705D}"/>
              </a:ext>
            </a:extLst>
          </p:cNvPr>
          <p:cNvSpPr txBox="1"/>
          <p:nvPr/>
        </p:nvSpPr>
        <p:spPr>
          <a:xfrm>
            <a:off x="2622893" y="3578660"/>
            <a:ext cx="1584177" cy="1962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75" b="1" i="0" u="none" strike="noStrike" kern="1200" cap="none" spc="0" normalizeH="0" baseline="0" noProof="0">
                <a:ln>
                  <a:noFill/>
                </a:ln>
                <a:solidFill>
                  <a:srgbClr val="1B4874"/>
                </a:solidFill>
                <a:effectLst/>
                <a:highlight>
                  <a:srgbClr val="FFFFFF"/>
                </a:highlight>
                <a:uLnTx/>
                <a:uFillTx/>
                <a:latin typeface="Poppins Medium" panose="00000600000000000000" pitchFamily="50" charset="0"/>
                <a:ea typeface="+mn-ea"/>
                <a:cs typeface="Poppins Medium" panose="00000600000000000000" pitchFamily="50" charset="0"/>
              </a:rPr>
              <a:t>37 indicadores**</a:t>
            </a:r>
            <a:endParaRPr kumimoji="0" lang="es-ES" sz="1400" b="1" i="0" u="none" strike="noStrike" kern="1200" cap="none" spc="0" normalizeH="0" baseline="0" noProof="0">
              <a:ln>
                <a:noFill/>
              </a:ln>
              <a:solidFill>
                <a:srgbClr val="1B4874"/>
              </a:solidFill>
              <a:effectLst/>
              <a:highlight>
                <a:srgbClr val="FFFFFF"/>
              </a:highlight>
              <a:uLnTx/>
              <a:uFillTx/>
              <a:latin typeface="Poppins" panose="00000500000000000000" pitchFamily="50" charset="0"/>
              <a:ea typeface="+mn-ea"/>
              <a:cs typeface="Poppins" panose="00000500000000000000" pitchFamily="50" charset="0"/>
            </a:endParaRPr>
          </a:p>
        </p:txBody>
      </p:sp>
      <p:sp>
        <p:nvSpPr>
          <p:cNvPr id="5" name="TextBox 32">
            <a:extLst>
              <a:ext uri="{FF2B5EF4-FFF2-40B4-BE49-F238E27FC236}">
                <a16:creationId xmlns:a16="http://schemas.microsoft.com/office/drawing/2014/main" id="{19E90F5F-89CB-BC35-D356-81341667B5CA}"/>
              </a:ext>
            </a:extLst>
          </p:cNvPr>
          <p:cNvSpPr txBox="1"/>
          <p:nvPr/>
        </p:nvSpPr>
        <p:spPr>
          <a:xfrm>
            <a:off x="2622893" y="4083367"/>
            <a:ext cx="1584177" cy="1962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75" b="1" i="0" u="none" strike="noStrike" kern="1200" cap="none" spc="0" normalizeH="0" baseline="0" noProof="0">
                <a:ln>
                  <a:noFill/>
                </a:ln>
                <a:solidFill>
                  <a:srgbClr val="1B4874"/>
                </a:solidFill>
                <a:effectLst/>
                <a:highlight>
                  <a:srgbClr val="FFFFFF"/>
                </a:highlight>
                <a:uLnTx/>
                <a:uFillTx/>
                <a:latin typeface="Poppins Medium" panose="00000600000000000000" pitchFamily="50" charset="0"/>
                <a:ea typeface="+mn-ea"/>
                <a:cs typeface="Poppins Medium" panose="00000600000000000000" pitchFamily="50" charset="0"/>
              </a:rPr>
              <a:t>51 indicadores</a:t>
            </a:r>
            <a:endParaRPr kumimoji="0" lang="es-ES" sz="1400" b="1" i="0" u="none" strike="noStrike" kern="1200" cap="none" spc="0" normalizeH="0" baseline="0" noProof="0">
              <a:ln>
                <a:noFill/>
              </a:ln>
              <a:solidFill>
                <a:srgbClr val="1B4874"/>
              </a:solidFill>
              <a:effectLst/>
              <a:highlight>
                <a:srgbClr val="FFFFFF"/>
              </a:highlight>
              <a:uLnTx/>
              <a:uFillTx/>
              <a:latin typeface="Poppins" panose="00000500000000000000" pitchFamily="50" charset="0"/>
              <a:ea typeface="+mn-ea"/>
              <a:cs typeface="Poppins" panose="00000500000000000000" pitchFamily="50" charset="0"/>
            </a:endParaRPr>
          </a:p>
        </p:txBody>
      </p:sp>
      <p:sp>
        <p:nvSpPr>
          <p:cNvPr id="7" name="TextBox 32">
            <a:extLst>
              <a:ext uri="{FF2B5EF4-FFF2-40B4-BE49-F238E27FC236}">
                <a16:creationId xmlns:a16="http://schemas.microsoft.com/office/drawing/2014/main" id="{EB2921CC-3263-5008-B08C-CE2352864BBC}"/>
              </a:ext>
            </a:extLst>
          </p:cNvPr>
          <p:cNvSpPr txBox="1"/>
          <p:nvPr/>
        </p:nvSpPr>
        <p:spPr>
          <a:xfrm>
            <a:off x="2622891" y="5925151"/>
            <a:ext cx="1584177" cy="1962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75" b="1" i="0" u="none" strike="noStrike" kern="1200" cap="none" spc="0" normalizeH="0" baseline="0" noProof="0">
                <a:ln>
                  <a:noFill/>
                </a:ln>
                <a:solidFill>
                  <a:srgbClr val="1B4874"/>
                </a:solidFill>
                <a:effectLst/>
                <a:highlight>
                  <a:srgbClr val="FFFFFF"/>
                </a:highlight>
                <a:uLnTx/>
                <a:uFillTx/>
                <a:latin typeface="Poppins Medium" panose="00000600000000000000" pitchFamily="50" charset="0"/>
                <a:ea typeface="+mn-ea"/>
                <a:cs typeface="Poppins Medium" panose="00000600000000000000" pitchFamily="50" charset="0"/>
              </a:rPr>
              <a:t>18 indicadores</a:t>
            </a:r>
            <a:endParaRPr kumimoji="0" lang="es-ES" sz="1400" b="1" i="0" u="none" strike="noStrike" kern="1200" cap="none" spc="0" normalizeH="0" baseline="0" noProof="0">
              <a:ln>
                <a:noFill/>
              </a:ln>
              <a:solidFill>
                <a:srgbClr val="1B4874"/>
              </a:solidFill>
              <a:effectLst/>
              <a:highlight>
                <a:srgbClr val="FFFFFF"/>
              </a:highlight>
              <a:uLnTx/>
              <a:uFillTx/>
              <a:latin typeface="Poppins" panose="00000500000000000000" pitchFamily="50" charset="0"/>
              <a:ea typeface="+mn-ea"/>
              <a:cs typeface="Poppins" panose="00000500000000000000" pitchFamily="50" charset="0"/>
            </a:endParaRPr>
          </a:p>
        </p:txBody>
      </p:sp>
      <p:sp>
        <p:nvSpPr>
          <p:cNvPr id="9" name="TextBox 32">
            <a:extLst>
              <a:ext uri="{FF2B5EF4-FFF2-40B4-BE49-F238E27FC236}">
                <a16:creationId xmlns:a16="http://schemas.microsoft.com/office/drawing/2014/main" id="{649DAFE6-DB22-6522-E09F-F89BF44AD4E8}"/>
              </a:ext>
            </a:extLst>
          </p:cNvPr>
          <p:cNvSpPr txBox="1"/>
          <p:nvPr/>
        </p:nvSpPr>
        <p:spPr>
          <a:xfrm>
            <a:off x="2622891" y="5243798"/>
            <a:ext cx="1584177" cy="1962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75" b="1" i="0" u="none" strike="noStrike" kern="1200" cap="none" spc="0" normalizeH="0" baseline="0" noProof="0">
                <a:ln>
                  <a:noFill/>
                </a:ln>
                <a:solidFill>
                  <a:srgbClr val="1B4874"/>
                </a:solidFill>
                <a:effectLst/>
                <a:highlight>
                  <a:srgbClr val="FFFFFF"/>
                </a:highlight>
                <a:uLnTx/>
                <a:uFillTx/>
                <a:latin typeface="Poppins Medium" panose="00000600000000000000" pitchFamily="50" charset="0"/>
                <a:ea typeface="+mn-ea"/>
                <a:cs typeface="Poppins Medium" panose="00000600000000000000" pitchFamily="50" charset="0"/>
              </a:rPr>
              <a:t>106 indicadores</a:t>
            </a:r>
            <a:endParaRPr kumimoji="0" lang="es-ES" sz="1400" b="1" i="0" u="none" strike="noStrike" kern="1200" cap="none" spc="0" normalizeH="0" baseline="0" noProof="0">
              <a:ln>
                <a:noFill/>
              </a:ln>
              <a:solidFill>
                <a:srgbClr val="1B4874"/>
              </a:solidFill>
              <a:effectLst/>
              <a:highlight>
                <a:srgbClr val="FFFFFF"/>
              </a:highlight>
              <a:uLnTx/>
              <a:uFillTx/>
              <a:latin typeface="Poppins" panose="00000500000000000000" pitchFamily="50" charset="0"/>
              <a:ea typeface="+mn-ea"/>
              <a:cs typeface="Poppins" panose="00000500000000000000" pitchFamily="50" charset="0"/>
            </a:endParaRPr>
          </a:p>
        </p:txBody>
      </p:sp>
      <p:sp>
        <p:nvSpPr>
          <p:cNvPr id="11" name="TextBox 32">
            <a:extLst>
              <a:ext uri="{FF2B5EF4-FFF2-40B4-BE49-F238E27FC236}">
                <a16:creationId xmlns:a16="http://schemas.microsoft.com/office/drawing/2014/main" id="{B7D18CB8-D856-A8DE-57A9-718A05F9447F}"/>
              </a:ext>
            </a:extLst>
          </p:cNvPr>
          <p:cNvSpPr txBox="1"/>
          <p:nvPr/>
        </p:nvSpPr>
        <p:spPr>
          <a:xfrm>
            <a:off x="2622891" y="4636260"/>
            <a:ext cx="1584177" cy="1962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75" b="1" i="0" u="none" strike="noStrike" kern="1200" cap="none" spc="0" normalizeH="0" baseline="0" noProof="0">
                <a:ln>
                  <a:noFill/>
                </a:ln>
                <a:solidFill>
                  <a:srgbClr val="1B4874"/>
                </a:solidFill>
                <a:effectLst/>
                <a:highlight>
                  <a:srgbClr val="FFFFFF"/>
                </a:highlight>
                <a:uLnTx/>
                <a:uFillTx/>
                <a:latin typeface="Poppins Medium" panose="00000600000000000000" pitchFamily="50" charset="0"/>
                <a:ea typeface="+mn-ea"/>
                <a:cs typeface="Poppins Medium" panose="00000600000000000000" pitchFamily="50" charset="0"/>
              </a:rPr>
              <a:t>100 indicadores</a:t>
            </a:r>
            <a:endParaRPr kumimoji="0" lang="es-ES" sz="1400" b="1" i="0" u="none" strike="noStrike" kern="1200" cap="none" spc="0" normalizeH="0" baseline="0" noProof="0">
              <a:ln>
                <a:noFill/>
              </a:ln>
              <a:solidFill>
                <a:srgbClr val="1B4874"/>
              </a:solidFill>
              <a:effectLst/>
              <a:highlight>
                <a:srgbClr val="FFFFFF"/>
              </a:highlight>
              <a:uLnTx/>
              <a:uFillTx/>
              <a:latin typeface="Poppins" panose="00000500000000000000" pitchFamily="50" charset="0"/>
              <a:ea typeface="+mn-ea"/>
              <a:cs typeface="Poppins" panose="00000500000000000000" pitchFamily="50" charset="0"/>
            </a:endParaRPr>
          </a:p>
        </p:txBody>
      </p:sp>
      <p:sp>
        <p:nvSpPr>
          <p:cNvPr id="2" name="Text 1">
            <a:extLst>
              <a:ext uri="{FF2B5EF4-FFF2-40B4-BE49-F238E27FC236}">
                <a16:creationId xmlns:a16="http://schemas.microsoft.com/office/drawing/2014/main" id="{C30FE637-D09A-A85D-6984-F32152050D30}"/>
              </a:ext>
            </a:extLst>
          </p:cNvPr>
          <p:cNvSpPr txBox="1"/>
          <p:nvPr/>
        </p:nvSpPr>
        <p:spPr>
          <a:xfrm>
            <a:off x="841506" y="338001"/>
            <a:ext cx="10320751" cy="58477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rPr>
              <a:t>La DSEPP dispone para los sectores una propuesta preliminar de batería de indicadores, como base para iniciar la discusión técnica</a:t>
            </a:r>
          </a:p>
        </p:txBody>
      </p:sp>
      <p:grpSp>
        <p:nvGrpSpPr>
          <p:cNvPr id="4" name="Grupo 3">
            <a:extLst>
              <a:ext uri="{FF2B5EF4-FFF2-40B4-BE49-F238E27FC236}">
                <a16:creationId xmlns:a16="http://schemas.microsoft.com/office/drawing/2014/main" id="{7A71891F-5C9C-1359-01C0-F82308C55290}"/>
              </a:ext>
            </a:extLst>
          </p:cNvPr>
          <p:cNvGrpSpPr/>
          <p:nvPr/>
        </p:nvGrpSpPr>
        <p:grpSpPr>
          <a:xfrm rot="5400000" flipV="1">
            <a:off x="402270" y="576358"/>
            <a:ext cx="513836" cy="45719"/>
            <a:chOff x="12234312" y="4519140"/>
            <a:chExt cx="3232022" cy="182403"/>
          </a:xfrm>
        </p:grpSpPr>
        <p:sp>
          <p:nvSpPr>
            <p:cNvPr id="6" name="Rectángulo 5">
              <a:extLst>
                <a:ext uri="{FF2B5EF4-FFF2-40B4-BE49-F238E27FC236}">
                  <a16:creationId xmlns:a16="http://schemas.microsoft.com/office/drawing/2014/main" id="{8F2B944E-95D8-A87A-5D6F-DB18D80C1F5E}"/>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Rectángulo 7">
              <a:extLst>
                <a:ext uri="{FF2B5EF4-FFF2-40B4-BE49-F238E27FC236}">
                  <a16:creationId xmlns:a16="http://schemas.microsoft.com/office/drawing/2014/main" id="{6BF328AF-6FDA-EC29-5A64-61024CB0C176}"/>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Rectángulo 9">
              <a:extLst>
                <a:ext uri="{FF2B5EF4-FFF2-40B4-BE49-F238E27FC236}">
                  <a16:creationId xmlns:a16="http://schemas.microsoft.com/office/drawing/2014/main" id="{BA276815-772B-E78A-0131-1C4F07D78E38}"/>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2" name="Elipse 11">
            <a:extLst>
              <a:ext uri="{FF2B5EF4-FFF2-40B4-BE49-F238E27FC236}">
                <a16:creationId xmlns:a16="http://schemas.microsoft.com/office/drawing/2014/main" id="{5472E4E5-8F84-5035-C503-8C4C5F12A1A2}"/>
              </a:ext>
            </a:extLst>
          </p:cNvPr>
          <p:cNvSpPr/>
          <p:nvPr/>
        </p:nvSpPr>
        <p:spPr>
          <a:xfrm>
            <a:off x="647249" y="1270372"/>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ángulo 12">
            <a:extLst>
              <a:ext uri="{FF2B5EF4-FFF2-40B4-BE49-F238E27FC236}">
                <a16:creationId xmlns:a16="http://schemas.microsoft.com/office/drawing/2014/main" id="{307401BE-9077-33E6-1BF9-79B64B96115B}"/>
              </a:ext>
            </a:extLst>
          </p:cNvPr>
          <p:cNvSpPr/>
          <p:nvPr/>
        </p:nvSpPr>
        <p:spPr>
          <a:xfrm>
            <a:off x="11049000" y="141515"/>
            <a:ext cx="943085" cy="924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 name="Imagen 13">
            <a:extLst>
              <a:ext uri="{FF2B5EF4-FFF2-40B4-BE49-F238E27FC236}">
                <a16:creationId xmlns:a16="http://schemas.microsoft.com/office/drawing/2014/main" id="{CDEF24D5-D127-6B99-16B9-4A68B14F6B89}"/>
              </a:ext>
            </a:extLst>
          </p:cNvPr>
          <p:cNvPicPr>
            <a:picLocks noChangeAspect="1"/>
          </p:cNvPicPr>
          <p:nvPr/>
        </p:nvPicPr>
        <p:blipFill>
          <a:blip r:embed="rId8"/>
          <a:srcRect l="35702" t="16637" r="36606" b="15791"/>
          <a:stretch>
            <a:fillRect/>
          </a:stretch>
        </p:blipFill>
        <p:spPr>
          <a:xfrm>
            <a:off x="11342090" y="171356"/>
            <a:ext cx="500147" cy="686477"/>
          </a:xfrm>
          <a:prstGeom prst="rect">
            <a:avLst/>
          </a:prstGeom>
        </p:spPr>
      </p:pic>
      <p:sp>
        <p:nvSpPr>
          <p:cNvPr id="15" name="Rectángulo 14">
            <a:extLst>
              <a:ext uri="{FF2B5EF4-FFF2-40B4-BE49-F238E27FC236}">
                <a16:creationId xmlns:a16="http://schemas.microsoft.com/office/drawing/2014/main" id="{376715A9-FF1B-53B8-1944-6EBAE3FE47F6}"/>
              </a:ext>
            </a:extLst>
          </p:cNvPr>
          <p:cNvSpPr/>
          <p:nvPr/>
        </p:nvSpPr>
        <p:spPr>
          <a:xfrm>
            <a:off x="11055889" y="151620"/>
            <a:ext cx="943085" cy="924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6" name="Imagen 15">
            <a:extLst>
              <a:ext uri="{FF2B5EF4-FFF2-40B4-BE49-F238E27FC236}">
                <a16:creationId xmlns:a16="http://schemas.microsoft.com/office/drawing/2014/main" id="{4D5B7015-6FB2-1338-9CEF-D38C554A404E}"/>
              </a:ext>
            </a:extLst>
          </p:cNvPr>
          <p:cNvPicPr>
            <a:picLocks noChangeAspect="1"/>
          </p:cNvPicPr>
          <p:nvPr/>
        </p:nvPicPr>
        <p:blipFill>
          <a:blip r:embed="rId8"/>
          <a:srcRect l="35702" t="16637" r="36606" b="15791"/>
          <a:stretch>
            <a:fillRect/>
          </a:stretch>
        </p:blipFill>
        <p:spPr>
          <a:xfrm>
            <a:off x="11322257" y="258478"/>
            <a:ext cx="500147" cy="686477"/>
          </a:xfrm>
          <a:prstGeom prst="rect">
            <a:avLst/>
          </a:prstGeom>
        </p:spPr>
      </p:pic>
      <p:sp>
        <p:nvSpPr>
          <p:cNvPr id="17" name="CuadroTexto 16">
            <a:extLst>
              <a:ext uri="{FF2B5EF4-FFF2-40B4-BE49-F238E27FC236}">
                <a16:creationId xmlns:a16="http://schemas.microsoft.com/office/drawing/2014/main" id="{11B3FF38-7FF9-9487-8CF0-B538D4A737F8}"/>
              </a:ext>
            </a:extLst>
          </p:cNvPr>
          <p:cNvSpPr txBox="1"/>
          <p:nvPr/>
        </p:nvSpPr>
        <p:spPr>
          <a:xfrm>
            <a:off x="31857" y="25465"/>
            <a:ext cx="592020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800" b="1"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Bases – </a:t>
            </a:r>
            <a:r>
              <a:rPr kumimoji="0" lang="es-CO" sz="800" b="0"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seguimiento a metas</a:t>
            </a:r>
          </a:p>
        </p:txBody>
      </p:sp>
    </p:spTree>
    <p:extLst>
      <p:ext uri="{BB962C8B-B14F-4D97-AF65-F5344CB8AC3E}">
        <p14:creationId xmlns:p14="http://schemas.microsoft.com/office/powerpoint/2010/main" val="1331106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A709-C4B3-8C9E-332F-F43E96E9924E}"/>
            </a:ext>
          </a:extLst>
        </p:cNvPr>
        <p:cNvGrpSpPr/>
        <p:nvPr/>
      </p:nvGrpSpPr>
      <p:grpSpPr>
        <a:xfrm>
          <a:off x="0" y="0"/>
          <a:ext cx="0" cy="0"/>
          <a:chOff x="0" y="0"/>
          <a:chExt cx="0" cy="0"/>
        </a:xfrm>
      </p:grpSpPr>
      <p:pic>
        <p:nvPicPr>
          <p:cNvPr id="137" name="Imagen 136">
            <a:extLst>
              <a:ext uri="{FF2B5EF4-FFF2-40B4-BE49-F238E27FC236}">
                <a16:creationId xmlns:a16="http://schemas.microsoft.com/office/drawing/2014/main" id="{05F8583C-54D0-E4AB-A001-13F37E599FE1}"/>
              </a:ext>
            </a:extLst>
          </p:cNvPr>
          <p:cNvPicPr>
            <a:picLocks noChangeAspect="1"/>
          </p:cNvPicPr>
          <p:nvPr/>
        </p:nvPicPr>
        <p:blipFill>
          <a:blip r:embed="rId3"/>
          <a:stretch>
            <a:fillRect/>
          </a:stretch>
        </p:blipFill>
        <p:spPr>
          <a:xfrm>
            <a:off x="5957266" y="3590329"/>
            <a:ext cx="5434311" cy="3136561"/>
          </a:xfrm>
          <a:prstGeom prst="rect">
            <a:avLst/>
          </a:prstGeom>
        </p:spPr>
      </p:pic>
      <p:cxnSp>
        <p:nvCxnSpPr>
          <p:cNvPr id="101" name="Conector: angular 100">
            <a:extLst>
              <a:ext uri="{FF2B5EF4-FFF2-40B4-BE49-F238E27FC236}">
                <a16:creationId xmlns:a16="http://schemas.microsoft.com/office/drawing/2014/main" id="{FE24AA2C-062F-1E50-EB66-F57639946A9A}"/>
              </a:ext>
            </a:extLst>
          </p:cNvPr>
          <p:cNvCxnSpPr>
            <a:cxnSpLocks/>
            <a:endCxn id="97" idx="1"/>
          </p:cNvCxnSpPr>
          <p:nvPr/>
        </p:nvCxnSpPr>
        <p:spPr>
          <a:xfrm flipV="1">
            <a:off x="7102296" y="1472671"/>
            <a:ext cx="561942" cy="366296"/>
          </a:xfrm>
          <a:prstGeom prst="bentConnector4">
            <a:avLst>
              <a:gd name="adj1" fmla="val 21341"/>
              <a:gd name="adj2" fmla="val 93266"/>
            </a:avLst>
          </a:prstGeom>
          <a:ln w="12700">
            <a:solidFill>
              <a:srgbClr val="04589A"/>
            </a:solidFill>
            <a:prstDash val="sysDot"/>
          </a:ln>
        </p:spPr>
        <p:style>
          <a:lnRef idx="2">
            <a:schemeClr val="accent1"/>
          </a:lnRef>
          <a:fillRef idx="0">
            <a:schemeClr val="accent1"/>
          </a:fillRef>
          <a:effectRef idx="1">
            <a:schemeClr val="accent1"/>
          </a:effectRef>
          <a:fontRef idx="minor">
            <a:schemeClr val="tx1"/>
          </a:fontRef>
        </p:style>
      </p:cxnSp>
      <p:cxnSp>
        <p:nvCxnSpPr>
          <p:cNvPr id="81" name="Conector: angular 80">
            <a:extLst>
              <a:ext uri="{FF2B5EF4-FFF2-40B4-BE49-F238E27FC236}">
                <a16:creationId xmlns:a16="http://schemas.microsoft.com/office/drawing/2014/main" id="{AF71F93D-E8CA-0FD0-5558-3BC702945571}"/>
              </a:ext>
            </a:extLst>
          </p:cNvPr>
          <p:cNvCxnSpPr>
            <a:cxnSpLocks/>
            <a:endCxn id="79" idx="1"/>
          </p:cNvCxnSpPr>
          <p:nvPr/>
        </p:nvCxnSpPr>
        <p:spPr>
          <a:xfrm flipV="1">
            <a:off x="448428" y="1516144"/>
            <a:ext cx="561942" cy="366296"/>
          </a:xfrm>
          <a:prstGeom prst="bentConnector4">
            <a:avLst>
              <a:gd name="adj1" fmla="val 24998"/>
              <a:gd name="adj2" fmla="val 93266"/>
            </a:avLst>
          </a:prstGeom>
          <a:ln w="12700">
            <a:solidFill>
              <a:srgbClr val="04589A"/>
            </a:solidFill>
            <a:prstDash val="sysDot"/>
          </a:ln>
        </p:spPr>
        <p:style>
          <a:lnRef idx="2">
            <a:schemeClr val="accent1"/>
          </a:lnRef>
          <a:fillRef idx="0">
            <a:schemeClr val="accent1"/>
          </a:fillRef>
          <a:effectRef idx="1">
            <a:schemeClr val="accent1"/>
          </a:effectRef>
          <a:fontRef idx="minor">
            <a:schemeClr val="tx1"/>
          </a:fontRef>
        </p:style>
      </p:cxnSp>
      <p:cxnSp>
        <p:nvCxnSpPr>
          <p:cNvPr id="95" name="Conector: angular 94">
            <a:extLst>
              <a:ext uri="{FF2B5EF4-FFF2-40B4-BE49-F238E27FC236}">
                <a16:creationId xmlns:a16="http://schemas.microsoft.com/office/drawing/2014/main" id="{B9D902BA-3080-DD3C-FFAF-E912F3E9A087}"/>
              </a:ext>
            </a:extLst>
          </p:cNvPr>
          <p:cNvCxnSpPr>
            <a:cxnSpLocks/>
            <a:endCxn id="91" idx="1"/>
          </p:cNvCxnSpPr>
          <p:nvPr/>
        </p:nvCxnSpPr>
        <p:spPr>
          <a:xfrm flipV="1">
            <a:off x="4530662" y="1474208"/>
            <a:ext cx="561942" cy="366296"/>
          </a:xfrm>
          <a:prstGeom prst="bentConnector4">
            <a:avLst>
              <a:gd name="adj1" fmla="val 24998"/>
              <a:gd name="adj2" fmla="val 93266"/>
            </a:avLst>
          </a:prstGeom>
          <a:ln w="12700">
            <a:solidFill>
              <a:srgbClr val="04589A"/>
            </a:solidFill>
            <a:prstDash val="sysDot"/>
          </a:ln>
        </p:spPr>
        <p:style>
          <a:lnRef idx="2">
            <a:schemeClr val="accent1"/>
          </a:lnRef>
          <a:fillRef idx="0">
            <a:schemeClr val="accent1"/>
          </a:fillRef>
          <a:effectRef idx="1">
            <a:schemeClr val="accent1"/>
          </a:effectRef>
          <a:fontRef idx="minor">
            <a:schemeClr val="tx1"/>
          </a:fontRef>
        </p:style>
      </p:cxnSp>
      <p:pic>
        <p:nvPicPr>
          <p:cNvPr id="72" name="Imagen 71">
            <a:extLst>
              <a:ext uri="{FF2B5EF4-FFF2-40B4-BE49-F238E27FC236}">
                <a16:creationId xmlns:a16="http://schemas.microsoft.com/office/drawing/2014/main" id="{A05673F8-7085-7D93-26F3-78BCA956DE3A}"/>
              </a:ext>
            </a:extLst>
          </p:cNvPr>
          <p:cNvPicPr>
            <a:picLocks noChangeAspect="1"/>
          </p:cNvPicPr>
          <p:nvPr/>
        </p:nvPicPr>
        <p:blipFill>
          <a:blip r:embed="rId4"/>
          <a:stretch>
            <a:fillRect/>
          </a:stretch>
        </p:blipFill>
        <p:spPr>
          <a:xfrm>
            <a:off x="0" y="1527913"/>
            <a:ext cx="12192000" cy="2002875"/>
          </a:xfrm>
          <a:prstGeom prst="rect">
            <a:avLst/>
          </a:prstGeom>
        </p:spPr>
      </p:pic>
      <p:sp>
        <p:nvSpPr>
          <p:cNvPr id="6" name="TextBox 15">
            <a:extLst>
              <a:ext uri="{FF2B5EF4-FFF2-40B4-BE49-F238E27FC236}">
                <a16:creationId xmlns:a16="http://schemas.microsoft.com/office/drawing/2014/main" id="{340D7F54-0559-4092-F5A7-9695A981066D}"/>
              </a:ext>
            </a:extLst>
          </p:cNvPr>
          <p:cNvSpPr txBox="1"/>
          <p:nvPr/>
        </p:nvSpPr>
        <p:spPr>
          <a:xfrm>
            <a:off x="755124" y="697371"/>
            <a:ext cx="10841135" cy="523220"/>
          </a:xfrm>
          <a:prstGeom prst="rect">
            <a:avLst/>
          </a:prstGeom>
          <a:noFill/>
        </p:spPr>
        <p:txBody>
          <a:bodyPr wrap="square" lIns="91440" tIns="45720" rIns="91440" bIns="45720" anchor="t">
            <a:spAutoFit/>
          </a:bodyPr>
          <a:lstStyle>
            <a:defPPr>
              <a:defRPr lang="es-CO"/>
            </a:defPPr>
            <a:lvl1pPr>
              <a:defRPr sz="1200">
                <a:solidFill>
                  <a:srgbClr val="00B0A5"/>
                </a:solidFill>
                <a:latin typeface="Poppins" panose="00000500000000000000" pitchFamily="2" charset="0"/>
                <a:cs typeface="Poppins"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04040"/>
                </a:solidFill>
                <a:effectLst/>
                <a:uLnTx/>
                <a:uFillTx/>
                <a:latin typeface="Poppins"/>
                <a:ea typeface="+mn-ea"/>
                <a:cs typeface="Poppins"/>
              </a:rPr>
              <a:t>Etapa </a:t>
            </a:r>
            <a:r>
              <a:rPr kumimoji="0" lang="es-CO" sz="1400" b="1" i="0" u="none" strike="noStrike" kern="1200" cap="none" spc="0" normalizeH="0" baseline="0" noProof="0" err="1">
                <a:ln>
                  <a:noFill/>
                </a:ln>
                <a:solidFill>
                  <a:srgbClr val="404040"/>
                </a:solidFill>
                <a:effectLst/>
                <a:uLnTx/>
                <a:uFillTx/>
                <a:latin typeface="Poppins"/>
                <a:ea typeface="+mn-ea"/>
                <a:cs typeface="Poppins"/>
              </a:rPr>
              <a:t>crític</a:t>
            </a:r>
            <a:r>
              <a:rPr kumimoji="0" lang="en-US" sz="1400" b="1" i="0" u="none" strike="noStrike" kern="1200" cap="none" spc="0" normalizeH="0" baseline="0" noProof="0">
                <a:ln>
                  <a:noFill/>
                </a:ln>
                <a:solidFill>
                  <a:srgbClr val="404040"/>
                </a:solidFill>
                <a:effectLst/>
                <a:uLnTx/>
                <a:uFillTx/>
                <a:latin typeface="Poppins"/>
                <a:ea typeface="+mn-ea"/>
                <a:cs typeface="Poppins"/>
              </a:rPr>
              <a:t>a </a:t>
            </a:r>
            <a:r>
              <a:rPr kumimoji="0" lang="en-US" sz="1400" b="0" i="0" u="none" strike="noStrike" kern="1200" cap="none" spc="0" normalizeH="0" baseline="0" noProof="0">
                <a:ln>
                  <a:noFill/>
                </a:ln>
                <a:solidFill>
                  <a:srgbClr val="404040"/>
                </a:solidFill>
                <a:effectLst/>
                <a:uLnTx/>
                <a:uFillTx/>
                <a:latin typeface="Poppins"/>
                <a:ea typeface="+mn-ea"/>
                <a:cs typeface="Poppins"/>
              </a:rPr>
              <a:t>para </a:t>
            </a:r>
            <a:r>
              <a:rPr kumimoji="0" lang="es-CO" sz="1400" b="0" i="0" u="none" strike="noStrike" kern="1200" cap="none" spc="0" normalizeH="0" baseline="0" noProof="0">
                <a:ln>
                  <a:noFill/>
                </a:ln>
                <a:solidFill>
                  <a:srgbClr val="404040"/>
                </a:solidFill>
                <a:effectLst/>
                <a:uLnTx/>
                <a:uFillTx/>
                <a:latin typeface="Poppins"/>
                <a:ea typeface="+mn-ea"/>
                <a:cs typeface="Poppins"/>
              </a:rPr>
              <a:t>dejar lista </a:t>
            </a:r>
            <a:r>
              <a:rPr kumimoji="0" lang="en-US" sz="1400" b="0" i="0" u="none" strike="noStrike" kern="1200" cap="none" spc="0" normalizeH="0" baseline="0" noProof="0">
                <a:ln>
                  <a:noFill/>
                </a:ln>
                <a:solidFill>
                  <a:srgbClr val="404040"/>
                </a:solidFill>
                <a:effectLst/>
                <a:uLnTx/>
                <a:uFillTx/>
                <a:latin typeface="Poppins"/>
                <a:ea typeface="+mn-ea"/>
                <a:cs typeface="Poppins"/>
              </a:rPr>
              <a:t>la </a:t>
            </a:r>
            <a:r>
              <a:rPr kumimoji="0" lang="en-US" sz="1400" b="1" i="0" u="none" strike="noStrike" kern="1200" cap="none" spc="0" normalizeH="0" baseline="0" noProof="0" err="1">
                <a:ln>
                  <a:noFill/>
                </a:ln>
                <a:solidFill>
                  <a:srgbClr val="024363"/>
                </a:solidFill>
                <a:effectLst/>
                <a:uLnTx/>
                <a:uFillTx/>
                <a:latin typeface="Poppins"/>
                <a:ea typeface="+mn-ea"/>
                <a:cs typeface="Poppins"/>
              </a:rPr>
              <a:t>batería</a:t>
            </a:r>
            <a:r>
              <a:rPr kumimoji="0" lang="en-US" sz="1400" b="1" i="0" u="none" strike="noStrike" kern="1200" cap="none" spc="0" normalizeH="0" baseline="0" noProof="0">
                <a:ln>
                  <a:noFill/>
                </a:ln>
                <a:solidFill>
                  <a:srgbClr val="024363"/>
                </a:solidFill>
                <a:effectLst/>
                <a:uLnTx/>
                <a:uFillTx/>
                <a:latin typeface="Poppins"/>
                <a:ea typeface="+mn-ea"/>
                <a:cs typeface="Poppins"/>
              </a:rPr>
              <a:t> de </a:t>
            </a:r>
            <a:r>
              <a:rPr kumimoji="0" lang="en-US" sz="1400" b="1" i="0" u="none" strike="noStrike" kern="1200" cap="none" spc="0" normalizeH="0" baseline="0" noProof="0" err="1">
                <a:ln>
                  <a:noFill/>
                </a:ln>
                <a:solidFill>
                  <a:srgbClr val="024363"/>
                </a:solidFill>
                <a:effectLst/>
                <a:uLnTx/>
                <a:uFillTx/>
                <a:latin typeface="Poppins"/>
                <a:ea typeface="+mn-ea"/>
                <a:cs typeface="Poppins"/>
              </a:rPr>
              <a:t>seguimiento</a:t>
            </a:r>
            <a:r>
              <a:rPr kumimoji="0" lang="en-US" sz="1400" b="1" i="0" u="none" strike="noStrike" kern="1200" cap="none" spc="0" normalizeH="0" baseline="0" noProof="0">
                <a:ln>
                  <a:noFill/>
                </a:ln>
                <a:solidFill>
                  <a:srgbClr val="024363"/>
                </a:solidFill>
                <a:effectLst/>
                <a:uLnTx/>
                <a:uFillTx/>
                <a:latin typeface="Poppins"/>
                <a:ea typeface="+mn-ea"/>
                <a:cs typeface="Poppins"/>
              </a:rPr>
              <a:t> del </a:t>
            </a:r>
            <a:r>
              <a:rPr kumimoji="0" lang="es-CO" sz="1400" b="1" i="0" u="none" strike="noStrike" kern="1200" cap="none" spc="0" normalizeH="0" baseline="0" noProof="0">
                <a:ln>
                  <a:noFill/>
                </a:ln>
                <a:solidFill>
                  <a:srgbClr val="024363"/>
                </a:solidFill>
                <a:effectLst/>
                <a:uLnTx/>
                <a:uFillTx/>
                <a:latin typeface="Poppins"/>
                <a:ea typeface="+mn-ea"/>
                <a:cs typeface="Poppins"/>
              </a:rPr>
              <a:t>PND, </a:t>
            </a:r>
            <a:r>
              <a:rPr kumimoji="0" lang="es-CO" sz="1400" b="0" i="0" u="none" strike="noStrike" kern="1200" cap="none" spc="0" normalizeH="0" baseline="0" noProof="0">
                <a:ln>
                  <a:noFill/>
                </a:ln>
                <a:solidFill>
                  <a:srgbClr val="404040"/>
                </a:solidFill>
                <a:effectLst/>
                <a:uLnTx/>
                <a:uFillTx/>
                <a:latin typeface="Poppins"/>
                <a:ea typeface="+mn-ea"/>
                <a:cs typeface="Poppins"/>
              </a:rPr>
              <a:t>con fichas técnicas completamente formuladas, con su alineación presupuestal.</a:t>
            </a:r>
          </a:p>
        </p:txBody>
      </p:sp>
      <p:sp>
        <p:nvSpPr>
          <p:cNvPr id="22" name="Rectángulo: esquinas superiores redondeadas 83">
            <a:extLst>
              <a:ext uri="{FF2B5EF4-FFF2-40B4-BE49-F238E27FC236}">
                <a16:creationId xmlns:a16="http://schemas.microsoft.com/office/drawing/2014/main" id="{571EFCB4-45FA-6F6F-2237-E1A56A7564C1}"/>
              </a:ext>
            </a:extLst>
          </p:cNvPr>
          <p:cNvSpPr/>
          <p:nvPr/>
        </p:nvSpPr>
        <p:spPr>
          <a:xfrm>
            <a:off x="866775" y="4498474"/>
            <a:ext cx="4303446" cy="1672421"/>
          </a:xfrm>
          <a:prstGeom prst="round2SameRect">
            <a:avLst/>
          </a:prstGeom>
          <a:solidFill>
            <a:srgbClr val="F7F5F5"/>
          </a:solidFill>
          <a:ln>
            <a:solidFill>
              <a:schemeClr val="bg1"/>
            </a:solidFill>
          </a:ln>
          <a:effectLst>
            <a:outerShdw blurRad="38100" dist="38100" dir="7800000" sx="101000" sy="101000" algn="tl"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3" name="Imagen 22">
            <a:extLst>
              <a:ext uri="{FF2B5EF4-FFF2-40B4-BE49-F238E27FC236}">
                <a16:creationId xmlns:a16="http://schemas.microsoft.com/office/drawing/2014/main" id="{D5B277A2-93FD-90D8-547D-29F139EDF443}"/>
              </a:ext>
            </a:extLst>
          </p:cNvPr>
          <p:cNvPicPr>
            <a:picLocks noChangeAspect="1"/>
          </p:cNvPicPr>
          <p:nvPr/>
        </p:nvPicPr>
        <p:blipFill>
          <a:blip r:embed="rId5"/>
          <a:srcRect/>
          <a:stretch/>
        </p:blipFill>
        <p:spPr>
          <a:xfrm>
            <a:off x="1345125" y="3441293"/>
            <a:ext cx="3271925" cy="1242647"/>
          </a:xfrm>
          <a:prstGeom prst="rect">
            <a:avLst/>
          </a:prstGeom>
        </p:spPr>
      </p:pic>
      <p:sp>
        <p:nvSpPr>
          <p:cNvPr id="24" name="TextBox 34">
            <a:extLst>
              <a:ext uri="{FF2B5EF4-FFF2-40B4-BE49-F238E27FC236}">
                <a16:creationId xmlns:a16="http://schemas.microsoft.com/office/drawing/2014/main" id="{13366523-B47D-7340-B37C-0EAF83984139}"/>
              </a:ext>
            </a:extLst>
          </p:cNvPr>
          <p:cNvSpPr txBox="1"/>
          <p:nvPr/>
        </p:nvSpPr>
        <p:spPr>
          <a:xfrm>
            <a:off x="1670624" y="4184579"/>
            <a:ext cx="2501578" cy="184666"/>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a:t>
            </a:r>
            <a:r>
              <a:rPr kumimoji="0" lang="es-CO"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Qué</a:t>
            </a:r>
            <a:r>
              <a:rPr kumimoji="0" lang="en-US"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 </a:t>
            </a:r>
            <a:r>
              <a:rPr kumimoji="0" lang="es-CO"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implica</a:t>
            </a:r>
            <a:r>
              <a:rPr kumimoji="0" lang="en-US"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 para </a:t>
            </a:r>
            <a:r>
              <a:rPr kumimoji="0" lang="es-CO"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todos</a:t>
            </a:r>
            <a:r>
              <a:rPr kumimoji="0" lang="en-US" sz="1200" b="1" i="0" u="none" strike="noStrike" kern="1200" cap="none" spc="0" normalizeH="0" baseline="0" noProof="0">
                <a:ln>
                  <a:noFill/>
                </a:ln>
                <a:solidFill>
                  <a:srgbClr val="1B3E6C"/>
                </a:solidFill>
                <a:effectLst/>
                <a:uLnTx/>
                <a:uFillTx/>
                <a:latin typeface="Poppins" panose="00000500000000000000" pitchFamily="2" charset="0"/>
                <a:ea typeface="+mn-ea"/>
                <a:cs typeface="Poppins" panose="00000500000000000000" pitchFamily="2" charset="0"/>
              </a:rPr>
              <a:t>?</a:t>
            </a:r>
          </a:p>
        </p:txBody>
      </p:sp>
      <p:sp>
        <p:nvSpPr>
          <p:cNvPr id="25" name="TextBox 47">
            <a:extLst>
              <a:ext uri="{FF2B5EF4-FFF2-40B4-BE49-F238E27FC236}">
                <a16:creationId xmlns:a16="http://schemas.microsoft.com/office/drawing/2014/main" id="{5258C8D1-185F-CF64-6BD8-142AB19ADFA6}"/>
              </a:ext>
            </a:extLst>
          </p:cNvPr>
          <p:cNvSpPr txBox="1"/>
          <p:nvPr/>
        </p:nvSpPr>
        <p:spPr>
          <a:xfrm>
            <a:off x="1345125" y="4813971"/>
            <a:ext cx="3690022" cy="1127873"/>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rPr>
              <a:t>Relación de metas y proyectos desde las OAP.</a:t>
            </a:r>
          </a:p>
          <a:p>
            <a:pPr marL="0" marR="0" lvl="0" indent="0" algn="l" defTabSz="914400" rtl="0" eaLnBrk="1" fontAlgn="auto" latinLnBrk="0" hangingPunct="1">
              <a:lnSpc>
                <a:spcPts val="1113"/>
              </a:lnSpc>
              <a:spcBef>
                <a:spcPts val="0"/>
              </a:spcBef>
              <a:spcAft>
                <a:spcPts val="0"/>
              </a:spcAft>
              <a:buClrTx/>
              <a:buSzTx/>
              <a:buFontTx/>
              <a:buNone/>
              <a:tabLst/>
              <a:defRPr/>
            </a:pPr>
            <a:endPar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endParaRPr>
          </a:p>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rPr>
              <a:t>Nuevo flujo de cargue y validación entre sectores y DNP.</a:t>
            </a:r>
          </a:p>
          <a:p>
            <a:pPr marL="0" marR="0" lvl="0" indent="0" algn="l" defTabSz="914400" rtl="0" eaLnBrk="1" fontAlgn="auto" latinLnBrk="0" hangingPunct="1">
              <a:lnSpc>
                <a:spcPts val="1113"/>
              </a:lnSpc>
              <a:spcBef>
                <a:spcPts val="0"/>
              </a:spcBef>
              <a:spcAft>
                <a:spcPts val="0"/>
              </a:spcAft>
              <a:buClrTx/>
              <a:buSzTx/>
              <a:buFontTx/>
              <a:buNone/>
              <a:tabLst/>
              <a:defRPr/>
            </a:pPr>
            <a:endPar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endParaRPr>
          </a:p>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rPr>
              <a:t>Ejercicio más riguroso para definir metas.</a:t>
            </a:r>
          </a:p>
          <a:p>
            <a:pPr marL="0" marR="0" lvl="0" indent="0" algn="l" defTabSz="914400" rtl="0" eaLnBrk="1" fontAlgn="auto" latinLnBrk="0" hangingPunct="1">
              <a:lnSpc>
                <a:spcPts val="1113"/>
              </a:lnSpc>
              <a:spcBef>
                <a:spcPts val="0"/>
              </a:spcBef>
              <a:spcAft>
                <a:spcPts val="0"/>
              </a:spcAft>
              <a:buClrTx/>
              <a:buSzTx/>
              <a:buFontTx/>
              <a:buNone/>
              <a:tabLst/>
              <a:defRPr/>
            </a:pPr>
            <a:endPar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endParaRPr>
          </a:p>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rPr>
              <a:t>Mayor gobernanza de la batería en discusión legislativa.</a:t>
            </a:r>
          </a:p>
          <a:p>
            <a:pPr marL="0" marR="0" lvl="0" indent="0" algn="l" defTabSz="914400" rtl="0" eaLnBrk="1" fontAlgn="auto" latinLnBrk="0" hangingPunct="1">
              <a:lnSpc>
                <a:spcPts val="1113"/>
              </a:lnSpc>
              <a:spcBef>
                <a:spcPts val="0"/>
              </a:spcBef>
              <a:spcAft>
                <a:spcPts val="0"/>
              </a:spcAft>
              <a:buClrTx/>
              <a:buSzTx/>
              <a:buFontTx/>
              <a:buNone/>
              <a:tabLst/>
              <a:defRPr/>
            </a:pPr>
            <a:endParaRPr kumimoji="0" lang="es-MX" sz="900" b="0" i="0" u="none" strike="noStrike" kern="1200" cap="none" spc="0" normalizeH="0" baseline="0" noProof="0">
              <a:ln>
                <a:noFill/>
              </a:ln>
              <a:solidFill>
                <a:srgbClr val="404040"/>
              </a:solidFill>
              <a:effectLst/>
              <a:uLnTx/>
              <a:uFillTx/>
              <a:latin typeface="Poppins Light" panose="00000400000000000000" pitchFamily="2" charset="0"/>
              <a:ea typeface="+mn-ea"/>
              <a:cs typeface="Poppins Light" panose="00000400000000000000" pitchFamily="2" charset="0"/>
            </a:endParaRPr>
          </a:p>
        </p:txBody>
      </p:sp>
      <p:sp>
        <p:nvSpPr>
          <p:cNvPr id="30" name="TextBox 41">
            <a:extLst>
              <a:ext uri="{FF2B5EF4-FFF2-40B4-BE49-F238E27FC236}">
                <a16:creationId xmlns:a16="http://schemas.microsoft.com/office/drawing/2014/main" id="{AC4E3DDE-F0A4-67B9-3BA0-23503B1B98CE}"/>
              </a:ext>
            </a:extLst>
          </p:cNvPr>
          <p:cNvSpPr txBox="1"/>
          <p:nvPr/>
        </p:nvSpPr>
        <p:spPr>
          <a:xfrm>
            <a:off x="6323611" y="4195236"/>
            <a:ext cx="4662292" cy="159659"/>
          </a:xfrm>
          <a:prstGeom prst="rect">
            <a:avLst/>
          </a:prstGeom>
          <a:noFill/>
        </p:spPr>
        <p:txBody>
          <a:bodyPr wrap="square" lIns="0" tIns="0" rIns="0" bIns="0" anchor="t">
            <a:spAutoFit/>
          </a:bodyPr>
          <a:lstStyle/>
          <a:p>
            <a:pPr marL="0" marR="0" lvl="0" indent="0" algn="ctr" defTabSz="914400" rtl="0" eaLnBrk="1" fontAlgn="auto" latinLnBrk="0" hangingPunct="1">
              <a:lnSpc>
                <a:spcPts val="1113"/>
              </a:lnSpc>
              <a:spcBef>
                <a:spcPts val="0"/>
              </a:spcBef>
              <a:spcAft>
                <a:spcPts val="0"/>
              </a:spcAft>
              <a:buClrTx/>
              <a:buSzTx/>
              <a:buFontTx/>
              <a:buNone/>
              <a:tabLst/>
              <a:defRPr/>
            </a:pPr>
            <a:r>
              <a:rPr kumimoji="0" lang="es-CO" sz="14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Riesgos </a:t>
            </a:r>
            <a:r>
              <a:rPr kumimoji="0" lang="es-CO" sz="14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por retraso:</a:t>
            </a:r>
          </a:p>
        </p:txBody>
      </p:sp>
      <p:sp>
        <p:nvSpPr>
          <p:cNvPr id="31" name="TextBox 54">
            <a:extLst>
              <a:ext uri="{FF2B5EF4-FFF2-40B4-BE49-F238E27FC236}">
                <a16:creationId xmlns:a16="http://schemas.microsoft.com/office/drawing/2014/main" id="{C0937A02-C92D-7E26-5C9B-1FB3950397A2}"/>
              </a:ext>
            </a:extLst>
          </p:cNvPr>
          <p:cNvSpPr txBox="1"/>
          <p:nvPr/>
        </p:nvSpPr>
        <p:spPr>
          <a:xfrm>
            <a:off x="6611408" y="4733950"/>
            <a:ext cx="1845333" cy="282129"/>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Pérdida de calidad en la batería inicial.</a:t>
            </a:r>
          </a:p>
        </p:txBody>
      </p:sp>
      <p:sp>
        <p:nvSpPr>
          <p:cNvPr id="32" name="TextBox 56">
            <a:extLst>
              <a:ext uri="{FF2B5EF4-FFF2-40B4-BE49-F238E27FC236}">
                <a16:creationId xmlns:a16="http://schemas.microsoft.com/office/drawing/2014/main" id="{77631C7F-77B2-D714-E9B4-71C48A4C849C}"/>
              </a:ext>
            </a:extLst>
          </p:cNvPr>
          <p:cNvSpPr txBox="1"/>
          <p:nvPr/>
        </p:nvSpPr>
        <p:spPr>
          <a:xfrm>
            <a:off x="6611407" y="5089112"/>
            <a:ext cx="1777874" cy="282129"/>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Inconsistencia estructural entre metas y presupuesto.</a:t>
            </a:r>
          </a:p>
        </p:txBody>
      </p:sp>
      <p:sp>
        <p:nvSpPr>
          <p:cNvPr id="33" name="TextBox 58">
            <a:extLst>
              <a:ext uri="{FF2B5EF4-FFF2-40B4-BE49-F238E27FC236}">
                <a16:creationId xmlns:a16="http://schemas.microsoft.com/office/drawing/2014/main" id="{49BE6CCE-2B8E-AB14-D8FE-821C79B41D80}"/>
              </a:ext>
            </a:extLst>
          </p:cNvPr>
          <p:cNvSpPr txBox="1"/>
          <p:nvPr/>
        </p:nvSpPr>
        <p:spPr>
          <a:xfrm>
            <a:off x="9033826" y="5242603"/>
            <a:ext cx="1642640" cy="423193"/>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Sin trazabilidad de los cambios realizados en el Congreso.</a:t>
            </a:r>
          </a:p>
        </p:txBody>
      </p:sp>
      <p:sp>
        <p:nvSpPr>
          <p:cNvPr id="34" name="TextBox 60">
            <a:extLst>
              <a:ext uri="{FF2B5EF4-FFF2-40B4-BE49-F238E27FC236}">
                <a16:creationId xmlns:a16="http://schemas.microsoft.com/office/drawing/2014/main" id="{89D7E32A-0E4E-46EA-B172-7700CF883133}"/>
              </a:ext>
            </a:extLst>
          </p:cNvPr>
          <p:cNvSpPr txBox="1"/>
          <p:nvPr/>
        </p:nvSpPr>
        <p:spPr>
          <a:xfrm>
            <a:off x="9030303" y="4731575"/>
            <a:ext cx="1646163" cy="426399"/>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Riesgo en contar con una batería poco estratégica al arranque del PND.</a:t>
            </a:r>
          </a:p>
        </p:txBody>
      </p:sp>
      <p:cxnSp>
        <p:nvCxnSpPr>
          <p:cNvPr id="43" name="Conector recto 42">
            <a:extLst>
              <a:ext uri="{FF2B5EF4-FFF2-40B4-BE49-F238E27FC236}">
                <a16:creationId xmlns:a16="http://schemas.microsoft.com/office/drawing/2014/main" id="{2B627C36-E343-112F-5011-0A86553CA595}"/>
              </a:ext>
            </a:extLst>
          </p:cNvPr>
          <p:cNvCxnSpPr>
            <a:cxnSpLocks/>
          </p:cNvCxnSpPr>
          <p:nvPr/>
        </p:nvCxnSpPr>
        <p:spPr>
          <a:xfrm flipH="1">
            <a:off x="10966770" y="3900765"/>
            <a:ext cx="32" cy="0"/>
          </a:xfrm>
          <a:prstGeom prst="line">
            <a:avLst/>
          </a:prstGeom>
          <a:ln>
            <a:solidFill>
              <a:srgbClr val="7EB83A"/>
            </a:solidFill>
            <a:prstDash val="sysDot"/>
          </a:ln>
        </p:spPr>
        <p:style>
          <a:lnRef idx="2">
            <a:schemeClr val="accent1"/>
          </a:lnRef>
          <a:fillRef idx="0">
            <a:schemeClr val="accent1"/>
          </a:fillRef>
          <a:effectRef idx="1">
            <a:schemeClr val="accent1"/>
          </a:effectRef>
          <a:fontRef idx="minor">
            <a:schemeClr val="tx1"/>
          </a:fontRef>
        </p:style>
      </p:cxnSp>
      <p:pic>
        <p:nvPicPr>
          <p:cNvPr id="46" name="Gráfico 45">
            <a:extLst>
              <a:ext uri="{FF2B5EF4-FFF2-40B4-BE49-F238E27FC236}">
                <a16:creationId xmlns:a16="http://schemas.microsoft.com/office/drawing/2014/main" id="{999317A9-E482-AE3C-2A9A-C8FE399956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58174" y="3721346"/>
            <a:ext cx="245823" cy="259231"/>
          </a:xfrm>
          <a:prstGeom prst="rect">
            <a:avLst/>
          </a:prstGeom>
        </p:spPr>
      </p:pic>
      <p:sp>
        <p:nvSpPr>
          <p:cNvPr id="49" name="TextBox 60">
            <a:extLst>
              <a:ext uri="{FF2B5EF4-FFF2-40B4-BE49-F238E27FC236}">
                <a16:creationId xmlns:a16="http://schemas.microsoft.com/office/drawing/2014/main" id="{52C989B8-EF1A-ABEF-6C0D-230C8B18B4D5}"/>
              </a:ext>
            </a:extLst>
          </p:cNvPr>
          <p:cNvSpPr txBox="1"/>
          <p:nvPr/>
        </p:nvSpPr>
        <p:spPr>
          <a:xfrm>
            <a:off x="6284648" y="5980815"/>
            <a:ext cx="4831567" cy="140423"/>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Solo se tiene esta oportunidad para lograr la alineación físico-presupuestal.</a:t>
            </a:r>
          </a:p>
        </p:txBody>
      </p:sp>
      <p:grpSp>
        <p:nvGrpSpPr>
          <p:cNvPr id="56" name="Group 25">
            <a:extLst>
              <a:ext uri="{FF2B5EF4-FFF2-40B4-BE49-F238E27FC236}">
                <a16:creationId xmlns:a16="http://schemas.microsoft.com/office/drawing/2014/main" id="{72E3D886-48AF-FF65-4B2C-64F4BA3253F5}"/>
              </a:ext>
            </a:extLst>
          </p:cNvPr>
          <p:cNvGrpSpPr/>
          <p:nvPr/>
        </p:nvGrpSpPr>
        <p:grpSpPr>
          <a:xfrm>
            <a:off x="1147154" y="4812867"/>
            <a:ext cx="130735" cy="127001"/>
            <a:chOff x="10759407" y="4597004"/>
            <a:chExt cx="258234" cy="258234"/>
          </a:xfrm>
          <a:solidFill>
            <a:srgbClr val="44CDD0"/>
          </a:solidFill>
        </p:grpSpPr>
        <p:sp>
          <p:nvSpPr>
            <p:cNvPr id="57" name="Oval 26">
              <a:extLst>
                <a:ext uri="{FF2B5EF4-FFF2-40B4-BE49-F238E27FC236}">
                  <a16:creationId xmlns:a16="http://schemas.microsoft.com/office/drawing/2014/main" id="{BDB3EE28-EBBA-A7B8-90D7-7E99503DC936}"/>
                </a:ext>
              </a:extLst>
            </p:cNvPr>
            <p:cNvSpPr/>
            <p:nvPr/>
          </p:nvSpPr>
          <p:spPr>
            <a:xfrm>
              <a:off x="10759407" y="4597004"/>
              <a:ext cx="258234" cy="258234"/>
            </a:xfrm>
            <a:prstGeom prst="ellipse">
              <a:avLst/>
            </a:prstGeom>
            <a:solidFill>
              <a:srgbClr val="2554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58" name="Grafik 177">
              <a:extLst>
                <a:ext uri="{FF2B5EF4-FFF2-40B4-BE49-F238E27FC236}">
                  <a16:creationId xmlns:a16="http://schemas.microsoft.com/office/drawing/2014/main" id="{98FB46CE-A955-5AC9-F6E6-660A4456E1B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59" name="Group 25">
            <a:extLst>
              <a:ext uri="{FF2B5EF4-FFF2-40B4-BE49-F238E27FC236}">
                <a16:creationId xmlns:a16="http://schemas.microsoft.com/office/drawing/2014/main" id="{C24221D3-E881-2A29-6372-2AE27AE764EC}"/>
              </a:ext>
            </a:extLst>
          </p:cNvPr>
          <p:cNvGrpSpPr/>
          <p:nvPr/>
        </p:nvGrpSpPr>
        <p:grpSpPr>
          <a:xfrm>
            <a:off x="1147153" y="5088604"/>
            <a:ext cx="130735" cy="127001"/>
            <a:chOff x="10759407" y="4597004"/>
            <a:chExt cx="258234" cy="258234"/>
          </a:xfrm>
          <a:solidFill>
            <a:srgbClr val="44CDD0"/>
          </a:solidFill>
        </p:grpSpPr>
        <p:sp>
          <p:nvSpPr>
            <p:cNvPr id="60" name="Oval 26">
              <a:extLst>
                <a:ext uri="{FF2B5EF4-FFF2-40B4-BE49-F238E27FC236}">
                  <a16:creationId xmlns:a16="http://schemas.microsoft.com/office/drawing/2014/main" id="{BD2337E9-C944-99CA-5461-7C8E3DD79710}"/>
                </a:ext>
              </a:extLst>
            </p:cNvPr>
            <p:cNvSpPr/>
            <p:nvPr/>
          </p:nvSpPr>
          <p:spPr>
            <a:xfrm>
              <a:off x="10759407" y="4597004"/>
              <a:ext cx="258234" cy="258234"/>
            </a:xfrm>
            <a:prstGeom prst="ellipse">
              <a:avLst/>
            </a:prstGeom>
            <a:solidFill>
              <a:srgbClr val="2554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1" name="Grafik 177">
              <a:extLst>
                <a:ext uri="{FF2B5EF4-FFF2-40B4-BE49-F238E27FC236}">
                  <a16:creationId xmlns:a16="http://schemas.microsoft.com/office/drawing/2014/main" id="{D64B716F-BCE3-831B-C8E3-7A0D149A3984}"/>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2" name="Group 25">
            <a:extLst>
              <a:ext uri="{FF2B5EF4-FFF2-40B4-BE49-F238E27FC236}">
                <a16:creationId xmlns:a16="http://schemas.microsoft.com/office/drawing/2014/main" id="{488480B6-A1BC-9BF0-29F1-38BAC6E3D8CF}"/>
              </a:ext>
            </a:extLst>
          </p:cNvPr>
          <p:cNvGrpSpPr/>
          <p:nvPr/>
        </p:nvGrpSpPr>
        <p:grpSpPr>
          <a:xfrm>
            <a:off x="1147153" y="5364341"/>
            <a:ext cx="130735" cy="127001"/>
            <a:chOff x="10759407" y="4597004"/>
            <a:chExt cx="258234" cy="258234"/>
          </a:xfrm>
          <a:solidFill>
            <a:srgbClr val="44CDD0"/>
          </a:solidFill>
        </p:grpSpPr>
        <p:sp>
          <p:nvSpPr>
            <p:cNvPr id="63" name="Oval 26">
              <a:extLst>
                <a:ext uri="{FF2B5EF4-FFF2-40B4-BE49-F238E27FC236}">
                  <a16:creationId xmlns:a16="http://schemas.microsoft.com/office/drawing/2014/main" id="{AD356F04-E3D0-0EC7-6917-9BE36DAC7731}"/>
                </a:ext>
              </a:extLst>
            </p:cNvPr>
            <p:cNvSpPr/>
            <p:nvPr/>
          </p:nvSpPr>
          <p:spPr>
            <a:xfrm>
              <a:off x="10759407" y="4597004"/>
              <a:ext cx="258234" cy="258234"/>
            </a:xfrm>
            <a:prstGeom prst="ellipse">
              <a:avLst/>
            </a:prstGeom>
            <a:solidFill>
              <a:srgbClr val="2554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4" name="Grafik 177">
              <a:extLst>
                <a:ext uri="{FF2B5EF4-FFF2-40B4-BE49-F238E27FC236}">
                  <a16:creationId xmlns:a16="http://schemas.microsoft.com/office/drawing/2014/main" id="{1EF4F72C-4439-41AF-9DC4-FFC00CA92A86}"/>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5" name="Group 25">
            <a:extLst>
              <a:ext uri="{FF2B5EF4-FFF2-40B4-BE49-F238E27FC236}">
                <a16:creationId xmlns:a16="http://schemas.microsoft.com/office/drawing/2014/main" id="{49539E7C-C073-739E-4AB0-231C00B378DA}"/>
              </a:ext>
            </a:extLst>
          </p:cNvPr>
          <p:cNvGrpSpPr/>
          <p:nvPr/>
        </p:nvGrpSpPr>
        <p:grpSpPr>
          <a:xfrm>
            <a:off x="1147152" y="5657169"/>
            <a:ext cx="130735" cy="127001"/>
            <a:chOff x="10759407" y="4597004"/>
            <a:chExt cx="258234" cy="258234"/>
          </a:xfrm>
          <a:solidFill>
            <a:srgbClr val="44CDD0"/>
          </a:solidFill>
        </p:grpSpPr>
        <p:sp>
          <p:nvSpPr>
            <p:cNvPr id="66" name="Oval 26">
              <a:extLst>
                <a:ext uri="{FF2B5EF4-FFF2-40B4-BE49-F238E27FC236}">
                  <a16:creationId xmlns:a16="http://schemas.microsoft.com/office/drawing/2014/main" id="{88AB930C-348E-0B47-BC3C-C5AA814B28B0}"/>
                </a:ext>
              </a:extLst>
            </p:cNvPr>
            <p:cNvSpPr/>
            <p:nvPr/>
          </p:nvSpPr>
          <p:spPr>
            <a:xfrm>
              <a:off x="10759407" y="4597004"/>
              <a:ext cx="258234" cy="258234"/>
            </a:xfrm>
            <a:prstGeom prst="ellipse">
              <a:avLst/>
            </a:prstGeom>
            <a:solidFill>
              <a:srgbClr val="2554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67" name="Grafik 177">
              <a:extLst>
                <a:ext uri="{FF2B5EF4-FFF2-40B4-BE49-F238E27FC236}">
                  <a16:creationId xmlns:a16="http://schemas.microsoft.com/office/drawing/2014/main" id="{EE48267A-514D-0746-0ED9-51DDAD0C7793}"/>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8" name="Rectángulo: esquinas redondeadas 89">
            <a:extLst>
              <a:ext uri="{FF2B5EF4-FFF2-40B4-BE49-F238E27FC236}">
                <a16:creationId xmlns:a16="http://schemas.microsoft.com/office/drawing/2014/main" id="{2E08D836-79E7-CDC6-7A83-C5AF6DC6FB4F}"/>
              </a:ext>
            </a:extLst>
          </p:cNvPr>
          <p:cNvSpPr/>
          <p:nvPr/>
        </p:nvSpPr>
        <p:spPr>
          <a:xfrm>
            <a:off x="849034" y="6021315"/>
            <a:ext cx="4370313" cy="499982"/>
          </a:xfrm>
          <a:prstGeom prst="roundRect">
            <a:avLst>
              <a:gd name="adj" fmla="val 15823"/>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9" name="TextBox 47">
            <a:extLst>
              <a:ext uri="{FF2B5EF4-FFF2-40B4-BE49-F238E27FC236}">
                <a16:creationId xmlns:a16="http://schemas.microsoft.com/office/drawing/2014/main" id="{CBB49EE2-0B91-BD93-8460-152A0B66EEB2}"/>
              </a:ext>
            </a:extLst>
          </p:cNvPr>
          <p:cNvSpPr txBox="1"/>
          <p:nvPr/>
        </p:nvSpPr>
        <p:spPr>
          <a:xfrm>
            <a:off x="1051967" y="6120823"/>
            <a:ext cx="3892465" cy="422552"/>
          </a:xfrm>
          <a:prstGeom prst="rect">
            <a:avLst/>
          </a:prstGeom>
          <a:noFill/>
        </p:spPr>
        <p:txBody>
          <a:bodyPr wrap="square" lIns="57150" tIns="0" rIns="0" bIns="0" anchor="t">
            <a:spAutoFit/>
          </a:bodyPr>
          <a:lstStyle/>
          <a:p>
            <a:pPr marL="0" marR="0" lvl="0" indent="0" algn="ctr" defTabSz="914400" rtl="0" eaLnBrk="1" fontAlgn="auto" latinLnBrk="0" hangingPunct="1">
              <a:lnSpc>
                <a:spcPts val="1113"/>
              </a:lnSpc>
              <a:spcBef>
                <a:spcPts val="0"/>
              </a:spcBef>
              <a:spcAft>
                <a:spcPts val="0"/>
              </a:spcAft>
              <a:buClrTx/>
              <a:buSzTx/>
              <a:buFontTx/>
              <a:buNone/>
              <a:tabLst/>
              <a:defRPr/>
            </a:pPr>
            <a:r>
              <a:rPr kumimoji="0" lang="es-MX"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Esta estrategia obliga a una mayor coordinación entre equipos presupuestales, misionales y de seguimiento.</a:t>
            </a:r>
          </a:p>
          <a:p>
            <a:pPr marL="0" marR="0" lvl="0" indent="0" algn="ctr" defTabSz="914400" rtl="0" eaLnBrk="1" fontAlgn="auto" latinLnBrk="0" hangingPunct="1">
              <a:lnSpc>
                <a:spcPts val="1113"/>
              </a:lnSpc>
              <a:spcBef>
                <a:spcPts val="0"/>
              </a:spcBef>
              <a:spcAft>
                <a:spcPts val="0"/>
              </a:spcAft>
              <a:buClrTx/>
              <a:buSzTx/>
              <a:buFontTx/>
              <a:buNone/>
              <a:tabLst/>
              <a:defRPr/>
            </a:pPr>
            <a:endParaRPr kumimoji="0" lang="es-MX" sz="9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p:txBody>
      </p:sp>
      <p:sp>
        <p:nvSpPr>
          <p:cNvPr id="90" name="TextBox 56">
            <a:extLst>
              <a:ext uri="{FF2B5EF4-FFF2-40B4-BE49-F238E27FC236}">
                <a16:creationId xmlns:a16="http://schemas.microsoft.com/office/drawing/2014/main" id="{8F7238E7-0444-BF64-BC06-39CF8572C6DC}"/>
              </a:ext>
            </a:extLst>
          </p:cNvPr>
          <p:cNvSpPr txBox="1"/>
          <p:nvPr/>
        </p:nvSpPr>
        <p:spPr>
          <a:xfrm>
            <a:off x="1326190" y="2327359"/>
            <a:ext cx="1189114" cy="507831"/>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Construcción</a:t>
            </a:r>
            <a:r>
              <a:rPr kumimoji="0" lang="es-ES"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 de</a:t>
            </a:r>
            <a:br>
              <a:rPr kumimoji="0" lang="es-ES"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br>
            <a:r>
              <a:rPr kumimoji="0" lang="es-ES"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pre-fichas por sector</a:t>
            </a:r>
          </a:p>
        </p:txBody>
      </p:sp>
      <p:sp>
        <p:nvSpPr>
          <p:cNvPr id="92" name="TextBox 56">
            <a:extLst>
              <a:ext uri="{FF2B5EF4-FFF2-40B4-BE49-F238E27FC236}">
                <a16:creationId xmlns:a16="http://schemas.microsoft.com/office/drawing/2014/main" id="{09E1FAE6-543A-4942-6DDC-E860CDEFC6B1}"/>
              </a:ext>
            </a:extLst>
          </p:cNvPr>
          <p:cNvSpPr txBox="1"/>
          <p:nvPr/>
        </p:nvSpPr>
        <p:spPr>
          <a:xfrm>
            <a:off x="3502757" y="2337408"/>
            <a:ext cx="1315487" cy="507831"/>
          </a:xfrm>
          <a:prstGeom prst="rect">
            <a:avLst/>
          </a:prstGeom>
          <a:noFill/>
          <a:ln>
            <a:noFill/>
          </a:ln>
        </p:spPr>
        <p:txBody>
          <a:bodyPr wrap="square" lIns="0" tIns="0" rIns="0" bIns="0" anchor="t">
            <a:spAutoFit/>
          </a:bodyPr>
          <a:lstStyle>
            <a:defPPr>
              <a:defRPr lang="es-ES"/>
            </a:defPPr>
            <a:lvl1pPr algn="just">
              <a:defRPr sz="1300" b="1">
                <a:solidFill>
                  <a:srgbClr val="2F3C3E"/>
                </a:solidFill>
                <a:latin typeface="+mj-lt"/>
                <a:cs typeface="Poppins" panose="00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Revisión técnica y validación </a:t>
            </a:r>
            <a:br>
              <a:rPr kumimoji="0" lang="es-ES" sz="1100" b="1"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br>
            <a:r>
              <a:rPr kumimoji="0" lang="es-ES"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(DT y DSEPP)</a:t>
            </a:r>
          </a:p>
        </p:txBody>
      </p:sp>
      <p:sp>
        <p:nvSpPr>
          <p:cNvPr id="94" name="TextBox 56">
            <a:extLst>
              <a:ext uri="{FF2B5EF4-FFF2-40B4-BE49-F238E27FC236}">
                <a16:creationId xmlns:a16="http://schemas.microsoft.com/office/drawing/2014/main" id="{6781B07D-17AA-CDF6-2241-08A62050F0CB}"/>
              </a:ext>
            </a:extLst>
          </p:cNvPr>
          <p:cNvSpPr txBox="1"/>
          <p:nvPr/>
        </p:nvSpPr>
        <p:spPr>
          <a:xfrm>
            <a:off x="5745867" y="2156755"/>
            <a:ext cx="1341495" cy="1015663"/>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Alineación presupuestal </a:t>
            </a:r>
            <a:r>
              <a:rPr kumimoji="0" lang="es-ES"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(indicadores, metas y proyectos)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endParaRPr>
          </a:p>
        </p:txBody>
      </p:sp>
      <p:sp>
        <p:nvSpPr>
          <p:cNvPr id="96" name="TextBox 56">
            <a:extLst>
              <a:ext uri="{FF2B5EF4-FFF2-40B4-BE49-F238E27FC236}">
                <a16:creationId xmlns:a16="http://schemas.microsoft.com/office/drawing/2014/main" id="{D1E8B98D-29B6-019C-3DC4-3361B0AB0B65}"/>
              </a:ext>
            </a:extLst>
          </p:cNvPr>
          <p:cNvSpPr txBox="1"/>
          <p:nvPr/>
        </p:nvSpPr>
        <p:spPr>
          <a:xfrm>
            <a:off x="8053948" y="2332928"/>
            <a:ext cx="1305851" cy="67710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
                <a:ea typeface="+mn-ea"/>
                <a:cs typeface="Poppins Light" panose="00000400000000000000" pitchFamily="2" charset="0"/>
              </a:rPr>
              <a:t>Batería aprobada en el Congreso de la República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endParaRPr>
          </a:p>
        </p:txBody>
      </p:sp>
      <p:sp>
        <p:nvSpPr>
          <p:cNvPr id="98" name="TextBox 56">
            <a:extLst>
              <a:ext uri="{FF2B5EF4-FFF2-40B4-BE49-F238E27FC236}">
                <a16:creationId xmlns:a16="http://schemas.microsoft.com/office/drawing/2014/main" id="{FC2506F1-7ECA-B1AB-215A-D90BE928B096}"/>
              </a:ext>
            </a:extLst>
          </p:cNvPr>
          <p:cNvSpPr txBox="1"/>
          <p:nvPr/>
        </p:nvSpPr>
        <p:spPr>
          <a:xfrm>
            <a:off x="10295783" y="2416697"/>
            <a:ext cx="1341974" cy="67710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srgbClr val="F8FAFC"/>
                </a:solidFill>
                <a:effectLst/>
                <a:uLnTx/>
                <a:uFillTx/>
                <a:latin typeface="Poppins" panose="00000500000000000000" pitchFamily="50" charset="0"/>
                <a:ea typeface="+mn-ea"/>
                <a:cs typeface="Poppins" panose="00000500000000000000" pitchFamily="50" charset="0"/>
              </a:rPr>
              <a:t>Culminación de la ficha técnica de cada indicador</a:t>
            </a:r>
            <a:endParaRPr kumimoji="0" lang="en-US" sz="1100" b="1" i="0" u="none" strike="noStrike" kern="1200" cap="none" spc="0" normalizeH="0" baseline="0" noProof="0">
              <a:ln>
                <a:noFill/>
              </a:ln>
              <a:solidFill>
                <a:srgbClr val="F8FAFC"/>
              </a:solidFill>
              <a:effectLst/>
              <a:uLnTx/>
              <a:uFillTx/>
              <a:latin typeface="Poppins" panose="00000500000000000000" pitchFamily="50" charset="0"/>
              <a:ea typeface="+mn-ea"/>
              <a:cs typeface="Poppins" panose="000005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100" b="0" i="0" u="none" strike="noStrike" kern="1200" cap="none" spc="0" normalizeH="0" baseline="0" noProof="0">
              <a:ln>
                <a:noFill/>
              </a:ln>
              <a:solidFill>
                <a:prstClr val="white"/>
              </a:solidFill>
              <a:effectLst/>
              <a:uLnTx/>
              <a:uFillTx/>
              <a:latin typeface="Poppins "/>
              <a:ea typeface="+mn-ea"/>
              <a:cs typeface="Poppins Light" panose="00000400000000000000" pitchFamily="2" charset="0"/>
            </a:endParaRPr>
          </a:p>
        </p:txBody>
      </p:sp>
      <p:sp>
        <p:nvSpPr>
          <p:cNvPr id="104" name="Rectángulo: esquinas redondeadas 103">
            <a:extLst>
              <a:ext uri="{FF2B5EF4-FFF2-40B4-BE49-F238E27FC236}">
                <a16:creationId xmlns:a16="http://schemas.microsoft.com/office/drawing/2014/main" id="{CB2F9046-AE4A-2E23-7319-B1BC9CB657B5}"/>
              </a:ext>
            </a:extLst>
          </p:cNvPr>
          <p:cNvSpPr/>
          <p:nvPr/>
        </p:nvSpPr>
        <p:spPr>
          <a:xfrm>
            <a:off x="1104161" y="1438939"/>
            <a:ext cx="3665764" cy="26175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17 de sept</a:t>
            </a:r>
            <a:r>
              <a:rPr kumimoji="0" lang="es-MX" sz="10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 Inicio de formulación </a:t>
            </a:r>
            <a:r>
              <a:rPr kumimoji="0" lang="es-MX" sz="1000" b="0" i="0" u="none" strike="noStrike" kern="1200" cap="none" spc="0" normalizeH="0" baseline="0" noProof="0" err="1">
                <a:ln>
                  <a:noFill/>
                </a:ln>
                <a:solidFill>
                  <a:srgbClr val="015787"/>
                </a:solidFill>
                <a:effectLst/>
                <a:uLnTx/>
                <a:uFillTx/>
                <a:latin typeface="Poppins" panose="00000500000000000000" pitchFamily="2" charset="0"/>
                <a:ea typeface="+mn-ea"/>
                <a:cs typeface="Poppins" panose="00000500000000000000" pitchFamily="2" charset="0"/>
              </a:rPr>
              <a:t>pre-fichas</a:t>
            </a:r>
            <a:r>
              <a:rPr kumimoji="0" lang="es-MX" sz="10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 técnicas</a:t>
            </a:r>
            <a:endParaRPr kumimoji="0" lang="es-CO" sz="10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endParaRPr>
          </a:p>
        </p:txBody>
      </p:sp>
      <p:sp>
        <p:nvSpPr>
          <p:cNvPr id="106" name="Rectángulo: esquinas redondeadas 105">
            <a:extLst>
              <a:ext uri="{FF2B5EF4-FFF2-40B4-BE49-F238E27FC236}">
                <a16:creationId xmlns:a16="http://schemas.microsoft.com/office/drawing/2014/main" id="{E2CD3950-0045-050C-9940-A00981E7B95F}"/>
              </a:ext>
            </a:extLst>
          </p:cNvPr>
          <p:cNvSpPr/>
          <p:nvPr/>
        </p:nvSpPr>
        <p:spPr>
          <a:xfrm>
            <a:off x="5158777" y="1238008"/>
            <a:ext cx="1561360" cy="44572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14 de Nov: </a:t>
            </a:r>
            <a:r>
              <a:rPr kumimoji="0" lang="es-MX" sz="10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primera batería para CNP</a:t>
            </a:r>
            <a:endParaRPr kumimoji="0" lang="es-CO" sz="10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endParaRPr>
          </a:p>
        </p:txBody>
      </p:sp>
      <p:sp>
        <p:nvSpPr>
          <p:cNvPr id="112" name="CuadroTexto 111">
            <a:extLst>
              <a:ext uri="{FF2B5EF4-FFF2-40B4-BE49-F238E27FC236}">
                <a16:creationId xmlns:a16="http://schemas.microsoft.com/office/drawing/2014/main" id="{35A87FEF-9C12-66B7-8756-6978F7BF36C3}"/>
              </a:ext>
            </a:extLst>
          </p:cNvPr>
          <p:cNvSpPr txBox="1"/>
          <p:nvPr/>
        </p:nvSpPr>
        <p:spPr>
          <a:xfrm>
            <a:off x="735875" y="1902424"/>
            <a:ext cx="503399"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01.</a:t>
            </a:r>
            <a:endParaRPr kumimoji="0" lang="es-CO"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16" name="CuadroTexto 115">
            <a:extLst>
              <a:ext uri="{FF2B5EF4-FFF2-40B4-BE49-F238E27FC236}">
                <a16:creationId xmlns:a16="http://schemas.microsoft.com/office/drawing/2014/main" id="{5E09D562-D3D9-A3D5-2C30-56EEF4CDEBD4}"/>
              </a:ext>
            </a:extLst>
          </p:cNvPr>
          <p:cNvSpPr txBox="1"/>
          <p:nvPr/>
        </p:nvSpPr>
        <p:spPr>
          <a:xfrm>
            <a:off x="2957591" y="1902424"/>
            <a:ext cx="503399"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02.</a:t>
            </a:r>
            <a:endParaRPr kumimoji="0" lang="es-CO"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20" name="CuadroTexto 119">
            <a:extLst>
              <a:ext uri="{FF2B5EF4-FFF2-40B4-BE49-F238E27FC236}">
                <a16:creationId xmlns:a16="http://schemas.microsoft.com/office/drawing/2014/main" id="{64EB6BC0-041C-2AA8-D4DB-F3657BAC393F}"/>
              </a:ext>
            </a:extLst>
          </p:cNvPr>
          <p:cNvSpPr txBox="1"/>
          <p:nvPr/>
        </p:nvSpPr>
        <p:spPr>
          <a:xfrm>
            <a:off x="5179307" y="1902424"/>
            <a:ext cx="503399"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03.</a:t>
            </a:r>
            <a:endParaRPr kumimoji="0" lang="es-CO"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24" name="Rectángulo: esquinas redondeadas 123">
            <a:extLst>
              <a:ext uri="{FF2B5EF4-FFF2-40B4-BE49-F238E27FC236}">
                <a16:creationId xmlns:a16="http://schemas.microsoft.com/office/drawing/2014/main" id="{C290D38E-849A-6543-259D-898642F058B4}"/>
              </a:ext>
            </a:extLst>
          </p:cNvPr>
          <p:cNvSpPr/>
          <p:nvPr/>
        </p:nvSpPr>
        <p:spPr>
          <a:xfrm>
            <a:off x="7704940" y="1389638"/>
            <a:ext cx="3506960" cy="26165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srgbClr val="0E2841">
                    <a:lumMod val="90000"/>
                    <a:lumOff val="10000"/>
                  </a:srgbClr>
                </a:solidFill>
                <a:effectLst/>
                <a:uLnTx/>
                <a:uFillTx/>
                <a:latin typeface="Poppins" panose="00000500000000000000" pitchFamily="2" charset="0"/>
                <a:ea typeface="+mn-ea"/>
                <a:cs typeface="Poppins" panose="00000500000000000000" pitchFamily="2" charset="0"/>
              </a:rPr>
              <a:t>31 de enero: </a:t>
            </a:r>
            <a:r>
              <a:rPr kumimoji="0" lang="es-MX" sz="1000" b="0" i="0" u="none" strike="noStrike" kern="1200" cap="none" spc="0" normalizeH="0" baseline="0" noProof="0">
                <a:ln>
                  <a:noFill/>
                </a:ln>
                <a:solidFill>
                  <a:srgbClr val="0E2841">
                    <a:lumMod val="90000"/>
                    <a:lumOff val="10000"/>
                  </a:srgbClr>
                </a:solidFill>
                <a:effectLst/>
                <a:uLnTx/>
                <a:uFillTx/>
                <a:latin typeface="Poppins" panose="00000500000000000000" pitchFamily="2" charset="0"/>
                <a:ea typeface="+mn-ea"/>
                <a:cs typeface="Poppins" panose="00000500000000000000" pitchFamily="2" charset="0"/>
              </a:rPr>
              <a:t>batería con alineación presupuestal</a:t>
            </a:r>
            <a:endParaRPr kumimoji="0" lang="es-CO" sz="1000" b="0" i="0" u="none" strike="noStrike" kern="1200" cap="none" spc="0" normalizeH="0" baseline="0" noProof="0">
              <a:ln>
                <a:noFill/>
              </a:ln>
              <a:solidFill>
                <a:srgbClr val="0E2841">
                  <a:lumMod val="90000"/>
                  <a:lumOff val="10000"/>
                </a:srgbClr>
              </a:solidFill>
              <a:effectLst/>
              <a:uLnTx/>
              <a:uFillTx/>
              <a:latin typeface="Poppins" panose="00000500000000000000" pitchFamily="2" charset="0"/>
              <a:ea typeface="+mn-ea"/>
              <a:cs typeface="Poppins" panose="00000500000000000000" pitchFamily="2" charset="0"/>
            </a:endParaRPr>
          </a:p>
        </p:txBody>
      </p:sp>
      <p:sp>
        <p:nvSpPr>
          <p:cNvPr id="128" name="CuadroTexto 127">
            <a:extLst>
              <a:ext uri="{FF2B5EF4-FFF2-40B4-BE49-F238E27FC236}">
                <a16:creationId xmlns:a16="http://schemas.microsoft.com/office/drawing/2014/main" id="{37D94789-5C96-6FB7-F7A1-E75F40CE9F7B}"/>
              </a:ext>
            </a:extLst>
          </p:cNvPr>
          <p:cNvSpPr txBox="1"/>
          <p:nvPr/>
        </p:nvSpPr>
        <p:spPr>
          <a:xfrm>
            <a:off x="7380475" y="1902424"/>
            <a:ext cx="6139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04.</a:t>
            </a:r>
            <a:endParaRPr kumimoji="0" lang="es-CO"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73" name="Text 1">
            <a:extLst>
              <a:ext uri="{FF2B5EF4-FFF2-40B4-BE49-F238E27FC236}">
                <a16:creationId xmlns:a16="http://schemas.microsoft.com/office/drawing/2014/main" id="{E72859A3-E2A8-EF09-CCFD-623477129AAF}"/>
              </a:ext>
            </a:extLst>
          </p:cNvPr>
          <p:cNvSpPr txBox="1"/>
          <p:nvPr/>
        </p:nvSpPr>
        <p:spPr>
          <a:xfrm>
            <a:off x="841507" y="345215"/>
            <a:ext cx="11000730" cy="312428"/>
          </a:xfrm>
          <a:prstGeom prst="rect">
            <a:avLst/>
          </a:prstGeom>
          <a:noFill/>
          <a:ln/>
        </p:spPr>
        <p:txBody>
          <a:bodyPr wrap="square" lIns="0" tIns="0" rIns="0" bIns="0" rtlCol="0" anchor="t"/>
          <a:lstStyle/>
          <a:p>
            <a:r>
              <a:rPr lang="es-ES" sz="2400" b="1">
                <a:solidFill>
                  <a:srgbClr val="2D2E5A"/>
                </a:solidFill>
                <a:latin typeface="Poppins" panose="00000500000000000000" pitchFamily="50" charset="0"/>
                <a:ea typeface="Roboto" panose="02000000000000000000" pitchFamily="2" charset="0"/>
                <a:cs typeface="Poppins" panose="00000500000000000000" pitchFamily="50" charset="0"/>
              </a:rPr>
              <a:t>El seguimiento del PND 2026–2030 comienza desde su formulación</a:t>
            </a:r>
          </a:p>
        </p:txBody>
      </p:sp>
      <p:grpSp>
        <p:nvGrpSpPr>
          <p:cNvPr id="74" name="Grupo 73">
            <a:extLst>
              <a:ext uri="{FF2B5EF4-FFF2-40B4-BE49-F238E27FC236}">
                <a16:creationId xmlns:a16="http://schemas.microsoft.com/office/drawing/2014/main" id="{7A48B269-4D6D-0EEC-124F-45C678F6E020}"/>
              </a:ext>
            </a:extLst>
          </p:cNvPr>
          <p:cNvGrpSpPr/>
          <p:nvPr/>
        </p:nvGrpSpPr>
        <p:grpSpPr>
          <a:xfrm rot="5400000" flipV="1">
            <a:off x="260368" y="708583"/>
            <a:ext cx="759738" cy="50492"/>
            <a:chOff x="12234312" y="4519140"/>
            <a:chExt cx="3232022" cy="182403"/>
          </a:xfrm>
        </p:grpSpPr>
        <p:sp>
          <p:nvSpPr>
            <p:cNvPr id="75" name="Rectángulo 74">
              <a:extLst>
                <a:ext uri="{FF2B5EF4-FFF2-40B4-BE49-F238E27FC236}">
                  <a16:creationId xmlns:a16="http://schemas.microsoft.com/office/drawing/2014/main" id="{873035DC-EC16-B6F3-6C53-3F6EAD6C063C}"/>
                </a:ext>
              </a:extLst>
            </p:cNvPr>
            <p:cNvSpPr/>
            <p:nvPr/>
          </p:nvSpPr>
          <p:spPr>
            <a:xfrm>
              <a:off x="12234312" y="4519140"/>
              <a:ext cx="1626965" cy="182403"/>
            </a:xfrm>
            <a:prstGeom prst="rect">
              <a:avLst/>
            </a:prstGeom>
            <a:solidFill>
              <a:srgbClr val="FDBB02"/>
            </a:solidFill>
            <a:ln w="9525" cap="flat">
              <a:noFill/>
              <a:prstDash val="solid"/>
              <a:miter/>
            </a:ln>
          </p:spPr>
          <p:txBody>
            <a:bodyPr/>
            <a:lstStyle/>
            <a:p>
              <a:endParaRPr lang="es-CO"/>
            </a:p>
          </p:txBody>
        </p:sp>
        <p:sp>
          <p:nvSpPr>
            <p:cNvPr id="76" name="Rectángulo 75">
              <a:extLst>
                <a:ext uri="{FF2B5EF4-FFF2-40B4-BE49-F238E27FC236}">
                  <a16:creationId xmlns:a16="http://schemas.microsoft.com/office/drawing/2014/main" id="{5675F500-4769-E180-5D76-31A9C2CC3F3A}"/>
                </a:ext>
              </a:extLst>
            </p:cNvPr>
            <p:cNvSpPr/>
            <p:nvPr/>
          </p:nvSpPr>
          <p:spPr>
            <a:xfrm>
              <a:off x="13861277" y="4519140"/>
              <a:ext cx="802576" cy="182403"/>
            </a:xfrm>
            <a:prstGeom prst="rect">
              <a:avLst/>
            </a:prstGeom>
            <a:solidFill>
              <a:srgbClr val="062D7B"/>
            </a:solidFill>
            <a:ln w="9525" cap="flat">
              <a:noFill/>
              <a:prstDash val="solid"/>
              <a:miter/>
            </a:ln>
          </p:spPr>
          <p:txBody>
            <a:bodyPr/>
            <a:lstStyle/>
            <a:p>
              <a:endParaRPr lang="es-CO"/>
            </a:p>
          </p:txBody>
        </p:sp>
        <p:sp>
          <p:nvSpPr>
            <p:cNvPr id="77" name="Rectángulo 76">
              <a:extLst>
                <a:ext uri="{FF2B5EF4-FFF2-40B4-BE49-F238E27FC236}">
                  <a16:creationId xmlns:a16="http://schemas.microsoft.com/office/drawing/2014/main" id="{9BD3B003-F498-796D-0BA1-94965CCA2AB8}"/>
                </a:ext>
              </a:extLst>
            </p:cNvPr>
            <p:cNvSpPr/>
            <p:nvPr/>
          </p:nvSpPr>
          <p:spPr>
            <a:xfrm>
              <a:off x="14663758" y="4519140"/>
              <a:ext cx="802576" cy="182403"/>
            </a:xfrm>
            <a:prstGeom prst="rect">
              <a:avLst/>
            </a:prstGeom>
            <a:solidFill>
              <a:srgbClr val="CB0023"/>
            </a:solidFill>
            <a:ln w="9525" cap="flat">
              <a:noFill/>
              <a:prstDash val="solid"/>
              <a:miter/>
            </a:ln>
          </p:spPr>
          <p:txBody>
            <a:bodyPr/>
            <a:lstStyle/>
            <a:p>
              <a:endParaRPr lang="es-CO"/>
            </a:p>
          </p:txBody>
        </p:sp>
      </p:grpSp>
      <p:sp>
        <p:nvSpPr>
          <p:cNvPr id="79" name="Elipse 78">
            <a:extLst>
              <a:ext uri="{FF2B5EF4-FFF2-40B4-BE49-F238E27FC236}">
                <a16:creationId xmlns:a16="http://schemas.microsoft.com/office/drawing/2014/main" id="{AA02924D-4515-8056-0F57-C334C55AAA98}"/>
              </a:ext>
            </a:extLst>
          </p:cNvPr>
          <p:cNvSpPr/>
          <p:nvPr/>
        </p:nvSpPr>
        <p:spPr>
          <a:xfrm>
            <a:off x="996511" y="1502285"/>
            <a:ext cx="94632" cy="94632"/>
          </a:xfrm>
          <a:prstGeom prst="ellipse">
            <a:avLst/>
          </a:prstGeom>
          <a:solidFill>
            <a:srgbClr val="1B4874"/>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0" name="Elipse 79">
            <a:extLst>
              <a:ext uri="{FF2B5EF4-FFF2-40B4-BE49-F238E27FC236}">
                <a16:creationId xmlns:a16="http://schemas.microsoft.com/office/drawing/2014/main" id="{BA5A9963-3AF1-F1BF-0730-2DEFE0EF40CA}"/>
              </a:ext>
            </a:extLst>
          </p:cNvPr>
          <p:cNvSpPr/>
          <p:nvPr/>
        </p:nvSpPr>
        <p:spPr>
          <a:xfrm>
            <a:off x="520357" y="1799160"/>
            <a:ext cx="94632" cy="94632"/>
          </a:xfrm>
          <a:prstGeom prst="ellipse">
            <a:avLst/>
          </a:prstGeom>
          <a:solidFill>
            <a:srgbClr val="1B4874"/>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1" name="Elipse 90">
            <a:extLst>
              <a:ext uri="{FF2B5EF4-FFF2-40B4-BE49-F238E27FC236}">
                <a16:creationId xmlns:a16="http://schemas.microsoft.com/office/drawing/2014/main" id="{C6B3BE81-9154-CC20-B980-530D64A43DF7}"/>
              </a:ext>
            </a:extLst>
          </p:cNvPr>
          <p:cNvSpPr/>
          <p:nvPr/>
        </p:nvSpPr>
        <p:spPr>
          <a:xfrm>
            <a:off x="5078745" y="1460349"/>
            <a:ext cx="94632" cy="94632"/>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3" name="Elipse 92">
            <a:extLst>
              <a:ext uri="{FF2B5EF4-FFF2-40B4-BE49-F238E27FC236}">
                <a16:creationId xmlns:a16="http://schemas.microsoft.com/office/drawing/2014/main" id="{532C24B8-7EAB-08D0-364D-B1318508C1C5}"/>
              </a:ext>
            </a:extLst>
          </p:cNvPr>
          <p:cNvSpPr/>
          <p:nvPr/>
        </p:nvSpPr>
        <p:spPr>
          <a:xfrm>
            <a:off x="4623038" y="1746430"/>
            <a:ext cx="94632" cy="94632"/>
          </a:xfrm>
          <a:prstGeom prst="ellipse">
            <a:avLst/>
          </a:prstGeom>
          <a:solidFill>
            <a:srgbClr val="005DA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 name="Elipse 96">
            <a:extLst>
              <a:ext uri="{FF2B5EF4-FFF2-40B4-BE49-F238E27FC236}">
                <a16:creationId xmlns:a16="http://schemas.microsoft.com/office/drawing/2014/main" id="{2B26EF77-E09A-11B9-007F-A498194E7EB4}"/>
              </a:ext>
            </a:extLst>
          </p:cNvPr>
          <p:cNvSpPr/>
          <p:nvPr/>
        </p:nvSpPr>
        <p:spPr>
          <a:xfrm>
            <a:off x="7650379" y="1458812"/>
            <a:ext cx="94632" cy="94632"/>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 name="Elipse 98">
            <a:extLst>
              <a:ext uri="{FF2B5EF4-FFF2-40B4-BE49-F238E27FC236}">
                <a16:creationId xmlns:a16="http://schemas.microsoft.com/office/drawing/2014/main" id="{3FC2835D-326A-73E4-9B14-180D7DA3E493}"/>
              </a:ext>
            </a:extLst>
          </p:cNvPr>
          <p:cNvSpPr/>
          <p:nvPr/>
        </p:nvSpPr>
        <p:spPr>
          <a:xfrm>
            <a:off x="7174225" y="1755687"/>
            <a:ext cx="94632" cy="94632"/>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5" name="Gráfico 104">
            <a:extLst>
              <a:ext uri="{FF2B5EF4-FFF2-40B4-BE49-F238E27FC236}">
                <a16:creationId xmlns:a16="http://schemas.microsoft.com/office/drawing/2014/main" id="{CB317AC4-3278-B13E-421A-112F57622C4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16163" y="2046586"/>
            <a:ext cx="261656" cy="261656"/>
          </a:xfrm>
          <a:prstGeom prst="rect">
            <a:avLst/>
          </a:prstGeom>
        </p:spPr>
      </p:pic>
      <p:pic>
        <p:nvPicPr>
          <p:cNvPr id="138" name="Imagen 137">
            <a:extLst>
              <a:ext uri="{FF2B5EF4-FFF2-40B4-BE49-F238E27FC236}">
                <a16:creationId xmlns:a16="http://schemas.microsoft.com/office/drawing/2014/main" id="{D9764E40-92D9-FF19-142D-4C8C15C10C9F}"/>
              </a:ext>
            </a:extLst>
          </p:cNvPr>
          <p:cNvPicPr>
            <a:picLocks noChangeAspect="1"/>
          </p:cNvPicPr>
          <p:nvPr/>
        </p:nvPicPr>
        <p:blipFill>
          <a:blip r:embed="rId8"/>
          <a:stretch>
            <a:fillRect/>
          </a:stretch>
        </p:blipFill>
        <p:spPr>
          <a:xfrm>
            <a:off x="8456741" y="4529812"/>
            <a:ext cx="261006" cy="1375772"/>
          </a:xfrm>
          <a:prstGeom prst="rect">
            <a:avLst/>
          </a:prstGeom>
        </p:spPr>
      </p:pic>
      <p:sp>
        <p:nvSpPr>
          <p:cNvPr id="140" name="CuadroTexto 139">
            <a:extLst>
              <a:ext uri="{FF2B5EF4-FFF2-40B4-BE49-F238E27FC236}">
                <a16:creationId xmlns:a16="http://schemas.microsoft.com/office/drawing/2014/main" id="{D24232A9-57CF-E08B-DA80-426C772836BA}"/>
              </a:ext>
            </a:extLst>
          </p:cNvPr>
          <p:cNvSpPr txBox="1"/>
          <p:nvPr/>
        </p:nvSpPr>
        <p:spPr>
          <a:xfrm>
            <a:off x="9557988" y="1866725"/>
            <a:ext cx="61396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05.</a:t>
            </a:r>
            <a:endParaRPr kumimoji="0" lang="es-CO"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4" name="TextBox 56">
            <a:extLst>
              <a:ext uri="{FF2B5EF4-FFF2-40B4-BE49-F238E27FC236}">
                <a16:creationId xmlns:a16="http://schemas.microsoft.com/office/drawing/2014/main" id="{1A879C1C-20F3-73C9-80C2-325EF3B08977}"/>
              </a:ext>
            </a:extLst>
          </p:cNvPr>
          <p:cNvSpPr txBox="1"/>
          <p:nvPr/>
        </p:nvSpPr>
        <p:spPr>
          <a:xfrm>
            <a:off x="6611406" y="5455635"/>
            <a:ext cx="1777873" cy="282129"/>
          </a:xfrm>
          <a:prstGeom prst="rect">
            <a:avLst/>
          </a:prstGeom>
          <a:noFill/>
        </p:spPr>
        <p:txBody>
          <a:bodyPr wrap="square" lIns="57150" tIns="0" rIns="0" bIns="0" anchor="t">
            <a:spAutoFit/>
          </a:bodyPr>
          <a:lstStyle/>
          <a:p>
            <a:pPr marL="0" marR="0" lvl="0" indent="0" algn="l" defTabSz="914400" rtl="0" eaLnBrk="1" fontAlgn="auto" latinLnBrk="0" hangingPunct="1">
              <a:lnSpc>
                <a:spcPts val="1113"/>
              </a:lnSpc>
              <a:spcBef>
                <a:spcPts val="0"/>
              </a:spcBef>
              <a:spcAft>
                <a:spcPts val="0"/>
              </a:spcAft>
              <a:buClrTx/>
              <a:buSzTx/>
              <a:buFontTx/>
              <a:buNone/>
              <a:tabLst/>
              <a:defRPr/>
            </a:pPr>
            <a:r>
              <a:rPr kumimoji="0" lang="es-MX" sz="900" b="0" i="0" u="none" strike="noStrike" kern="1200" cap="none" spc="0" normalizeH="0" baseline="0" noProof="0">
                <a:ln>
                  <a:noFill/>
                </a:ln>
                <a:solidFill>
                  <a:srgbClr val="404040"/>
                </a:solidFill>
                <a:effectLst/>
                <a:uLnTx/>
                <a:uFillTx/>
                <a:latin typeface="Poppins" panose="00000500000000000000" pitchFamily="2" charset="0"/>
                <a:ea typeface="+mn-ea"/>
                <a:cs typeface="Poppins" panose="00000500000000000000" pitchFamily="2" charset="0"/>
              </a:rPr>
              <a:t>Demoras en el inicio del seguimiento al Plan​.</a:t>
            </a:r>
          </a:p>
        </p:txBody>
      </p:sp>
      <p:grpSp>
        <p:nvGrpSpPr>
          <p:cNvPr id="18" name="Group 25">
            <a:extLst>
              <a:ext uri="{FF2B5EF4-FFF2-40B4-BE49-F238E27FC236}">
                <a16:creationId xmlns:a16="http://schemas.microsoft.com/office/drawing/2014/main" id="{6ACC8C4C-0999-057E-A115-F2D91FB8015B}"/>
              </a:ext>
            </a:extLst>
          </p:cNvPr>
          <p:cNvGrpSpPr/>
          <p:nvPr/>
        </p:nvGrpSpPr>
        <p:grpSpPr>
          <a:xfrm>
            <a:off x="6413213" y="4741579"/>
            <a:ext cx="130735" cy="127001"/>
            <a:chOff x="10759407" y="4597004"/>
            <a:chExt cx="258234" cy="258234"/>
          </a:xfrm>
          <a:solidFill>
            <a:srgbClr val="44CDD0"/>
          </a:solidFill>
        </p:grpSpPr>
        <p:sp>
          <p:nvSpPr>
            <p:cNvPr id="19" name="Oval 26">
              <a:extLst>
                <a:ext uri="{FF2B5EF4-FFF2-40B4-BE49-F238E27FC236}">
                  <a16:creationId xmlns:a16="http://schemas.microsoft.com/office/drawing/2014/main" id="{314BBF39-242B-4E90-0CA9-FDBCC3A52CA8}"/>
                </a:ext>
              </a:extLst>
            </p:cNvPr>
            <p:cNvSpPr/>
            <p:nvPr/>
          </p:nvSpPr>
          <p:spPr>
            <a:xfrm>
              <a:off x="10759407" y="4597004"/>
              <a:ext cx="258234" cy="258234"/>
            </a:xfrm>
            <a:prstGeom prst="ellips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20" name="Grafik 177">
              <a:extLst>
                <a:ext uri="{FF2B5EF4-FFF2-40B4-BE49-F238E27FC236}">
                  <a16:creationId xmlns:a16="http://schemas.microsoft.com/office/drawing/2014/main" id="{D0E75390-CA50-E2B9-E192-8314D2E83D4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21" name="Group 25">
            <a:extLst>
              <a:ext uri="{FF2B5EF4-FFF2-40B4-BE49-F238E27FC236}">
                <a16:creationId xmlns:a16="http://schemas.microsoft.com/office/drawing/2014/main" id="{FC530BE2-AEF0-9986-BDE6-6A7FA18DEE81}"/>
              </a:ext>
            </a:extLst>
          </p:cNvPr>
          <p:cNvGrpSpPr/>
          <p:nvPr/>
        </p:nvGrpSpPr>
        <p:grpSpPr>
          <a:xfrm>
            <a:off x="6413213" y="5454199"/>
            <a:ext cx="130735" cy="127001"/>
            <a:chOff x="10759407" y="4597004"/>
            <a:chExt cx="258234" cy="258234"/>
          </a:xfrm>
          <a:solidFill>
            <a:srgbClr val="44CDD0"/>
          </a:solidFill>
        </p:grpSpPr>
        <p:sp>
          <p:nvSpPr>
            <p:cNvPr id="26" name="Oval 26">
              <a:extLst>
                <a:ext uri="{FF2B5EF4-FFF2-40B4-BE49-F238E27FC236}">
                  <a16:creationId xmlns:a16="http://schemas.microsoft.com/office/drawing/2014/main" id="{98026D06-8912-705D-BCBE-D8878F33AED0}"/>
                </a:ext>
              </a:extLst>
            </p:cNvPr>
            <p:cNvSpPr/>
            <p:nvPr/>
          </p:nvSpPr>
          <p:spPr>
            <a:xfrm>
              <a:off x="10759407" y="4597004"/>
              <a:ext cx="258234" cy="258234"/>
            </a:xfrm>
            <a:prstGeom prst="ellips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27" name="Grafik 177">
              <a:extLst>
                <a:ext uri="{FF2B5EF4-FFF2-40B4-BE49-F238E27FC236}">
                  <a16:creationId xmlns:a16="http://schemas.microsoft.com/office/drawing/2014/main" id="{1DE26D37-EE0D-3DA9-83B5-C61FFB283EAA}"/>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28" name="Group 25">
            <a:extLst>
              <a:ext uri="{FF2B5EF4-FFF2-40B4-BE49-F238E27FC236}">
                <a16:creationId xmlns:a16="http://schemas.microsoft.com/office/drawing/2014/main" id="{121E2974-6E94-D947-D94B-A05074818584}"/>
              </a:ext>
            </a:extLst>
          </p:cNvPr>
          <p:cNvGrpSpPr/>
          <p:nvPr/>
        </p:nvGrpSpPr>
        <p:grpSpPr>
          <a:xfrm>
            <a:off x="6413213" y="5094473"/>
            <a:ext cx="130735" cy="127001"/>
            <a:chOff x="10759407" y="4597004"/>
            <a:chExt cx="258234" cy="258234"/>
          </a:xfrm>
          <a:solidFill>
            <a:srgbClr val="44CDD0"/>
          </a:solidFill>
        </p:grpSpPr>
        <p:sp>
          <p:nvSpPr>
            <p:cNvPr id="29" name="Oval 26">
              <a:extLst>
                <a:ext uri="{FF2B5EF4-FFF2-40B4-BE49-F238E27FC236}">
                  <a16:creationId xmlns:a16="http://schemas.microsoft.com/office/drawing/2014/main" id="{E64DDD79-704B-53AB-EABC-4755B6CE51BE}"/>
                </a:ext>
              </a:extLst>
            </p:cNvPr>
            <p:cNvSpPr/>
            <p:nvPr/>
          </p:nvSpPr>
          <p:spPr>
            <a:xfrm>
              <a:off x="10759407" y="4597004"/>
              <a:ext cx="258234" cy="258234"/>
            </a:xfrm>
            <a:prstGeom prst="ellips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35" name="Grafik 177">
              <a:extLst>
                <a:ext uri="{FF2B5EF4-FFF2-40B4-BE49-F238E27FC236}">
                  <a16:creationId xmlns:a16="http://schemas.microsoft.com/office/drawing/2014/main" id="{4BC3939D-0065-EDF1-13EF-53B462E1D7F1}"/>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36" name="Group 25">
            <a:extLst>
              <a:ext uri="{FF2B5EF4-FFF2-40B4-BE49-F238E27FC236}">
                <a16:creationId xmlns:a16="http://schemas.microsoft.com/office/drawing/2014/main" id="{6C897569-6619-8775-62AB-6A5E5C9E5F3C}"/>
              </a:ext>
            </a:extLst>
          </p:cNvPr>
          <p:cNvGrpSpPr/>
          <p:nvPr/>
        </p:nvGrpSpPr>
        <p:grpSpPr>
          <a:xfrm>
            <a:off x="8808658" y="4729593"/>
            <a:ext cx="130735" cy="127001"/>
            <a:chOff x="10759407" y="4597004"/>
            <a:chExt cx="258234" cy="258234"/>
          </a:xfrm>
          <a:solidFill>
            <a:srgbClr val="44CDD0"/>
          </a:solidFill>
        </p:grpSpPr>
        <p:sp>
          <p:nvSpPr>
            <p:cNvPr id="44" name="Oval 26">
              <a:extLst>
                <a:ext uri="{FF2B5EF4-FFF2-40B4-BE49-F238E27FC236}">
                  <a16:creationId xmlns:a16="http://schemas.microsoft.com/office/drawing/2014/main" id="{F17628CE-45FE-46D8-637E-AFC8CD808D66}"/>
                </a:ext>
              </a:extLst>
            </p:cNvPr>
            <p:cNvSpPr/>
            <p:nvPr/>
          </p:nvSpPr>
          <p:spPr>
            <a:xfrm>
              <a:off x="10759407" y="4597004"/>
              <a:ext cx="258234" cy="258234"/>
            </a:xfrm>
            <a:prstGeom prst="ellips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45" name="Grafik 177">
              <a:extLst>
                <a:ext uri="{FF2B5EF4-FFF2-40B4-BE49-F238E27FC236}">
                  <a16:creationId xmlns:a16="http://schemas.microsoft.com/office/drawing/2014/main" id="{3084F098-B124-D96C-9738-4C193F51330E}"/>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47" name="Group 25">
            <a:extLst>
              <a:ext uri="{FF2B5EF4-FFF2-40B4-BE49-F238E27FC236}">
                <a16:creationId xmlns:a16="http://schemas.microsoft.com/office/drawing/2014/main" id="{F125AE9A-5C76-E660-9AD2-B293FF5C5B40}"/>
              </a:ext>
            </a:extLst>
          </p:cNvPr>
          <p:cNvGrpSpPr/>
          <p:nvPr/>
        </p:nvGrpSpPr>
        <p:grpSpPr>
          <a:xfrm>
            <a:off x="8808658" y="5248740"/>
            <a:ext cx="130735" cy="127001"/>
            <a:chOff x="10759407" y="4597004"/>
            <a:chExt cx="258234" cy="258234"/>
          </a:xfrm>
          <a:solidFill>
            <a:srgbClr val="44CDD0"/>
          </a:solidFill>
        </p:grpSpPr>
        <p:sp>
          <p:nvSpPr>
            <p:cNvPr id="48" name="Oval 26">
              <a:extLst>
                <a:ext uri="{FF2B5EF4-FFF2-40B4-BE49-F238E27FC236}">
                  <a16:creationId xmlns:a16="http://schemas.microsoft.com/office/drawing/2014/main" id="{B95C52A7-53A9-9660-329D-27B70A4D0C1A}"/>
                </a:ext>
              </a:extLst>
            </p:cNvPr>
            <p:cNvSpPr/>
            <p:nvPr/>
          </p:nvSpPr>
          <p:spPr>
            <a:xfrm>
              <a:off x="10759407" y="4597004"/>
              <a:ext cx="258234" cy="258234"/>
            </a:xfrm>
            <a:prstGeom prst="ellips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70" name="Grafik 177">
              <a:extLst>
                <a:ext uri="{FF2B5EF4-FFF2-40B4-BE49-F238E27FC236}">
                  <a16:creationId xmlns:a16="http://schemas.microsoft.com/office/drawing/2014/main" id="{0FD5E66C-DA15-1E8F-2DCA-C35D30F086AF}"/>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2" name="Imagen 1">
            <a:extLst>
              <a:ext uri="{FF2B5EF4-FFF2-40B4-BE49-F238E27FC236}">
                <a16:creationId xmlns:a16="http://schemas.microsoft.com/office/drawing/2014/main" id="{E6C4C84E-45F4-B39F-0C8A-1F021581F748}"/>
              </a:ext>
            </a:extLst>
          </p:cNvPr>
          <p:cNvPicPr>
            <a:picLocks noChangeAspect="1"/>
          </p:cNvPicPr>
          <p:nvPr/>
        </p:nvPicPr>
        <p:blipFill>
          <a:blip r:embed="rId8">
            <a:alphaModFix amt="60000"/>
          </a:blip>
          <a:stretch>
            <a:fillRect/>
          </a:stretch>
        </p:blipFill>
        <p:spPr>
          <a:xfrm rot="5400000">
            <a:off x="8150268" y="4565457"/>
            <a:ext cx="967322" cy="3813048"/>
          </a:xfrm>
          <a:prstGeom prst="rect">
            <a:avLst/>
          </a:prstGeom>
        </p:spPr>
      </p:pic>
      <p:sp>
        <p:nvSpPr>
          <p:cNvPr id="3" name="CuadroTexto 2">
            <a:extLst>
              <a:ext uri="{FF2B5EF4-FFF2-40B4-BE49-F238E27FC236}">
                <a16:creationId xmlns:a16="http://schemas.microsoft.com/office/drawing/2014/main" id="{F6E5D2BE-8276-6593-654E-3C1F7F0D5807}"/>
              </a:ext>
            </a:extLst>
          </p:cNvPr>
          <p:cNvSpPr txBox="1"/>
          <p:nvPr/>
        </p:nvSpPr>
        <p:spPr>
          <a:xfrm>
            <a:off x="31857" y="25465"/>
            <a:ext cx="5920209" cy="215444"/>
          </a:xfrm>
          <a:prstGeom prst="rect">
            <a:avLst/>
          </a:prstGeom>
          <a:noFill/>
        </p:spPr>
        <p:txBody>
          <a:bodyPr wrap="square">
            <a:spAutoFit/>
          </a:bodyPr>
          <a:lstStyle/>
          <a:p>
            <a:r>
              <a:rPr lang="es-CO" sz="800" b="1">
                <a:solidFill>
                  <a:srgbClr val="2571BC"/>
                </a:solidFill>
                <a:latin typeface="Poppins" panose="00000500000000000000" pitchFamily="50" charset="0"/>
                <a:cs typeface="Poppins" panose="00000500000000000000" pitchFamily="50" charset="0"/>
              </a:rPr>
              <a:t>Bases – </a:t>
            </a:r>
            <a:r>
              <a:rPr lang="es-CO" sz="800">
                <a:solidFill>
                  <a:srgbClr val="2571BC"/>
                </a:solidFill>
                <a:latin typeface="Poppins" panose="00000500000000000000" pitchFamily="50" charset="0"/>
                <a:cs typeface="Poppins" panose="00000500000000000000" pitchFamily="50" charset="0"/>
              </a:rPr>
              <a:t>seguimiento a metas</a:t>
            </a:r>
          </a:p>
        </p:txBody>
      </p:sp>
    </p:spTree>
    <p:extLst>
      <p:ext uri="{BB962C8B-B14F-4D97-AF65-F5344CB8AC3E}">
        <p14:creationId xmlns:p14="http://schemas.microsoft.com/office/powerpoint/2010/main" val="60230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D02DB0D2-6756-A03F-36F6-437BCCEB7C8E}"/>
              </a:ext>
            </a:extLst>
          </p:cNvPr>
          <p:cNvSpPr/>
          <p:nvPr/>
        </p:nvSpPr>
        <p:spPr>
          <a:xfrm>
            <a:off x="11049000" y="141515"/>
            <a:ext cx="943085" cy="924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 0" descr="preencoded.png">
            <a:extLst>
              <a:ext uri="{FF2B5EF4-FFF2-40B4-BE49-F238E27FC236}">
                <a16:creationId xmlns:a16="http://schemas.microsoft.com/office/drawing/2014/main" id="{863BF456-D89F-0760-3B8B-BA3B64AA5140}"/>
              </a:ext>
            </a:extLst>
          </p:cNvPr>
          <p:cNvPicPr>
            <a:picLocks noChangeAspect="1"/>
          </p:cNvPicPr>
          <p:nvPr/>
        </p:nvPicPr>
        <p:blipFill>
          <a:blip r:embed="rId3"/>
          <a:srcRect l="5815" b="25953"/>
          <a:stretch/>
        </p:blipFill>
        <p:spPr>
          <a:xfrm>
            <a:off x="-3604" y="5285998"/>
            <a:ext cx="5754971" cy="1588812"/>
          </a:xfrm>
          <a:prstGeom prst="rect">
            <a:avLst/>
          </a:prstGeom>
        </p:spPr>
      </p:pic>
      <p:pic>
        <p:nvPicPr>
          <p:cNvPr id="24" name="Imagen 23">
            <a:extLst>
              <a:ext uri="{FF2B5EF4-FFF2-40B4-BE49-F238E27FC236}">
                <a16:creationId xmlns:a16="http://schemas.microsoft.com/office/drawing/2014/main" id="{BB3635B6-393F-A63D-9C4A-49CCBC0B5BED}"/>
              </a:ext>
            </a:extLst>
          </p:cNvPr>
          <p:cNvPicPr>
            <a:picLocks noChangeAspect="1"/>
          </p:cNvPicPr>
          <p:nvPr/>
        </p:nvPicPr>
        <p:blipFill>
          <a:blip r:embed="rId4"/>
          <a:srcRect/>
          <a:stretch/>
        </p:blipFill>
        <p:spPr>
          <a:xfrm>
            <a:off x="199916" y="4026414"/>
            <a:ext cx="11792169" cy="2346045"/>
          </a:xfrm>
          <a:prstGeom prst="rect">
            <a:avLst/>
          </a:prstGeom>
        </p:spPr>
      </p:pic>
      <p:sp>
        <p:nvSpPr>
          <p:cNvPr id="118" name="Marcador de texto 6">
            <a:extLst>
              <a:ext uri="{FF2B5EF4-FFF2-40B4-BE49-F238E27FC236}">
                <a16:creationId xmlns:a16="http://schemas.microsoft.com/office/drawing/2014/main" id="{AC73E80E-E6FD-AC64-1209-235FC3B4C3C4}"/>
              </a:ext>
            </a:extLst>
          </p:cNvPr>
          <p:cNvSpPr txBox="1">
            <a:spLocks/>
          </p:cNvSpPr>
          <p:nvPr/>
        </p:nvSpPr>
        <p:spPr>
          <a:xfrm>
            <a:off x="562263" y="3834191"/>
            <a:ext cx="10159977" cy="4073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Poppins Light" pitchFamily="2" charset="77"/>
                <a:ea typeface="+mn-ea"/>
                <a:cs typeface="Poppins Light"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Poppins Light" pitchFamily="2" charset="77"/>
                <a:ea typeface="+mn-ea"/>
                <a:cs typeface="Poppins Light"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Poppins Light" pitchFamily="2" charset="77"/>
                <a:ea typeface="+mn-ea"/>
                <a:cs typeface="Poppins Light"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Poppins Light" pitchFamily="2" charset="77"/>
                <a:ea typeface="+mn-ea"/>
                <a:cs typeface="Poppins Light"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Poppins Light" pitchFamily="2" charset="77"/>
                <a:ea typeface="+mn-ea"/>
                <a:cs typeface="Poppins 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s-ES" sz="2000" b="1" i="0" u="none" strike="noStrike" kern="1200" cap="none" spc="0" normalizeH="0" baseline="0" noProof="0">
                <a:ln>
                  <a:noFill/>
                </a:ln>
                <a:solidFill>
                  <a:srgbClr val="2D2E5A"/>
                </a:solidFill>
                <a:effectLst/>
                <a:uLnTx/>
                <a:uFillTx/>
                <a:latin typeface="Poppins" panose="00000500000000000000" pitchFamily="50" charset="0"/>
                <a:ea typeface="+mn-ea"/>
                <a:cs typeface="Poppins" panose="00000500000000000000" pitchFamily="50" charset="0"/>
              </a:rPr>
              <a:t>Pasos a seguir para las Oficinas Asesoras de Planeación</a:t>
            </a:r>
          </a:p>
        </p:txBody>
      </p:sp>
      <p:sp>
        <p:nvSpPr>
          <p:cNvPr id="7" name="Text 7">
            <a:extLst>
              <a:ext uri="{FF2B5EF4-FFF2-40B4-BE49-F238E27FC236}">
                <a16:creationId xmlns:a16="http://schemas.microsoft.com/office/drawing/2014/main" id="{7C1406B9-12AA-588B-1C67-88C7728FDB4E}"/>
              </a:ext>
            </a:extLst>
          </p:cNvPr>
          <p:cNvSpPr txBox="1"/>
          <p:nvPr/>
        </p:nvSpPr>
        <p:spPr>
          <a:xfrm>
            <a:off x="5516002" y="4723495"/>
            <a:ext cx="1972658" cy="1095083"/>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Revisar la batería preliminar en Sinergia de acuerdo con las iniciativas del sector.</a:t>
            </a:r>
          </a:p>
        </p:txBody>
      </p:sp>
      <p:sp>
        <p:nvSpPr>
          <p:cNvPr id="9" name="Text 9">
            <a:extLst>
              <a:ext uri="{FF2B5EF4-FFF2-40B4-BE49-F238E27FC236}">
                <a16:creationId xmlns:a16="http://schemas.microsoft.com/office/drawing/2014/main" id="{F5875269-A0BD-EB0F-A8FD-9BBF6C8EF1A1}"/>
              </a:ext>
            </a:extLst>
          </p:cNvPr>
          <p:cNvSpPr txBox="1"/>
          <p:nvPr/>
        </p:nvSpPr>
        <p:spPr>
          <a:xfrm>
            <a:off x="9534894" y="4838845"/>
            <a:ext cx="1879696" cy="7789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Iniciar</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el</a:t>
            </a:r>
            <a:r>
              <a:rPr lang="en-US" sz="1200">
                <a:solidFill>
                  <a:schemeClr val="bg1"/>
                </a:solidFill>
                <a:latin typeface="Poppins" panose="00000500000000000000" pitchFamily="50" charset="0"/>
                <a:ea typeface="Aptos" pitchFamily="34" charset="-122"/>
                <a:cs typeface="Poppins" panose="00000500000000000000" pitchFamily="50" charset="0"/>
              </a:rPr>
              <a:t>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diligenciamiento</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 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las pre-</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fichas</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 a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medida</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 que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avanzan</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 las mesas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Aptos" pitchFamily="34" charset="-122"/>
                <a:cs typeface="Poppins" panose="00000500000000000000" pitchFamily="50" charset="0"/>
              </a:rPr>
              <a:t>sectoriales</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Aptos" pitchFamily="34" charset="-122"/>
                <a:cs typeface="Poppins" panose="00000500000000000000" pitchFamily="50" charset="0"/>
              </a:rPr>
              <a:t> ​</a:t>
            </a:r>
            <a:endPar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endParaRPr>
          </a:p>
        </p:txBody>
      </p:sp>
      <p:sp>
        <p:nvSpPr>
          <p:cNvPr id="11" name="Text 11">
            <a:extLst>
              <a:ext uri="{FF2B5EF4-FFF2-40B4-BE49-F238E27FC236}">
                <a16:creationId xmlns:a16="http://schemas.microsoft.com/office/drawing/2014/main" id="{8072279E-54C1-E196-93C3-004FE37A8EF6}"/>
              </a:ext>
            </a:extLst>
          </p:cNvPr>
          <p:cNvSpPr txBox="1"/>
          <p:nvPr/>
        </p:nvSpPr>
        <p:spPr>
          <a:xfrm>
            <a:off x="1331093" y="4838845"/>
            <a:ext cx="1843622" cy="90740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Articular las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mn-ea"/>
                <a:cs typeface="Poppins" panose="00000500000000000000" pitchFamily="50" charset="0"/>
              </a:rPr>
              <a:t>direcciones</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mn-ea"/>
                <a:cs typeface="Poppins" panose="00000500000000000000" pitchFamily="50" charset="0"/>
              </a:rPr>
              <a:t>técnicas</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 del sector para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mn-ea"/>
                <a:cs typeface="Poppins" panose="00000500000000000000" pitchFamily="50" charset="0"/>
              </a:rPr>
              <a:t>iniciar</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 la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mn-ea"/>
                <a:cs typeface="Poppins" panose="00000500000000000000" pitchFamily="50" charset="0"/>
              </a:rPr>
              <a:t>formulación</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 de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mn-ea"/>
                <a:cs typeface="Poppins" panose="00000500000000000000" pitchFamily="50" charset="0"/>
              </a:rPr>
              <a:t>los</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 </a:t>
            </a:r>
            <a:r>
              <a:rPr kumimoji="0" lang="en-US" sz="1200" b="0" i="0" u="none" strike="noStrike" kern="1200" cap="none" spc="0" normalizeH="0" baseline="0" noProof="0" err="1">
                <a:ln>
                  <a:noFill/>
                </a:ln>
                <a:solidFill>
                  <a:schemeClr val="bg1"/>
                </a:solidFill>
                <a:effectLst/>
                <a:uLnTx/>
                <a:uFillTx/>
                <a:latin typeface="Poppins" panose="00000500000000000000" pitchFamily="50" charset="0"/>
                <a:ea typeface="+mn-ea"/>
                <a:cs typeface="Poppins" panose="00000500000000000000" pitchFamily="50" charset="0"/>
              </a:rPr>
              <a:t>iindicadores</a:t>
            </a: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a:t>
            </a:r>
          </a:p>
        </p:txBody>
      </p:sp>
      <p:sp>
        <p:nvSpPr>
          <p:cNvPr id="45" name="TextBox 103">
            <a:extLst>
              <a:ext uri="{FF2B5EF4-FFF2-40B4-BE49-F238E27FC236}">
                <a16:creationId xmlns:a16="http://schemas.microsoft.com/office/drawing/2014/main" id="{D4E24F49-DF8F-7395-4535-AB2F1E70BBCC}"/>
              </a:ext>
            </a:extLst>
          </p:cNvPr>
          <p:cNvSpPr txBox="1"/>
          <p:nvPr/>
        </p:nvSpPr>
        <p:spPr>
          <a:xfrm>
            <a:off x="6319520" y="6261003"/>
            <a:ext cx="272392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i="0" u="none" strike="noStrike" kern="1200" cap="none" spc="0" normalizeH="0" baseline="0" noProof="0">
                <a:ln>
                  <a:noFill/>
                </a:ln>
                <a:solidFill>
                  <a:srgbClr val="33527D"/>
                </a:solidFill>
                <a:effectLst/>
                <a:uLnTx/>
                <a:uFillTx/>
                <a:latin typeface="Poppins"/>
                <a:ea typeface="+mn-ea"/>
                <a:cs typeface="Poppins"/>
              </a:rPr>
              <a:t>Acompañamiento técnico del equipo de </a:t>
            </a:r>
            <a:r>
              <a:rPr kumimoji="0" lang="es-CO" sz="1100" i="0" u="none" strike="noStrike" kern="1200" cap="none" spc="0" normalizeH="0" baseline="0" noProof="0" err="1">
                <a:ln>
                  <a:noFill/>
                </a:ln>
                <a:solidFill>
                  <a:srgbClr val="33527D"/>
                </a:solidFill>
                <a:effectLst/>
                <a:uLnTx/>
                <a:uFillTx/>
                <a:latin typeface="Poppins"/>
                <a:ea typeface="+mn-ea"/>
                <a:cs typeface="Poppins"/>
              </a:rPr>
              <a:t>sectorialistas</a:t>
            </a:r>
            <a:r>
              <a:rPr kumimoji="0" lang="es-CO" sz="1100" i="0" u="none" strike="noStrike" kern="1200" cap="none" spc="0" normalizeH="0" baseline="0" noProof="0">
                <a:ln>
                  <a:noFill/>
                </a:ln>
                <a:solidFill>
                  <a:srgbClr val="33527D"/>
                </a:solidFill>
                <a:effectLst/>
                <a:uLnTx/>
                <a:uFillTx/>
                <a:latin typeface="Poppins"/>
                <a:ea typeface="+mn-ea"/>
                <a:cs typeface="Poppins"/>
              </a:rPr>
              <a:t> de la DSEPP</a:t>
            </a:r>
            <a:endParaRPr kumimoji="0" lang="es-CO" sz="1100" i="0" u="none" strike="noStrike" kern="1200" cap="none" spc="0" normalizeH="0" baseline="0" noProof="0">
              <a:ln>
                <a:noFill/>
              </a:ln>
              <a:solidFill>
                <a:srgbClr val="404040"/>
              </a:solidFill>
              <a:effectLst/>
              <a:uLnTx/>
              <a:uFillTx/>
              <a:latin typeface="Poppins"/>
              <a:ea typeface="+mn-ea"/>
              <a:cs typeface="Poppins"/>
            </a:endParaRPr>
          </a:p>
        </p:txBody>
      </p:sp>
      <p:cxnSp>
        <p:nvCxnSpPr>
          <p:cNvPr id="46" name="Conector recto de flecha 45">
            <a:extLst>
              <a:ext uri="{FF2B5EF4-FFF2-40B4-BE49-F238E27FC236}">
                <a16:creationId xmlns:a16="http://schemas.microsoft.com/office/drawing/2014/main" id="{84151015-86E2-6974-1C78-A83899736E7D}"/>
              </a:ext>
            </a:extLst>
          </p:cNvPr>
          <p:cNvCxnSpPr>
            <a:cxnSpLocks/>
          </p:cNvCxnSpPr>
          <p:nvPr/>
        </p:nvCxnSpPr>
        <p:spPr>
          <a:xfrm>
            <a:off x="5531924" y="6458343"/>
            <a:ext cx="686841" cy="0"/>
          </a:xfrm>
          <a:prstGeom prst="straightConnector1">
            <a:avLst/>
          </a:prstGeom>
          <a:ln w="12700">
            <a:solidFill>
              <a:srgbClr val="0D7B76"/>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47" name="Conector recto de flecha 46">
            <a:extLst>
              <a:ext uri="{FF2B5EF4-FFF2-40B4-BE49-F238E27FC236}">
                <a16:creationId xmlns:a16="http://schemas.microsoft.com/office/drawing/2014/main" id="{439E14BA-2DA2-1700-9E1E-554B704A4DFA}"/>
              </a:ext>
            </a:extLst>
          </p:cNvPr>
          <p:cNvCxnSpPr>
            <a:cxnSpLocks/>
          </p:cNvCxnSpPr>
          <p:nvPr/>
        </p:nvCxnSpPr>
        <p:spPr>
          <a:xfrm flipV="1">
            <a:off x="5532673" y="5856742"/>
            <a:ext cx="0" cy="594227"/>
          </a:xfrm>
          <a:prstGeom prst="straightConnector1">
            <a:avLst/>
          </a:prstGeom>
          <a:ln w="12700">
            <a:solidFill>
              <a:srgbClr val="0D7B76"/>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57" name="Conector recto de flecha 56">
            <a:extLst>
              <a:ext uri="{FF2B5EF4-FFF2-40B4-BE49-F238E27FC236}">
                <a16:creationId xmlns:a16="http://schemas.microsoft.com/office/drawing/2014/main" id="{16D0A99D-E809-DA1D-4CC7-452C0415FEC4}"/>
              </a:ext>
            </a:extLst>
          </p:cNvPr>
          <p:cNvCxnSpPr>
            <a:cxnSpLocks/>
          </p:cNvCxnSpPr>
          <p:nvPr/>
        </p:nvCxnSpPr>
        <p:spPr>
          <a:xfrm flipH="1">
            <a:off x="9133726" y="6442479"/>
            <a:ext cx="342668" cy="0"/>
          </a:xfrm>
          <a:prstGeom prst="straightConnector1">
            <a:avLst/>
          </a:prstGeom>
          <a:ln w="12700">
            <a:solidFill>
              <a:srgbClr val="0D7B76"/>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cxnSp>
        <p:nvCxnSpPr>
          <p:cNvPr id="64" name="Conector recto de flecha 63">
            <a:extLst>
              <a:ext uri="{FF2B5EF4-FFF2-40B4-BE49-F238E27FC236}">
                <a16:creationId xmlns:a16="http://schemas.microsoft.com/office/drawing/2014/main" id="{E0B84FBF-D9C7-0F9D-EE62-1ED74E758C2A}"/>
              </a:ext>
            </a:extLst>
          </p:cNvPr>
          <p:cNvCxnSpPr>
            <a:cxnSpLocks/>
          </p:cNvCxnSpPr>
          <p:nvPr/>
        </p:nvCxnSpPr>
        <p:spPr>
          <a:xfrm flipV="1">
            <a:off x="9476394" y="5848252"/>
            <a:ext cx="0" cy="594227"/>
          </a:xfrm>
          <a:prstGeom prst="straightConnector1">
            <a:avLst/>
          </a:prstGeom>
          <a:ln w="12700">
            <a:solidFill>
              <a:srgbClr val="0D7B76"/>
            </a:solidFill>
            <a:prstDash val="sysDot"/>
            <a:headEnd type="none" w="med" len="med"/>
            <a:tailEnd type="oval" w="sm" len="sm"/>
          </a:ln>
        </p:spPr>
        <p:style>
          <a:lnRef idx="2">
            <a:schemeClr val="accent1"/>
          </a:lnRef>
          <a:fillRef idx="0">
            <a:schemeClr val="accent1"/>
          </a:fillRef>
          <a:effectRef idx="1">
            <a:schemeClr val="accent1"/>
          </a:effectRef>
          <a:fontRef idx="minor">
            <a:schemeClr val="tx1"/>
          </a:fontRef>
        </p:style>
      </p:cxnSp>
      <p:sp>
        <p:nvSpPr>
          <p:cNvPr id="68" name="Text 14">
            <a:extLst>
              <a:ext uri="{FF2B5EF4-FFF2-40B4-BE49-F238E27FC236}">
                <a16:creationId xmlns:a16="http://schemas.microsoft.com/office/drawing/2014/main" id="{83999078-6213-C3AC-BFB4-EDFF15784463}"/>
              </a:ext>
            </a:extLst>
          </p:cNvPr>
          <p:cNvSpPr txBox="1"/>
          <p:nvPr/>
        </p:nvSpPr>
        <p:spPr>
          <a:xfrm>
            <a:off x="1764877" y="1437945"/>
            <a:ext cx="1606880" cy="407492"/>
          </a:xfrm>
          <a:prstGeom prst="rect">
            <a:avLst/>
          </a:prstGeom>
          <a:noFill/>
          <a:ln/>
        </p:spPr>
        <p:txBody>
          <a:bodyPr wrap="square" lIns="0" tIns="0" rIns="0" bIns="0" rtlCol="0" anchor="ctr"/>
          <a:lstStyle/>
          <a:p>
            <a:pPr marL="0" marR="0" lvl="0" indent="0" defTabSz="914400" rtl="0" eaLnBrk="1" fontAlgn="auto" latinLnBrk="0" hangingPunct="1">
              <a:lnSpc>
                <a:spcPct val="102000"/>
              </a:lnSpc>
              <a:spcBef>
                <a:spcPts val="0"/>
              </a:spcBef>
              <a:spcAft>
                <a:spcPts val="0"/>
              </a:spcAft>
              <a:buClrTx/>
              <a:buSzTx/>
              <a:buFontTx/>
              <a:buNone/>
              <a:tabLst/>
              <a:defRPr/>
            </a:pPr>
            <a:r>
              <a:rPr kumimoji="0" lang="es-CO" sz="1100" b="1" i="0" u="none" strike="noStrike" kern="1200" cap="none" spc="0" normalizeH="0" baseline="0" noProof="0">
                <a:ln>
                  <a:noFill/>
                </a:ln>
                <a:solidFill>
                  <a:srgbClr val="2057AF"/>
                </a:solidFill>
                <a:effectLst/>
                <a:uLnTx/>
                <a:uFillTx/>
                <a:latin typeface="Poppins Black" panose="00000A00000000000000" pitchFamily="50" charset="0"/>
                <a:cs typeface="Poppins Black" panose="00000A00000000000000" pitchFamily="50" charset="0"/>
              </a:rPr>
              <a:t>Capacitación sector a sector</a:t>
            </a:r>
            <a:endParaRPr kumimoji="0" lang="es-CO" sz="1100" b="0" i="0" u="none" strike="noStrike" kern="1200" cap="none" spc="0" normalizeH="0" baseline="0" noProof="0">
              <a:ln>
                <a:noFill/>
              </a:ln>
              <a:solidFill>
                <a:srgbClr val="2057AF"/>
              </a:solidFill>
              <a:effectLst/>
              <a:uLnTx/>
              <a:uFillTx/>
              <a:latin typeface="Poppins Black" panose="00000A00000000000000" pitchFamily="50" charset="0"/>
              <a:cs typeface="Poppins Black" panose="00000A00000000000000" pitchFamily="50" charset="0"/>
            </a:endParaRPr>
          </a:p>
        </p:txBody>
      </p:sp>
      <p:sp>
        <p:nvSpPr>
          <p:cNvPr id="70" name="Text 15">
            <a:extLst>
              <a:ext uri="{FF2B5EF4-FFF2-40B4-BE49-F238E27FC236}">
                <a16:creationId xmlns:a16="http://schemas.microsoft.com/office/drawing/2014/main" id="{445A2EE4-93DB-FD2B-3E23-57B745C9791C}"/>
              </a:ext>
            </a:extLst>
          </p:cNvPr>
          <p:cNvSpPr txBox="1"/>
          <p:nvPr/>
        </p:nvSpPr>
        <p:spPr>
          <a:xfrm>
            <a:off x="1756329" y="1761098"/>
            <a:ext cx="1801271" cy="1351076"/>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lang="es-CO" sz="1050" b="1">
                <a:solidFill>
                  <a:srgbClr val="3A3A3A"/>
                </a:solidFill>
                <a:latin typeface="Poppins" panose="00000500000000000000" pitchFamily="50" charset="0"/>
                <a:cs typeface="Poppins" panose="00000500000000000000" pitchFamily="50" charset="0"/>
              </a:rPr>
              <a:t>Sesiones con cada </a:t>
            </a:r>
            <a:r>
              <a:rPr lang="es-CO" sz="1050" b="1" err="1">
                <a:solidFill>
                  <a:srgbClr val="3A3A3A"/>
                </a:solidFill>
                <a:latin typeface="Poppins" panose="00000500000000000000" pitchFamily="50" charset="0"/>
                <a:cs typeface="Poppins" panose="00000500000000000000" pitchFamily="50" charset="0"/>
              </a:rPr>
              <a:t>sectoralista</a:t>
            </a:r>
            <a:r>
              <a:rPr lang="es-CO" sz="1050" b="1">
                <a:solidFill>
                  <a:srgbClr val="3A3A3A"/>
                </a:solidFill>
                <a:latin typeface="Poppins" panose="00000500000000000000" pitchFamily="50" charset="0"/>
                <a:cs typeface="Poppins" panose="00000500000000000000" pitchFamily="50" charset="0"/>
              </a:rPr>
              <a:t> </a:t>
            </a:r>
            <a:r>
              <a:rPr kumimoji="0" lang="es-CO" sz="105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para fortalecer  la formulación de indicadores y aplicar la metodología a sus casos específicos.​</a:t>
            </a:r>
          </a:p>
        </p:txBody>
      </p:sp>
      <p:sp>
        <p:nvSpPr>
          <p:cNvPr id="72" name="Text 19">
            <a:extLst>
              <a:ext uri="{FF2B5EF4-FFF2-40B4-BE49-F238E27FC236}">
                <a16:creationId xmlns:a16="http://schemas.microsoft.com/office/drawing/2014/main" id="{E918851B-505D-C464-E0C3-9C09FBF1FD63}"/>
              </a:ext>
            </a:extLst>
          </p:cNvPr>
          <p:cNvSpPr txBox="1"/>
          <p:nvPr/>
        </p:nvSpPr>
        <p:spPr>
          <a:xfrm>
            <a:off x="5745110" y="1340583"/>
            <a:ext cx="1623787" cy="485110"/>
          </a:xfrm>
          <a:prstGeom prst="rect">
            <a:avLst/>
          </a:prstGeom>
          <a:noFill/>
          <a:ln/>
        </p:spPr>
        <p:txBody>
          <a:bodyPr wrap="square" lIns="0" tIns="0" rIns="0" bIns="0" rtlCol="0" anchor="ctr"/>
          <a:lstStyle/>
          <a:p>
            <a:pPr marL="0" marR="0" lvl="0" indent="0" defTabSz="914400" rtl="0" eaLnBrk="1" fontAlgn="auto" latinLnBrk="0" hangingPunct="1">
              <a:lnSpc>
                <a:spcPct val="102000"/>
              </a:lnSpc>
              <a:spcBef>
                <a:spcPts val="0"/>
              </a:spcBef>
              <a:spcAft>
                <a:spcPts val="0"/>
              </a:spcAft>
              <a:buClrTx/>
              <a:buSzTx/>
              <a:buFontTx/>
              <a:buNone/>
              <a:tabLst/>
              <a:defRPr/>
            </a:pPr>
            <a:r>
              <a:rPr kumimoji="0" lang="es-CO" sz="1100" b="1" i="0" u="none" strike="noStrike" kern="1200" cap="none" spc="0" normalizeH="0" baseline="0" noProof="0">
                <a:ln>
                  <a:noFill/>
                </a:ln>
                <a:solidFill>
                  <a:srgbClr val="2571BC"/>
                </a:solidFill>
                <a:effectLst/>
                <a:uLnTx/>
                <a:uFillTx/>
                <a:latin typeface="Poppins Black" panose="00000A00000000000000" pitchFamily="50" charset="0"/>
                <a:ea typeface="Poppins" pitchFamily="34" charset="-122"/>
                <a:cs typeface="Poppins Black" panose="00000A00000000000000" pitchFamily="50" charset="0"/>
              </a:rPr>
              <a:t>Acompañamiento técnico permanente </a:t>
            </a:r>
            <a:endParaRPr kumimoji="0" lang="es-CO" sz="1100" b="0" i="0" u="none" strike="noStrike" kern="1200" cap="none" spc="0" normalizeH="0" baseline="0" noProof="0">
              <a:ln>
                <a:noFill/>
              </a:ln>
              <a:solidFill>
                <a:srgbClr val="2571BC"/>
              </a:solidFill>
              <a:effectLst/>
              <a:uLnTx/>
              <a:uFillTx/>
              <a:latin typeface="Poppins Black" panose="00000A00000000000000" pitchFamily="50" charset="0"/>
              <a:cs typeface="Poppins Black" panose="00000A00000000000000" pitchFamily="50" charset="0"/>
            </a:endParaRPr>
          </a:p>
        </p:txBody>
      </p:sp>
      <p:sp>
        <p:nvSpPr>
          <p:cNvPr id="74" name="Text 20">
            <a:extLst>
              <a:ext uri="{FF2B5EF4-FFF2-40B4-BE49-F238E27FC236}">
                <a16:creationId xmlns:a16="http://schemas.microsoft.com/office/drawing/2014/main" id="{285B3B68-A1C7-0560-7BFD-CA6CB8B4B07D}"/>
              </a:ext>
            </a:extLst>
          </p:cNvPr>
          <p:cNvSpPr txBox="1"/>
          <p:nvPr/>
        </p:nvSpPr>
        <p:spPr>
          <a:xfrm>
            <a:off x="5745110" y="1908070"/>
            <a:ext cx="1814232" cy="1203772"/>
          </a:xfrm>
          <a:prstGeom prst="rect">
            <a:avLst/>
          </a:prstGeom>
          <a:noFill/>
          <a:ln/>
        </p:spPr>
        <p:txBody>
          <a:bodyPr wrap="square" lIns="0" tIns="0" rIns="0" bIns="0" rtlCol="0" anchor="ctr"/>
          <a:lstStyle/>
          <a:p>
            <a:pPr marL="0" marR="0" lvl="0" indent="0" defTabSz="914400" rtl="0" eaLnBrk="1" fontAlgn="auto" latinLnBrk="0" hangingPunct="1">
              <a:lnSpc>
                <a:spcPct val="105000"/>
              </a:lnSpc>
              <a:spcBef>
                <a:spcPts val="0"/>
              </a:spcBef>
              <a:spcAft>
                <a:spcPts val="0"/>
              </a:spcAft>
              <a:buClrTx/>
              <a:buSzTx/>
              <a:buFontTx/>
              <a:buNone/>
              <a:tabLst/>
              <a:defRPr/>
            </a:pPr>
            <a:r>
              <a:rPr kumimoji="0" lang="es-CO" sz="1050" b="1"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Asistencia a los equipos técnicos</a:t>
            </a:r>
            <a:r>
              <a:rPr kumimoji="0" lang="es-CO" sz="105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 con orientación en mesas de trabajo, revisión de casos específicos y apoyo en el diligenciamiento de las pre-fichas.​</a:t>
            </a:r>
          </a:p>
          <a:p>
            <a:pPr marL="0" marR="0" lvl="0" indent="0" defTabSz="914400" rtl="0" eaLnBrk="1" fontAlgn="auto" latinLnBrk="0" hangingPunct="1">
              <a:lnSpc>
                <a:spcPct val="105000"/>
              </a:lnSpc>
              <a:spcBef>
                <a:spcPts val="0"/>
              </a:spcBef>
              <a:spcAft>
                <a:spcPts val="0"/>
              </a:spcAft>
              <a:buClrTx/>
              <a:buSzTx/>
              <a:buFontTx/>
              <a:buNone/>
              <a:tabLst/>
              <a:defRPr/>
            </a:pPr>
            <a:endParaRPr kumimoji="0" lang="es-CO" sz="1050" b="0" i="0" u="none" strike="noStrike" kern="1200" cap="none" spc="0" normalizeH="0" baseline="0" noProof="0">
              <a:ln>
                <a:noFill/>
              </a:ln>
              <a:solidFill>
                <a:srgbClr val="3A3A3A"/>
              </a:solidFill>
              <a:effectLst/>
              <a:uLnTx/>
              <a:uFillTx/>
              <a:latin typeface="Poppins" panose="00000500000000000000" pitchFamily="50" charset="0"/>
              <a:ea typeface="+mn-ea"/>
              <a:cs typeface="Poppins" panose="00000500000000000000" pitchFamily="50" charset="0"/>
            </a:endParaRPr>
          </a:p>
        </p:txBody>
      </p:sp>
      <p:sp>
        <p:nvSpPr>
          <p:cNvPr id="76" name="Text 24">
            <a:extLst>
              <a:ext uri="{FF2B5EF4-FFF2-40B4-BE49-F238E27FC236}">
                <a16:creationId xmlns:a16="http://schemas.microsoft.com/office/drawing/2014/main" id="{CA7A4BD5-DCDD-B68C-1021-F27DB80E749B}"/>
              </a:ext>
            </a:extLst>
          </p:cNvPr>
          <p:cNvSpPr txBox="1"/>
          <p:nvPr/>
        </p:nvSpPr>
        <p:spPr>
          <a:xfrm>
            <a:off x="9600962" y="1165982"/>
            <a:ext cx="1240805" cy="735377"/>
          </a:xfrm>
          <a:prstGeom prst="rect">
            <a:avLst/>
          </a:prstGeom>
          <a:noFill/>
          <a:ln/>
        </p:spPr>
        <p:txBody>
          <a:bodyPr wrap="square" lIns="0" tIns="0" rIns="0" bIns="0" rtlCol="0" anchor="ctr"/>
          <a:lstStyle/>
          <a:p>
            <a:pPr marL="0" marR="0" lvl="0" indent="0" defTabSz="914400" rtl="0" eaLnBrk="1" fontAlgn="auto" latinLnBrk="0" hangingPunct="1">
              <a:lnSpc>
                <a:spcPct val="102000"/>
              </a:lnSpc>
              <a:spcBef>
                <a:spcPts val="0"/>
              </a:spcBef>
              <a:spcAft>
                <a:spcPts val="0"/>
              </a:spcAft>
              <a:buClrTx/>
              <a:buSzTx/>
              <a:buFontTx/>
              <a:buNone/>
              <a:tabLst/>
              <a:defRPr/>
            </a:pPr>
            <a:r>
              <a:rPr kumimoji="0" lang="es-ES" sz="1100" b="1" i="0" u="none" strike="noStrike" kern="1200" cap="none" spc="0" normalizeH="0" baseline="0" noProof="0">
                <a:ln>
                  <a:noFill/>
                </a:ln>
                <a:solidFill>
                  <a:srgbClr val="21A3A3"/>
                </a:solidFill>
                <a:effectLst/>
                <a:uLnTx/>
                <a:uFillTx/>
                <a:latin typeface="Poppins Black" panose="00000A00000000000000" pitchFamily="50" charset="0"/>
                <a:ea typeface="Poppins" pitchFamily="34" charset="-122"/>
                <a:cs typeface="Poppins Black" panose="00000A00000000000000" pitchFamily="50" charset="0"/>
              </a:rPr>
              <a:t>Kit de formulación</a:t>
            </a:r>
            <a:endParaRPr kumimoji="0" lang="es-CO" sz="1100" b="0" i="0" u="none" strike="noStrike" kern="1200" cap="none" spc="0" normalizeH="0" baseline="0" noProof="0">
              <a:ln>
                <a:noFill/>
              </a:ln>
              <a:solidFill>
                <a:srgbClr val="21A3A3"/>
              </a:solidFill>
              <a:effectLst/>
              <a:uLnTx/>
              <a:uFillTx/>
              <a:latin typeface="Poppins Black" panose="00000A00000000000000" pitchFamily="50" charset="0"/>
              <a:cs typeface="Poppins Black" panose="00000A00000000000000" pitchFamily="50" charset="0"/>
            </a:endParaRPr>
          </a:p>
        </p:txBody>
      </p:sp>
      <p:sp>
        <p:nvSpPr>
          <p:cNvPr id="78" name="Text 25">
            <a:extLst>
              <a:ext uri="{FF2B5EF4-FFF2-40B4-BE49-F238E27FC236}">
                <a16:creationId xmlns:a16="http://schemas.microsoft.com/office/drawing/2014/main" id="{82862D1C-5CA4-2EE4-9511-89354BA7162F}"/>
              </a:ext>
            </a:extLst>
          </p:cNvPr>
          <p:cNvSpPr txBox="1"/>
          <p:nvPr/>
        </p:nvSpPr>
        <p:spPr>
          <a:xfrm>
            <a:off x="9600962" y="1713118"/>
            <a:ext cx="1833656" cy="1197907"/>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s-ES" sz="1050" b="1"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Herramientas prácticas y contenidos </a:t>
            </a:r>
            <a:r>
              <a:rPr kumimoji="0" lang="es-ES" sz="105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para orientar, facilitar y estandarizar la construcción de la batería de indicadores del PND 2026–2030.​ </a:t>
            </a:r>
            <a:endParaRPr kumimoji="0" lang="es-CO" sz="1050" b="1" i="0" u="none" strike="noStrike" kern="1200" cap="none" spc="0" normalizeH="0" baseline="0" noProof="0">
              <a:ln>
                <a:noFill/>
              </a:ln>
              <a:solidFill>
                <a:srgbClr val="3A3A3A"/>
              </a:solidFill>
              <a:effectLst/>
              <a:uLnTx/>
              <a:uFillTx/>
              <a:latin typeface="Poppins" panose="00000500000000000000" pitchFamily="50" charset="0"/>
              <a:ea typeface="+mn-ea"/>
              <a:cs typeface="Poppins" panose="00000500000000000000" pitchFamily="50" charset="0"/>
            </a:endParaRPr>
          </a:p>
        </p:txBody>
      </p:sp>
      <p:sp>
        <p:nvSpPr>
          <p:cNvPr id="12" name="Text 1">
            <a:extLst>
              <a:ext uri="{FF2B5EF4-FFF2-40B4-BE49-F238E27FC236}">
                <a16:creationId xmlns:a16="http://schemas.microsoft.com/office/drawing/2014/main" id="{7AB9A34F-F803-FD62-747B-D9EB42B9644D}"/>
              </a:ext>
            </a:extLst>
          </p:cNvPr>
          <p:cNvSpPr txBox="1"/>
          <p:nvPr/>
        </p:nvSpPr>
        <p:spPr>
          <a:xfrm>
            <a:off x="841507" y="338001"/>
            <a:ext cx="9601490" cy="584775"/>
          </a:xfrm>
          <a:prstGeom prst="rect">
            <a:avLst/>
          </a:prstGeom>
          <a:noFill/>
          <a:ln/>
        </p:spPr>
        <p:txBody>
          <a:bodyPr wrap="square" lIns="0" tIns="0" rIns="0" bIns="0" rtlCol="0" anchor="t"/>
          <a:lstStyle/>
          <a:p>
            <a:r>
              <a:rPr lang="es-ES" sz="2000" b="1">
                <a:solidFill>
                  <a:srgbClr val="2D2E5A"/>
                </a:solidFill>
                <a:latin typeface="Poppins" panose="00000500000000000000" pitchFamily="50" charset="0"/>
                <a:ea typeface="Roboto" panose="02000000000000000000" pitchFamily="2" charset="0"/>
                <a:cs typeface="Poppins" panose="00000500000000000000" pitchFamily="50" charset="0"/>
              </a:rPr>
              <a:t>Hay una ruta de fortalecimiento y acompañamiento de Sinergia para los equipos técnicos durante la formulación</a:t>
            </a:r>
          </a:p>
        </p:txBody>
      </p:sp>
      <p:grpSp>
        <p:nvGrpSpPr>
          <p:cNvPr id="14" name="Grupo 13">
            <a:extLst>
              <a:ext uri="{FF2B5EF4-FFF2-40B4-BE49-F238E27FC236}">
                <a16:creationId xmlns:a16="http://schemas.microsoft.com/office/drawing/2014/main" id="{23CFECBA-7448-C11B-66E1-FDA75FF00C7E}"/>
              </a:ext>
            </a:extLst>
          </p:cNvPr>
          <p:cNvGrpSpPr/>
          <p:nvPr/>
        </p:nvGrpSpPr>
        <p:grpSpPr>
          <a:xfrm rot="5400000" flipV="1">
            <a:off x="402270" y="617454"/>
            <a:ext cx="513836" cy="45719"/>
            <a:chOff x="12234312" y="4519140"/>
            <a:chExt cx="3232022" cy="182403"/>
          </a:xfrm>
        </p:grpSpPr>
        <p:sp>
          <p:nvSpPr>
            <p:cNvPr id="16" name="Rectángulo 15">
              <a:extLst>
                <a:ext uri="{FF2B5EF4-FFF2-40B4-BE49-F238E27FC236}">
                  <a16:creationId xmlns:a16="http://schemas.microsoft.com/office/drawing/2014/main" id="{238FF2A7-2711-93E6-540C-16BFE248A392}"/>
                </a:ext>
              </a:extLst>
            </p:cNvPr>
            <p:cNvSpPr/>
            <p:nvPr/>
          </p:nvSpPr>
          <p:spPr>
            <a:xfrm>
              <a:off x="12234312" y="4519140"/>
              <a:ext cx="1626965" cy="182403"/>
            </a:xfrm>
            <a:prstGeom prst="rect">
              <a:avLst/>
            </a:prstGeom>
            <a:solidFill>
              <a:srgbClr val="FDBB02"/>
            </a:solidFill>
            <a:ln w="9525" cap="flat">
              <a:noFill/>
              <a:prstDash val="solid"/>
              <a:miter/>
            </a:ln>
          </p:spPr>
          <p:txBody>
            <a:bodyPr/>
            <a:lstStyle/>
            <a:p>
              <a:endParaRPr lang="es-CO"/>
            </a:p>
          </p:txBody>
        </p:sp>
        <p:sp>
          <p:nvSpPr>
            <p:cNvPr id="18" name="Rectángulo 17">
              <a:extLst>
                <a:ext uri="{FF2B5EF4-FFF2-40B4-BE49-F238E27FC236}">
                  <a16:creationId xmlns:a16="http://schemas.microsoft.com/office/drawing/2014/main" id="{3272FAC5-6591-7810-47C3-21A53B503804}"/>
                </a:ext>
              </a:extLst>
            </p:cNvPr>
            <p:cNvSpPr/>
            <p:nvPr/>
          </p:nvSpPr>
          <p:spPr>
            <a:xfrm>
              <a:off x="13861277" y="4519140"/>
              <a:ext cx="802576" cy="182403"/>
            </a:xfrm>
            <a:prstGeom prst="rect">
              <a:avLst/>
            </a:prstGeom>
            <a:solidFill>
              <a:srgbClr val="062D7B"/>
            </a:solidFill>
            <a:ln w="9525" cap="flat">
              <a:noFill/>
              <a:prstDash val="solid"/>
              <a:miter/>
            </a:ln>
          </p:spPr>
          <p:txBody>
            <a:bodyPr/>
            <a:lstStyle/>
            <a:p>
              <a:endParaRPr lang="es-CO"/>
            </a:p>
          </p:txBody>
        </p:sp>
        <p:sp>
          <p:nvSpPr>
            <p:cNvPr id="20" name="Rectángulo 19">
              <a:extLst>
                <a:ext uri="{FF2B5EF4-FFF2-40B4-BE49-F238E27FC236}">
                  <a16:creationId xmlns:a16="http://schemas.microsoft.com/office/drawing/2014/main" id="{1206EEBB-16E6-90F1-A863-1C998C090602}"/>
                </a:ext>
              </a:extLst>
            </p:cNvPr>
            <p:cNvSpPr/>
            <p:nvPr/>
          </p:nvSpPr>
          <p:spPr>
            <a:xfrm>
              <a:off x="14663758" y="4519140"/>
              <a:ext cx="802576" cy="182403"/>
            </a:xfrm>
            <a:prstGeom prst="rect">
              <a:avLst/>
            </a:prstGeom>
            <a:solidFill>
              <a:srgbClr val="CB0023"/>
            </a:solidFill>
            <a:ln w="9525" cap="flat">
              <a:noFill/>
              <a:prstDash val="solid"/>
              <a:miter/>
            </a:ln>
          </p:spPr>
          <p:txBody>
            <a:bodyPr/>
            <a:lstStyle/>
            <a:p>
              <a:endParaRPr lang="es-CO"/>
            </a:p>
          </p:txBody>
        </p:sp>
      </p:grpSp>
      <p:sp>
        <p:nvSpPr>
          <p:cNvPr id="31" name="Elipse 30">
            <a:extLst>
              <a:ext uri="{FF2B5EF4-FFF2-40B4-BE49-F238E27FC236}">
                <a16:creationId xmlns:a16="http://schemas.microsoft.com/office/drawing/2014/main" id="{082DDA85-6CF9-74EC-219D-06CEA3BDABB3}"/>
              </a:ext>
            </a:extLst>
          </p:cNvPr>
          <p:cNvSpPr/>
          <p:nvPr/>
        </p:nvSpPr>
        <p:spPr>
          <a:xfrm>
            <a:off x="5477969" y="5835612"/>
            <a:ext cx="122658" cy="12265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Elipse 31">
            <a:extLst>
              <a:ext uri="{FF2B5EF4-FFF2-40B4-BE49-F238E27FC236}">
                <a16:creationId xmlns:a16="http://schemas.microsoft.com/office/drawing/2014/main" id="{71CE1FBA-26F1-C7E3-A5AB-5C98A1E5C09B}"/>
              </a:ext>
            </a:extLst>
          </p:cNvPr>
          <p:cNvSpPr/>
          <p:nvPr/>
        </p:nvSpPr>
        <p:spPr>
          <a:xfrm>
            <a:off x="6180674" y="6389640"/>
            <a:ext cx="122658" cy="122658"/>
          </a:xfrm>
          <a:prstGeom prst="ellipse">
            <a:avLst/>
          </a:prstGeom>
          <a:solidFill>
            <a:srgbClr val="04589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Elipse 32">
            <a:extLst>
              <a:ext uri="{FF2B5EF4-FFF2-40B4-BE49-F238E27FC236}">
                <a16:creationId xmlns:a16="http://schemas.microsoft.com/office/drawing/2014/main" id="{F0EBF603-DA1D-9A7B-7702-D963021F60FB}"/>
              </a:ext>
            </a:extLst>
          </p:cNvPr>
          <p:cNvSpPr/>
          <p:nvPr/>
        </p:nvSpPr>
        <p:spPr>
          <a:xfrm>
            <a:off x="9418082" y="5792066"/>
            <a:ext cx="122658" cy="122658"/>
          </a:xfrm>
          <a:prstGeom prst="ellipse">
            <a:avLst/>
          </a:prstGeom>
          <a:solidFill>
            <a:srgbClr val="2670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Elipse 33">
            <a:extLst>
              <a:ext uri="{FF2B5EF4-FFF2-40B4-BE49-F238E27FC236}">
                <a16:creationId xmlns:a16="http://schemas.microsoft.com/office/drawing/2014/main" id="{BD85708E-5E4D-5E10-AC1E-10751C99DE60}"/>
              </a:ext>
            </a:extLst>
          </p:cNvPr>
          <p:cNvSpPr/>
          <p:nvPr/>
        </p:nvSpPr>
        <p:spPr>
          <a:xfrm>
            <a:off x="9088259" y="6376719"/>
            <a:ext cx="122658" cy="122658"/>
          </a:xfrm>
          <a:prstGeom prst="ellipse">
            <a:avLst/>
          </a:prstGeom>
          <a:solidFill>
            <a:srgbClr val="2670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BAD50A6D-6821-4C30-7845-CDA36BA3AE2F}"/>
              </a:ext>
            </a:extLst>
          </p:cNvPr>
          <p:cNvPicPr>
            <a:picLocks noChangeAspect="1"/>
          </p:cNvPicPr>
          <p:nvPr/>
        </p:nvPicPr>
        <p:blipFill>
          <a:blip r:embed="rId5"/>
          <a:srcRect l="35702" t="16637" r="36606" b="15791"/>
          <a:stretch>
            <a:fillRect/>
          </a:stretch>
        </p:blipFill>
        <p:spPr>
          <a:xfrm>
            <a:off x="11342090" y="171356"/>
            <a:ext cx="500147" cy="686477"/>
          </a:xfrm>
          <a:prstGeom prst="rect">
            <a:avLst/>
          </a:prstGeom>
        </p:spPr>
      </p:pic>
      <p:sp>
        <p:nvSpPr>
          <p:cNvPr id="8" name="Rectángulo 7">
            <a:extLst>
              <a:ext uri="{FF2B5EF4-FFF2-40B4-BE49-F238E27FC236}">
                <a16:creationId xmlns:a16="http://schemas.microsoft.com/office/drawing/2014/main" id="{0ACB09EB-28B5-2B52-98D7-615FDD242957}"/>
              </a:ext>
            </a:extLst>
          </p:cNvPr>
          <p:cNvSpPr/>
          <p:nvPr/>
        </p:nvSpPr>
        <p:spPr>
          <a:xfrm>
            <a:off x="11055889" y="151620"/>
            <a:ext cx="943085" cy="924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3" name="Imagen 12">
            <a:extLst>
              <a:ext uri="{FF2B5EF4-FFF2-40B4-BE49-F238E27FC236}">
                <a16:creationId xmlns:a16="http://schemas.microsoft.com/office/drawing/2014/main" id="{9907EBFA-0073-79CF-8F84-8C36A1A14911}"/>
              </a:ext>
            </a:extLst>
          </p:cNvPr>
          <p:cNvPicPr>
            <a:picLocks noChangeAspect="1"/>
          </p:cNvPicPr>
          <p:nvPr/>
        </p:nvPicPr>
        <p:blipFill>
          <a:blip r:embed="rId5"/>
          <a:srcRect l="35702" t="16637" r="36606" b="15791"/>
          <a:stretch>
            <a:fillRect/>
          </a:stretch>
        </p:blipFill>
        <p:spPr>
          <a:xfrm>
            <a:off x="11322257" y="258478"/>
            <a:ext cx="500147" cy="686477"/>
          </a:xfrm>
          <a:prstGeom prst="rect">
            <a:avLst/>
          </a:prstGeom>
        </p:spPr>
      </p:pic>
      <p:pic>
        <p:nvPicPr>
          <p:cNvPr id="21" name="Imagen 20">
            <a:extLst>
              <a:ext uri="{FF2B5EF4-FFF2-40B4-BE49-F238E27FC236}">
                <a16:creationId xmlns:a16="http://schemas.microsoft.com/office/drawing/2014/main" id="{8363F19B-3BBD-9EE8-873D-9E47BD925B96}"/>
              </a:ext>
            </a:extLst>
          </p:cNvPr>
          <p:cNvPicPr>
            <a:picLocks noChangeAspect="1"/>
          </p:cNvPicPr>
          <p:nvPr/>
        </p:nvPicPr>
        <p:blipFill>
          <a:blip r:embed="rId6">
            <a:alphaModFix amt="60000"/>
          </a:blip>
          <a:stretch>
            <a:fillRect/>
          </a:stretch>
        </p:blipFill>
        <p:spPr>
          <a:xfrm>
            <a:off x="3579572" y="1322914"/>
            <a:ext cx="967322" cy="1871223"/>
          </a:xfrm>
          <a:prstGeom prst="rect">
            <a:avLst/>
          </a:prstGeom>
        </p:spPr>
      </p:pic>
      <p:pic>
        <p:nvPicPr>
          <p:cNvPr id="22" name="Imagen 21">
            <a:extLst>
              <a:ext uri="{FF2B5EF4-FFF2-40B4-BE49-F238E27FC236}">
                <a16:creationId xmlns:a16="http://schemas.microsoft.com/office/drawing/2014/main" id="{0BF5217E-A53F-CEBA-E228-FD84BE648C29}"/>
              </a:ext>
            </a:extLst>
          </p:cNvPr>
          <p:cNvPicPr>
            <a:picLocks noChangeAspect="1"/>
          </p:cNvPicPr>
          <p:nvPr/>
        </p:nvPicPr>
        <p:blipFill>
          <a:blip r:embed="rId6">
            <a:alphaModFix amt="60000"/>
          </a:blip>
          <a:stretch>
            <a:fillRect/>
          </a:stretch>
        </p:blipFill>
        <p:spPr>
          <a:xfrm>
            <a:off x="7410185" y="1240951"/>
            <a:ext cx="967322" cy="1871223"/>
          </a:xfrm>
          <a:prstGeom prst="rect">
            <a:avLst/>
          </a:prstGeom>
        </p:spPr>
      </p:pic>
      <p:pic>
        <p:nvPicPr>
          <p:cNvPr id="25" name="Imagen 24">
            <a:extLst>
              <a:ext uri="{FF2B5EF4-FFF2-40B4-BE49-F238E27FC236}">
                <a16:creationId xmlns:a16="http://schemas.microsoft.com/office/drawing/2014/main" id="{CADB8A88-00B4-7ABE-9417-6FBEB3639634}"/>
              </a:ext>
            </a:extLst>
          </p:cNvPr>
          <p:cNvPicPr>
            <a:picLocks noChangeAspect="1"/>
          </p:cNvPicPr>
          <p:nvPr/>
        </p:nvPicPr>
        <p:blipFill>
          <a:blip r:embed="rId7"/>
          <a:srcRect/>
          <a:stretch/>
        </p:blipFill>
        <p:spPr>
          <a:xfrm>
            <a:off x="8231871" y="1102827"/>
            <a:ext cx="1203687" cy="1622749"/>
          </a:xfrm>
          <a:prstGeom prst="rect">
            <a:avLst/>
          </a:prstGeom>
        </p:spPr>
      </p:pic>
      <p:pic>
        <p:nvPicPr>
          <p:cNvPr id="29" name="Imagen 28">
            <a:extLst>
              <a:ext uri="{FF2B5EF4-FFF2-40B4-BE49-F238E27FC236}">
                <a16:creationId xmlns:a16="http://schemas.microsoft.com/office/drawing/2014/main" id="{18974E53-6582-24B7-7352-838042373098}"/>
              </a:ext>
            </a:extLst>
          </p:cNvPr>
          <p:cNvPicPr>
            <a:picLocks noChangeAspect="1"/>
          </p:cNvPicPr>
          <p:nvPr/>
        </p:nvPicPr>
        <p:blipFill>
          <a:blip r:embed="rId8"/>
          <a:stretch>
            <a:fillRect/>
          </a:stretch>
        </p:blipFill>
        <p:spPr>
          <a:xfrm>
            <a:off x="490060" y="1234166"/>
            <a:ext cx="1203941" cy="1622749"/>
          </a:xfrm>
          <a:prstGeom prst="rect">
            <a:avLst/>
          </a:prstGeom>
        </p:spPr>
      </p:pic>
      <p:pic>
        <p:nvPicPr>
          <p:cNvPr id="36" name="Imagen 35">
            <a:extLst>
              <a:ext uri="{FF2B5EF4-FFF2-40B4-BE49-F238E27FC236}">
                <a16:creationId xmlns:a16="http://schemas.microsoft.com/office/drawing/2014/main" id="{E1CA41C3-9609-03B3-9D5C-B4258A8E1F3F}"/>
              </a:ext>
            </a:extLst>
          </p:cNvPr>
          <p:cNvPicPr>
            <a:picLocks noChangeAspect="1"/>
          </p:cNvPicPr>
          <p:nvPr/>
        </p:nvPicPr>
        <p:blipFill>
          <a:blip r:embed="rId9"/>
          <a:stretch>
            <a:fillRect/>
          </a:stretch>
        </p:blipFill>
        <p:spPr>
          <a:xfrm>
            <a:off x="4375765" y="1171694"/>
            <a:ext cx="1203941" cy="1622749"/>
          </a:xfrm>
          <a:prstGeom prst="rect">
            <a:avLst/>
          </a:prstGeom>
        </p:spPr>
      </p:pic>
      <p:pic>
        <p:nvPicPr>
          <p:cNvPr id="38" name="Gráfico 37">
            <a:extLst>
              <a:ext uri="{FF2B5EF4-FFF2-40B4-BE49-F238E27FC236}">
                <a16:creationId xmlns:a16="http://schemas.microsoft.com/office/drawing/2014/main" id="{0E2F4FB0-7D2B-B450-83AE-9EB11F96C38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712298" y="1601955"/>
            <a:ext cx="360938" cy="374820"/>
          </a:xfrm>
          <a:prstGeom prst="rect">
            <a:avLst/>
          </a:prstGeom>
        </p:spPr>
      </p:pic>
      <p:pic>
        <p:nvPicPr>
          <p:cNvPr id="39" name="Gráfico 38">
            <a:extLst>
              <a:ext uri="{FF2B5EF4-FFF2-40B4-BE49-F238E27FC236}">
                <a16:creationId xmlns:a16="http://schemas.microsoft.com/office/drawing/2014/main" id="{B82BA971-81A7-4AA2-F9B7-F710A3ECE85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6581" y="1615772"/>
            <a:ext cx="463278" cy="436421"/>
          </a:xfrm>
          <a:prstGeom prst="rect">
            <a:avLst/>
          </a:prstGeom>
        </p:spPr>
      </p:pic>
      <p:pic>
        <p:nvPicPr>
          <p:cNvPr id="40" name="Gráfico 39">
            <a:extLst>
              <a:ext uri="{FF2B5EF4-FFF2-40B4-BE49-F238E27FC236}">
                <a16:creationId xmlns:a16="http://schemas.microsoft.com/office/drawing/2014/main" id="{62989670-7F15-5626-1C8A-0A6CFE1998F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567625" y="1571274"/>
            <a:ext cx="376924" cy="355178"/>
          </a:xfrm>
          <a:prstGeom prst="rect">
            <a:avLst/>
          </a:prstGeom>
        </p:spPr>
      </p:pic>
      <p:pic>
        <p:nvPicPr>
          <p:cNvPr id="2" name="Imagen 1">
            <a:extLst>
              <a:ext uri="{FF2B5EF4-FFF2-40B4-BE49-F238E27FC236}">
                <a16:creationId xmlns:a16="http://schemas.microsoft.com/office/drawing/2014/main" id="{49F10485-1BA6-CF24-5B18-C6E93955F970}"/>
              </a:ext>
            </a:extLst>
          </p:cNvPr>
          <p:cNvPicPr>
            <a:picLocks noChangeAspect="1"/>
          </p:cNvPicPr>
          <p:nvPr/>
        </p:nvPicPr>
        <p:blipFill>
          <a:blip r:embed="rId6">
            <a:alphaModFix amt="60000"/>
          </a:blip>
          <a:stretch>
            <a:fillRect/>
          </a:stretch>
        </p:blipFill>
        <p:spPr>
          <a:xfrm rot="5400000">
            <a:off x="1756980" y="1796903"/>
            <a:ext cx="967322" cy="3602014"/>
          </a:xfrm>
          <a:prstGeom prst="rect">
            <a:avLst/>
          </a:prstGeom>
        </p:spPr>
      </p:pic>
      <p:pic>
        <p:nvPicPr>
          <p:cNvPr id="3" name="Imagen 2">
            <a:extLst>
              <a:ext uri="{FF2B5EF4-FFF2-40B4-BE49-F238E27FC236}">
                <a16:creationId xmlns:a16="http://schemas.microsoft.com/office/drawing/2014/main" id="{A8C14507-D20A-04FB-46BF-631A4225362C}"/>
              </a:ext>
            </a:extLst>
          </p:cNvPr>
          <p:cNvPicPr>
            <a:picLocks noChangeAspect="1"/>
          </p:cNvPicPr>
          <p:nvPr/>
        </p:nvPicPr>
        <p:blipFill>
          <a:blip r:embed="rId6">
            <a:alphaModFix amt="60000"/>
          </a:blip>
          <a:stretch>
            <a:fillRect/>
          </a:stretch>
        </p:blipFill>
        <p:spPr>
          <a:xfrm rot="5400000">
            <a:off x="5464511" y="1688727"/>
            <a:ext cx="967322" cy="3813048"/>
          </a:xfrm>
          <a:prstGeom prst="rect">
            <a:avLst/>
          </a:prstGeom>
        </p:spPr>
      </p:pic>
      <p:pic>
        <p:nvPicPr>
          <p:cNvPr id="10" name="Imagen 9">
            <a:extLst>
              <a:ext uri="{FF2B5EF4-FFF2-40B4-BE49-F238E27FC236}">
                <a16:creationId xmlns:a16="http://schemas.microsoft.com/office/drawing/2014/main" id="{23043B58-4C11-BC91-31D9-8DE8F6B712EF}"/>
              </a:ext>
            </a:extLst>
          </p:cNvPr>
          <p:cNvPicPr>
            <a:picLocks noChangeAspect="1"/>
          </p:cNvPicPr>
          <p:nvPr/>
        </p:nvPicPr>
        <p:blipFill>
          <a:blip r:embed="rId6">
            <a:alphaModFix amt="60000"/>
          </a:blip>
          <a:stretch>
            <a:fillRect/>
          </a:stretch>
        </p:blipFill>
        <p:spPr>
          <a:xfrm rot="5400000">
            <a:off x="9353473" y="1562057"/>
            <a:ext cx="967322" cy="3970540"/>
          </a:xfrm>
          <a:prstGeom prst="rect">
            <a:avLst/>
          </a:prstGeom>
        </p:spPr>
      </p:pic>
      <p:sp>
        <p:nvSpPr>
          <p:cNvPr id="17" name="CuadroTexto 16">
            <a:extLst>
              <a:ext uri="{FF2B5EF4-FFF2-40B4-BE49-F238E27FC236}">
                <a16:creationId xmlns:a16="http://schemas.microsoft.com/office/drawing/2014/main" id="{42D342AF-FDD7-37A2-0BB6-08E36CA2A75D}"/>
              </a:ext>
            </a:extLst>
          </p:cNvPr>
          <p:cNvSpPr txBox="1"/>
          <p:nvPr/>
        </p:nvSpPr>
        <p:spPr>
          <a:xfrm>
            <a:off x="31857" y="25465"/>
            <a:ext cx="5920209" cy="215444"/>
          </a:xfrm>
          <a:prstGeom prst="rect">
            <a:avLst/>
          </a:prstGeom>
          <a:noFill/>
        </p:spPr>
        <p:txBody>
          <a:bodyPr wrap="square">
            <a:spAutoFit/>
          </a:bodyPr>
          <a:lstStyle/>
          <a:p>
            <a:r>
              <a:rPr lang="es-CO" sz="800" b="1">
                <a:solidFill>
                  <a:srgbClr val="2571BC"/>
                </a:solidFill>
                <a:latin typeface="Poppins" panose="00000500000000000000" pitchFamily="50" charset="0"/>
                <a:cs typeface="Poppins" panose="00000500000000000000" pitchFamily="50" charset="0"/>
              </a:rPr>
              <a:t>Bases – </a:t>
            </a:r>
            <a:r>
              <a:rPr lang="es-CO" sz="800">
                <a:solidFill>
                  <a:srgbClr val="2571BC"/>
                </a:solidFill>
                <a:latin typeface="Poppins" panose="00000500000000000000" pitchFamily="50" charset="0"/>
                <a:cs typeface="Poppins" panose="00000500000000000000" pitchFamily="50" charset="0"/>
              </a:rPr>
              <a:t>seguimiento a metas</a:t>
            </a:r>
          </a:p>
        </p:txBody>
      </p:sp>
      <p:sp>
        <p:nvSpPr>
          <p:cNvPr id="19" name="Rectángulo: esquinas redondeadas 22">
            <a:extLst>
              <a:ext uri="{FF2B5EF4-FFF2-40B4-BE49-F238E27FC236}">
                <a16:creationId xmlns:a16="http://schemas.microsoft.com/office/drawing/2014/main" id="{9E187DC1-16C3-6466-BE32-38E854F6F5A2}"/>
              </a:ext>
            </a:extLst>
          </p:cNvPr>
          <p:cNvSpPr/>
          <p:nvPr/>
        </p:nvSpPr>
        <p:spPr>
          <a:xfrm>
            <a:off x="10737541" y="1138134"/>
            <a:ext cx="563044" cy="555039"/>
          </a:xfrm>
          <a:prstGeom prst="roundRect">
            <a:avLst>
              <a:gd name="adj" fmla="val 18731"/>
            </a:avLst>
          </a:prstGeom>
          <a:solidFill>
            <a:srgbClr val="FFFFFF"/>
          </a:solidFill>
          <a:ln>
            <a:noFill/>
          </a:ln>
          <a:effectLst>
            <a:outerShdw blurRad="50800" dist="50800" dir="3120000" algn="tl"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3" name="Imagen 22">
            <a:extLst>
              <a:ext uri="{FF2B5EF4-FFF2-40B4-BE49-F238E27FC236}">
                <a16:creationId xmlns:a16="http://schemas.microsoft.com/office/drawing/2014/main" id="{A956C5D2-774A-8B6A-58C0-F9F4B3067915}"/>
              </a:ext>
            </a:extLst>
          </p:cNvPr>
          <p:cNvPicPr>
            <a:picLocks noChangeAspect="1"/>
          </p:cNvPicPr>
          <p:nvPr/>
        </p:nvPicPr>
        <p:blipFill>
          <a:blip r:embed="rId13"/>
          <a:stretch>
            <a:fillRect/>
          </a:stretch>
        </p:blipFill>
        <p:spPr>
          <a:xfrm>
            <a:off x="10810667" y="1208368"/>
            <a:ext cx="462154" cy="449508"/>
          </a:xfrm>
          <a:prstGeom prst="rect">
            <a:avLst/>
          </a:prstGeom>
        </p:spPr>
      </p:pic>
      <p:sp>
        <p:nvSpPr>
          <p:cNvPr id="15" name="Text 15">
            <a:extLst>
              <a:ext uri="{FF2B5EF4-FFF2-40B4-BE49-F238E27FC236}">
                <a16:creationId xmlns:a16="http://schemas.microsoft.com/office/drawing/2014/main" id="{A8B27CF3-79BF-D781-B838-88DE91D39BD9}"/>
              </a:ext>
            </a:extLst>
          </p:cNvPr>
          <p:cNvSpPr txBox="1"/>
          <p:nvPr/>
        </p:nvSpPr>
        <p:spPr>
          <a:xfrm>
            <a:off x="1756329" y="3010276"/>
            <a:ext cx="1801271" cy="161404"/>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s-CO" sz="105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fortalecer</a:t>
            </a:r>
          </a:p>
        </p:txBody>
      </p:sp>
      <p:sp>
        <p:nvSpPr>
          <p:cNvPr id="26" name="Text 15">
            <a:extLst>
              <a:ext uri="{FF2B5EF4-FFF2-40B4-BE49-F238E27FC236}">
                <a16:creationId xmlns:a16="http://schemas.microsoft.com/office/drawing/2014/main" id="{5491F1EE-8F99-0698-6322-E2271938A707}"/>
              </a:ext>
            </a:extLst>
          </p:cNvPr>
          <p:cNvSpPr txBox="1"/>
          <p:nvPr/>
        </p:nvSpPr>
        <p:spPr>
          <a:xfrm>
            <a:off x="9600962" y="2885752"/>
            <a:ext cx="1646793" cy="176676"/>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s-CO" sz="80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Lanzamiento: 16 de sep. 2026</a:t>
            </a:r>
          </a:p>
        </p:txBody>
      </p:sp>
      <p:sp>
        <p:nvSpPr>
          <p:cNvPr id="27" name="Text 15">
            <a:extLst>
              <a:ext uri="{FF2B5EF4-FFF2-40B4-BE49-F238E27FC236}">
                <a16:creationId xmlns:a16="http://schemas.microsoft.com/office/drawing/2014/main" id="{93FA6998-3333-113F-3E86-B65A89796172}"/>
              </a:ext>
            </a:extLst>
          </p:cNvPr>
          <p:cNvSpPr txBox="1"/>
          <p:nvPr/>
        </p:nvSpPr>
        <p:spPr>
          <a:xfrm>
            <a:off x="1756329" y="3203761"/>
            <a:ext cx="1779952" cy="166415"/>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s-CO" sz="80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Inicia el 21 de septiembre</a:t>
            </a:r>
          </a:p>
        </p:txBody>
      </p:sp>
      <p:sp>
        <p:nvSpPr>
          <p:cNvPr id="30" name="Text 15">
            <a:extLst>
              <a:ext uri="{FF2B5EF4-FFF2-40B4-BE49-F238E27FC236}">
                <a16:creationId xmlns:a16="http://schemas.microsoft.com/office/drawing/2014/main" id="{CA9AFB22-5A7A-407E-AC8F-F314B27852F3}"/>
              </a:ext>
            </a:extLst>
          </p:cNvPr>
          <p:cNvSpPr txBox="1"/>
          <p:nvPr/>
        </p:nvSpPr>
        <p:spPr>
          <a:xfrm>
            <a:off x="5724153" y="3060253"/>
            <a:ext cx="1776540" cy="149217"/>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s-CO" sz="800" b="0" i="0" u="none" strike="noStrike" kern="1200" cap="none" spc="0" normalizeH="0" baseline="0" noProof="0">
                <a:ln>
                  <a:noFill/>
                </a:ln>
                <a:solidFill>
                  <a:srgbClr val="3A3A3A"/>
                </a:solidFill>
                <a:effectLst/>
                <a:uLnTx/>
                <a:uFillTx/>
                <a:latin typeface="Poppins" panose="00000500000000000000" pitchFamily="50" charset="0"/>
                <a:ea typeface="Poppins" pitchFamily="34" charset="-122"/>
                <a:cs typeface="Poppins" panose="00000500000000000000" pitchFamily="50" charset="0"/>
              </a:rPr>
              <a:t>Duración: sep. 2026 – feb. 2027</a:t>
            </a:r>
          </a:p>
        </p:txBody>
      </p:sp>
    </p:spTree>
    <p:extLst>
      <p:ext uri="{BB962C8B-B14F-4D97-AF65-F5344CB8AC3E}">
        <p14:creationId xmlns:p14="http://schemas.microsoft.com/office/powerpoint/2010/main" val="231946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1D5E3-8B40-054E-1119-BAE42E0D5CED}"/>
            </a:ext>
          </a:extLst>
        </p:cNvPr>
        <p:cNvGrpSpPr/>
        <p:nvPr/>
      </p:nvGrpSpPr>
      <p:grpSpPr>
        <a:xfrm>
          <a:off x="0" y="0"/>
          <a:ext cx="0" cy="0"/>
          <a:chOff x="0" y="0"/>
          <a:chExt cx="0" cy="0"/>
        </a:xfrm>
      </p:grpSpPr>
      <p:pic>
        <p:nvPicPr>
          <p:cNvPr id="19" name="Gráfico 18">
            <a:extLst>
              <a:ext uri="{FF2B5EF4-FFF2-40B4-BE49-F238E27FC236}">
                <a16:creationId xmlns:a16="http://schemas.microsoft.com/office/drawing/2014/main" id="{70F2D710-0BD9-244F-9A28-8CDBEFF2D5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866" y="2061320"/>
            <a:ext cx="10829925" cy="2829373"/>
          </a:xfrm>
          <a:prstGeom prst="rect">
            <a:avLst/>
          </a:prstGeom>
          <a:effectLst>
            <a:outerShdw blurRad="50800" dist="38100" dir="5400000" algn="t" rotWithShape="0">
              <a:prstClr val="black">
                <a:alpha val="28000"/>
              </a:prstClr>
            </a:outerShdw>
          </a:effectLst>
        </p:spPr>
      </p:pic>
      <p:sp>
        <p:nvSpPr>
          <p:cNvPr id="20" name="Google Shape;134;p14">
            <a:extLst>
              <a:ext uri="{FF2B5EF4-FFF2-40B4-BE49-F238E27FC236}">
                <a16:creationId xmlns:a16="http://schemas.microsoft.com/office/drawing/2014/main" id="{67EA46E0-47F2-FCA6-0A8C-DC992EA93B34}"/>
              </a:ext>
            </a:extLst>
          </p:cNvPr>
          <p:cNvSpPr txBox="1"/>
          <p:nvPr/>
        </p:nvSpPr>
        <p:spPr>
          <a:xfrm>
            <a:off x="8298957" y="2346001"/>
            <a:ext cx="2982588" cy="503184"/>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 sz="1800" b="1" i="0" u="none" strike="noStrike" kern="1200" cap="none" spc="0" normalizeH="0" baseline="0" noProof="0">
                <a:ln>
                  <a:noFill/>
                </a:ln>
                <a:solidFill>
                  <a:srgbClr val="2258B5"/>
                </a:solidFill>
                <a:effectLst/>
                <a:uLnTx/>
                <a:uFillTx/>
                <a:latin typeface="Poppins" panose="00000500000000000000" pitchFamily="50" charset="0"/>
                <a:ea typeface="Space Grotesk"/>
                <a:cs typeface="Poppins" panose="00000500000000000000" pitchFamily="50" charset="0"/>
                <a:sym typeface="Space Grotesk"/>
              </a:rPr>
              <a:t>Marco normativo</a:t>
            </a:r>
            <a:endParaRPr kumimoji="0" sz="1800" b="1" i="0" u="none" strike="noStrike" kern="1200" cap="none" spc="0" normalizeH="0" baseline="0" noProof="0">
              <a:ln>
                <a:noFill/>
              </a:ln>
              <a:solidFill>
                <a:srgbClr val="2258B5"/>
              </a:solidFill>
              <a:effectLst/>
              <a:uLnTx/>
              <a:uFillTx/>
              <a:latin typeface="Poppins" panose="00000500000000000000" pitchFamily="50" charset="0"/>
              <a:ea typeface="Space Grotesk"/>
              <a:cs typeface="Poppins" panose="00000500000000000000" pitchFamily="50" charset="0"/>
              <a:sym typeface="Space Grotesk"/>
            </a:endParaRPr>
          </a:p>
        </p:txBody>
      </p:sp>
      <p:sp>
        <p:nvSpPr>
          <p:cNvPr id="21" name="Google Shape;135;p14">
            <a:extLst>
              <a:ext uri="{FF2B5EF4-FFF2-40B4-BE49-F238E27FC236}">
                <a16:creationId xmlns:a16="http://schemas.microsoft.com/office/drawing/2014/main" id="{FCE23A3D-B020-C644-B511-DAC12278890C}"/>
              </a:ext>
            </a:extLst>
          </p:cNvPr>
          <p:cNvSpPr txBox="1"/>
          <p:nvPr/>
        </p:nvSpPr>
        <p:spPr>
          <a:xfrm>
            <a:off x="8837085" y="2730594"/>
            <a:ext cx="2543176" cy="1877407"/>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Constitución Política </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en los artículo</a:t>
            </a:r>
            <a:b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b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7, 13,  93 y 330.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Convenio No. 169 de la OIT</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​en los</a:t>
            </a:r>
            <a:b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b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artículo 6 y 7</a:t>
            </a:r>
            <a:endPar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Más de 500 </a:t>
            </a: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sentencias de la Honorable Corte Constitucional</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sobre Consulta Previa.​</a:t>
            </a:r>
            <a:endPar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endParaRPr>
          </a:p>
        </p:txBody>
      </p:sp>
      <p:sp>
        <p:nvSpPr>
          <p:cNvPr id="23" name="Google Shape;359;p30">
            <a:extLst>
              <a:ext uri="{FF2B5EF4-FFF2-40B4-BE49-F238E27FC236}">
                <a16:creationId xmlns:a16="http://schemas.microsoft.com/office/drawing/2014/main" id="{C727348F-B17D-07C4-0DDC-979EA2034E2A}"/>
              </a:ext>
            </a:extLst>
          </p:cNvPr>
          <p:cNvSpPr/>
          <p:nvPr/>
        </p:nvSpPr>
        <p:spPr>
          <a:xfrm>
            <a:off x="1009650" y="2476103"/>
            <a:ext cx="1972200" cy="423600"/>
          </a:xfrm>
          <a:prstGeom prst="rect">
            <a:avLst/>
          </a:prstGeom>
          <a:noFill/>
          <a:ln>
            <a:noFill/>
          </a:ln>
        </p:spPr>
        <p:txBody>
          <a:bodyPr spcFirstLastPara="1" wrap="square" lIns="91425" tIns="45700" rIns="91425" bIns="45700" anchor="t" anchorCtr="0">
            <a:noAutofit/>
          </a:bodyPr>
          <a:lstStyle/>
          <a:p>
            <a:pPr marL="12700" marR="0" lvl="0" indent="0" algn="l" defTabSz="914400" rtl="0" eaLnBrk="1" fontAlgn="auto" latinLnBrk="0" hangingPunct="1">
              <a:lnSpc>
                <a:spcPct val="90000"/>
              </a:lnSpc>
              <a:spcBef>
                <a:spcPts val="0"/>
              </a:spcBef>
              <a:spcAft>
                <a:spcPts val="0"/>
              </a:spcAft>
              <a:buClrTx/>
              <a:buSzTx/>
              <a:buFontTx/>
              <a:buNone/>
              <a:tabLst/>
              <a:defRPr/>
            </a:pPr>
            <a:r>
              <a:rPr kumimoji="0" lang="es-CO" sz="1800" b="1"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sym typeface="Arial"/>
              </a:rPr>
              <a:t>Definición </a:t>
            </a:r>
          </a:p>
        </p:txBody>
      </p:sp>
      <p:sp>
        <p:nvSpPr>
          <p:cNvPr id="24" name="Google Shape;361;p30">
            <a:extLst>
              <a:ext uri="{FF2B5EF4-FFF2-40B4-BE49-F238E27FC236}">
                <a16:creationId xmlns:a16="http://schemas.microsoft.com/office/drawing/2014/main" id="{62CD4D4A-AD05-7099-705B-A0FB5CF71E16}"/>
              </a:ext>
            </a:extLst>
          </p:cNvPr>
          <p:cNvSpPr/>
          <p:nvPr/>
        </p:nvSpPr>
        <p:spPr>
          <a:xfrm>
            <a:off x="1009650" y="2864856"/>
            <a:ext cx="2652079" cy="202826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Derecho fundamental </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de las comunidades negras, afrocolombianas, raizales y palenqueras, de los pueblos indígenas y del pueblo </a:t>
            </a:r>
            <a:r>
              <a:rPr kumimoji="0" lang="es-CO" sz="1100" b="0"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Rrom</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 en la participación en todas las medidas que puedan afectarles directamente y la definición de sus prioridades sobre el desarrollo.</a:t>
            </a:r>
          </a:p>
        </p:txBody>
      </p:sp>
      <p:sp>
        <p:nvSpPr>
          <p:cNvPr id="25" name="Google Shape;362;p30">
            <a:extLst>
              <a:ext uri="{FF2B5EF4-FFF2-40B4-BE49-F238E27FC236}">
                <a16:creationId xmlns:a16="http://schemas.microsoft.com/office/drawing/2014/main" id="{BEB4AB34-E8F2-8FE6-C77A-A0ECF87E3621}"/>
              </a:ext>
            </a:extLst>
          </p:cNvPr>
          <p:cNvSpPr txBox="1"/>
          <p:nvPr/>
        </p:nvSpPr>
        <p:spPr>
          <a:xfrm>
            <a:off x="4904407" y="2817695"/>
            <a:ext cx="2543176" cy="161578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prstClr val="black"/>
              </a:buClr>
              <a:buSzPts val="1400"/>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Llegar</a:t>
            </a: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 </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a un </a:t>
            </a: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acuerdo</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 entre los pueblos étnicos y los actores públicos y privados.</a:t>
            </a:r>
          </a:p>
          <a:p>
            <a:pPr marL="0" marR="0" lvl="0" indent="0" algn="l" defTabSz="914400" rtl="0" eaLnBrk="1" fontAlgn="auto" latinLnBrk="0" hangingPunct="1">
              <a:lnSpc>
                <a:spcPct val="100000"/>
              </a:lnSpc>
              <a:spcBef>
                <a:spcPts val="0"/>
              </a:spcBef>
              <a:spcAft>
                <a:spcPts val="0"/>
              </a:spcAft>
              <a:buClr>
                <a:prstClr val="black"/>
              </a:buClr>
              <a:buSzPts val="1400"/>
              <a:buFont typeface="Arial"/>
              <a:buNone/>
              <a:tabLst/>
              <a:defRPr/>
            </a:pPr>
            <a:endPar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endParaRPr>
          </a:p>
          <a:p>
            <a:pPr marL="0" marR="0" lvl="0" indent="0" algn="l" defTabSz="914400" rtl="0" eaLnBrk="1" fontAlgn="auto" latinLnBrk="0" hangingPunct="1">
              <a:lnSpc>
                <a:spcPct val="100000"/>
              </a:lnSpc>
              <a:spcBef>
                <a:spcPts val="0"/>
              </a:spcBef>
              <a:spcAft>
                <a:spcPts val="0"/>
              </a:spcAft>
              <a:buClr>
                <a:prstClr val="black"/>
              </a:buClr>
              <a:buSzPts val="1400"/>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Obtener el </a:t>
            </a: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consentimiento</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rPr>
              <a:t> en los proyectos, obras o actividades,  medidas legislativas y administrativas que puedan afectarles.</a:t>
            </a:r>
            <a:endParaRPr kumimoji="0" lang="es-CO"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ontserrat"/>
              <a:cs typeface="Poppins" panose="00000500000000000000" pitchFamily="50" charset="0"/>
              <a:sym typeface="Montserrat"/>
            </a:endParaRPr>
          </a:p>
        </p:txBody>
      </p:sp>
      <p:sp>
        <p:nvSpPr>
          <p:cNvPr id="26" name="Google Shape;364;p30">
            <a:extLst>
              <a:ext uri="{FF2B5EF4-FFF2-40B4-BE49-F238E27FC236}">
                <a16:creationId xmlns:a16="http://schemas.microsoft.com/office/drawing/2014/main" id="{7A3E225D-52EA-7300-165E-0B6DE90CF419}"/>
              </a:ext>
            </a:extLst>
          </p:cNvPr>
          <p:cNvSpPr txBox="1"/>
          <p:nvPr/>
        </p:nvSpPr>
        <p:spPr>
          <a:xfrm>
            <a:off x="5047052" y="2476103"/>
            <a:ext cx="1862403" cy="341592"/>
          </a:xfrm>
          <a:prstGeom prst="rect">
            <a:avLst/>
          </a:prstGeom>
          <a:noFill/>
          <a:ln>
            <a:noFill/>
          </a:ln>
        </p:spPr>
        <p:txBody>
          <a:bodyPr spcFirstLastPara="1" wrap="square" lIns="91425" tIns="45700" rIns="91425" bIns="45700" anchor="t" anchorCtr="0">
            <a:spAutoFit/>
          </a:bodyPr>
          <a:lstStyle/>
          <a:p>
            <a:pPr marL="12700" marR="0" lvl="0" indent="0" algn="l" defTabSz="914400" rtl="0" eaLnBrk="1" fontAlgn="auto" latinLnBrk="0" hangingPunct="1">
              <a:lnSpc>
                <a:spcPct val="90000"/>
              </a:lnSpc>
              <a:spcBef>
                <a:spcPts val="0"/>
              </a:spcBef>
              <a:spcAft>
                <a:spcPts val="0"/>
              </a:spcAft>
              <a:buClr>
                <a:srgbClr val="004A84"/>
              </a:buClr>
              <a:buSzPts val="2300"/>
              <a:buFont typeface="Arial"/>
              <a:buNone/>
              <a:tabLst/>
              <a:defRPr/>
            </a:pPr>
            <a:r>
              <a:rPr kumimoji="0" lang="es-CO" sz="1800" b="1"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sym typeface="Arial"/>
              </a:rPr>
              <a:t>Finalidad</a:t>
            </a:r>
          </a:p>
        </p:txBody>
      </p:sp>
      <p:grpSp>
        <p:nvGrpSpPr>
          <p:cNvPr id="32" name="Group 25">
            <a:extLst>
              <a:ext uri="{FF2B5EF4-FFF2-40B4-BE49-F238E27FC236}">
                <a16:creationId xmlns:a16="http://schemas.microsoft.com/office/drawing/2014/main" id="{BC35822F-A32D-31CF-8D2C-B40EED7A5ED8}"/>
              </a:ext>
            </a:extLst>
          </p:cNvPr>
          <p:cNvGrpSpPr/>
          <p:nvPr/>
        </p:nvGrpSpPr>
        <p:grpSpPr>
          <a:xfrm>
            <a:off x="8690261" y="2836202"/>
            <a:ext cx="130735" cy="127001"/>
            <a:chOff x="10759407" y="4597004"/>
            <a:chExt cx="258234" cy="258234"/>
          </a:xfrm>
          <a:solidFill>
            <a:srgbClr val="44CDD0"/>
          </a:solidFill>
        </p:grpSpPr>
        <p:sp>
          <p:nvSpPr>
            <p:cNvPr id="33" name="Oval 26">
              <a:extLst>
                <a:ext uri="{FF2B5EF4-FFF2-40B4-BE49-F238E27FC236}">
                  <a16:creationId xmlns:a16="http://schemas.microsoft.com/office/drawing/2014/main" id="{A84BBC49-8A5B-609F-4299-1A1BBFB7A66A}"/>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34" name="Grafik 177">
              <a:extLst>
                <a:ext uri="{FF2B5EF4-FFF2-40B4-BE49-F238E27FC236}">
                  <a16:creationId xmlns:a16="http://schemas.microsoft.com/office/drawing/2014/main" id="{57A965FD-004F-DB84-CEA9-6F6A7A2D5CE3}"/>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35" name="Group 25">
            <a:extLst>
              <a:ext uri="{FF2B5EF4-FFF2-40B4-BE49-F238E27FC236}">
                <a16:creationId xmlns:a16="http://schemas.microsoft.com/office/drawing/2014/main" id="{36AC8423-1C59-7DF5-DD9D-3E39345BB6D6}"/>
              </a:ext>
            </a:extLst>
          </p:cNvPr>
          <p:cNvGrpSpPr/>
          <p:nvPr/>
        </p:nvGrpSpPr>
        <p:grpSpPr>
          <a:xfrm>
            <a:off x="8706350" y="3512740"/>
            <a:ext cx="130735" cy="127001"/>
            <a:chOff x="10759407" y="4597004"/>
            <a:chExt cx="258234" cy="258234"/>
          </a:xfrm>
          <a:solidFill>
            <a:srgbClr val="44CDD0"/>
          </a:solidFill>
        </p:grpSpPr>
        <p:sp>
          <p:nvSpPr>
            <p:cNvPr id="37" name="Oval 26">
              <a:extLst>
                <a:ext uri="{FF2B5EF4-FFF2-40B4-BE49-F238E27FC236}">
                  <a16:creationId xmlns:a16="http://schemas.microsoft.com/office/drawing/2014/main" id="{1FB76DCD-2DE9-7418-EACD-89476958B205}"/>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38" name="Grafik 177">
              <a:extLst>
                <a:ext uri="{FF2B5EF4-FFF2-40B4-BE49-F238E27FC236}">
                  <a16:creationId xmlns:a16="http://schemas.microsoft.com/office/drawing/2014/main" id="{82C427BA-1CCE-92A5-8BA7-BCFCD1E69979}"/>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39" name="Group 25">
            <a:extLst>
              <a:ext uri="{FF2B5EF4-FFF2-40B4-BE49-F238E27FC236}">
                <a16:creationId xmlns:a16="http://schemas.microsoft.com/office/drawing/2014/main" id="{7A8A258D-475B-4A7A-69F6-F5FEFC4CF0FF}"/>
              </a:ext>
            </a:extLst>
          </p:cNvPr>
          <p:cNvGrpSpPr/>
          <p:nvPr/>
        </p:nvGrpSpPr>
        <p:grpSpPr>
          <a:xfrm>
            <a:off x="8706350" y="3996869"/>
            <a:ext cx="130735" cy="127001"/>
            <a:chOff x="10759407" y="4597004"/>
            <a:chExt cx="258234" cy="258234"/>
          </a:xfrm>
          <a:solidFill>
            <a:srgbClr val="44CDD0"/>
          </a:solidFill>
        </p:grpSpPr>
        <p:sp>
          <p:nvSpPr>
            <p:cNvPr id="40" name="Oval 26">
              <a:extLst>
                <a:ext uri="{FF2B5EF4-FFF2-40B4-BE49-F238E27FC236}">
                  <a16:creationId xmlns:a16="http://schemas.microsoft.com/office/drawing/2014/main" id="{B1730C14-E5DF-B66B-A0AB-32FF8CB88A93}"/>
                </a:ext>
              </a:extLst>
            </p:cNvPr>
            <p:cNvSpPr/>
            <p:nvPr/>
          </p:nvSpPr>
          <p:spPr>
            <a:xfrm>
              <a:off x="10759407" y="4597004"/>
              <a:ext cx="258234" cy="258234"/>
            </a:xfrm>
            <a:prstGeom prst="ellipse">
              <a:avLst/>
            </a:prstGeom>
            <a:solidFill>
              <a:srgbClr val="4A7A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41" name="Grafik 177">
              <a:extLst>
                <a:ext uri="{FF2B5EF4-FFF2-40B4-BE49-F238E27FC236}">
                  <a16:creationId xmlns:a16="http://schemas.microsoft.com/office/drawing/2014/main" id="{B7C8EB8E-46BC-BA86-BAF0-BA245C8E6BAC}"/>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42" name="Text 1">
            <a:extLst>
              <a:ext uri="{FF2B5EF4-FFF2-40B4-BE49-F238E27FC236}">
                <a16:creationId xmlns:a16="http://schemas.microsoft.com/office/drawing/2014/main" id="{8A55AB07-FF28-B18F-2EC8-E56B8A4B379D}"/>
              </a:ext>
            </a:extLst>
          </p:cNvPr>
          <p:cNvSpPr txBox="1"/>
          <p:nvPr/>
        </p:nvSpPr>
        <p:spPr>
          <a:xfrm>
            <a:off x="914093" y="615244"/>
            <a:ext cx="10075946" cy="58477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2D2E5A"/>
                </a:solidFill>
                <a:effectLst/>
                <a:uLnTx/>
                <a:uFillTx/>
                <a:latin typeface="Poppins"/>
                <a:ea typeface="Roboto"/>
                <a:cs typeface="Poppins"/>
              </a:rPr>
              <a:t>Consulta Previa para el PND</a:t>
            </a:r>
          </a:p>
        </p:txBody>
      </p:sp>
      <p:grpSp>
        <p:nvGrpSpPr>
          <p:cNvPr id="43" name="Grupo 42">
            <a:extLst>
              <a:ext uri="{FF2B5EF4-FFF2-40B4-BE49-F238E27FC236}">
                <a16:creationId xmlns:a16="http://schemas.microsoft.com/office/drawing/2014/main" id="{28ED1135-F6FB-4C62-D56C-7F6B1AE5F48A}"/>
              </a:ext>
            </a:extLst>
          </p:cNvPr>
          <p:cNvGrpSpPr/>
          <p:nvPr/>
        </p:nvGrpSpPr>
        <p:grpSpPr>
          <a:xfrm rot="5400000" flipV="1">
            <a:off x="383021" y="754026"/>
            <a:ext cx="513836" cy="45719"/>
            <a:chOff x="12234312" y="4519140"/>
            <a:chExt cx="3232022" cy="182403"/>
          </a:xfrm>
        </p:grpSpPr>
        <p:sp>
          <p:nvSpPr>
            <p:cNvPr id="44" name="Rectángulo 43">
              <a:extLst>
                <a:ext uri="{FF2B5EF4-FFF2-40B4-BE49-F238E27FC236}">
                  <a16:creationId xmlns:a16="http://schemas.microsoft.com/office/drawing/2014/main" id="{F2A9722D-C268-F2A6-5E53-BFC401A85EE1}"/>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5" name="Rectángulo 44">
              <a:extLst>
                <a:ext uri="{FF2B5EF4-FFF2-40B4-BE49-F238E27FC236}">
                  <a16:creationId xmlns:a16="http://schemas.microsoft.com/office/drawing/2014/main" id="{372492B4-E6C7-D980-64EA-A2CEB68E3005}"/>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6" name="Rectángulo 45">
              <a:extLst>
                <a:ext uri="{FF2B5EF4-FFF2-40B4-BE49-F238E27FC236}">
                  <a16:creationId xmlns:a16="http://schemas.microsoft.com/office/drawing/2014/main" id="{7C1DB133-C61A-3E0D-F26B-92485F7D6ECB}"/>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47" name="CuadroTexto 46">
            <a:extLst>
              <a:ext uri="{FF2B5EF4-FFF2-40B4-BE49-F238E27FC236}">
                <a16:creationId xmlns:a16="http://schemas.microsoft.com/office/drawing/2014/main" id="{F55DF842-044B-044A-1A1E-86F7B2653985}"/>
              </a:ext>
            </a:extLst>
          </p:cNvPr>
          <p:cNvSpPr txBox="1"/>
          <p:nvPr/>
        </p:nvSpPr>
        <p:spPr>
          <a:xfrm>
            <a:off x="31857" y="25465"/>
            <a:ext cx="5920209" cy="215444"/>
          </a:xfrm>
          <a:prstGeom prst="rect">
            <a:avLst/>
          </a:prstGeom>
          <a:noFill/>
        </p:spPr>
        <p:txBody>
          <a:bodyPr wrap="square">
            <a:spAutoFit/>
          </a:bodyPr>
          <a:lstStyle/>
          <a:p>
            <a:r>
              <a:rPr lang="es-CO" sz="800" b="1">
                <a:solidFill>
                  <a:srgbClr val="2571BC"/>
                </a:solidFill>
                <a:latin typeface="Poppins" panose="00000500000000000000" pitchFamily="50" charset="0"/>
                <a:cs typeface="Poppins" panose="00000500000000000000" pitchFamily="50" charset="0"/>
              </a:rPr>
              <a:t>Bases – </a:t>
            </a:r>
            <a:r>
              <a:rPr lang="es-CO" sz="800">
                <a:solidFill>
                  <a:srgbClr val="2571BC"/>
                </a:solidFill>
                <a:latin typeface="Poppins" panose="00000500000000000000" pitchFamily="50" charset="0"/>
                <a:cs typeface="Poppins" panose="00000500000000000000" pitchFamily="50" charset="0"/>
              </a:rPr>
              <a:t>consulta previa</a:t>
            </a:r>
          </a:p>
        </p:txBody>
      </p:sp>
      <p:pic>
        <p:nvPicPr>
          <p:cNvPr id="2" name="Image 0" descr="preencoded.png">
            <a:extLst>
              <a:ext uri="{FF2B5EF4-FFF2-40B4-BE49-F238E27FC236}">
                <a16:creationId xmlns:a16="http://schemas.microsoft.com/office/drawing/2014/main" id="{4C271413-AED8-80A3-944C-DC8FDA4A7522}"/>
              </a:ext>
            </a:extLst>
          </p:cNvPr>
          <p:cNvPicPr>
            <a:picLocks noChangeAspect="1"/>
          </p:cNvPicPr>
          <p:nvPr/>
        </p:nvPicPr>
        <p:blipFill>
          <a:blip r:embed="rId3"/>
          <a:srcRect l="5815" b="25953"/>
          <a:stretch/>
        </p:blipFill>
        <p:spPr>
          <a:xfrm>
            <a:off x="-3603" y="5356624"/>
            <a:ext cx="5499148" cy="1518185"/>
          </a:xfrm>
          <a:prstGeom prst="rect">
            <a:avLst/>
          </a:prstGeom>
        </p:spPr>
      </p:pic>
    </p:spTree>
    <p:extLst>
      <p:ext uri="{BB962C8B-B14F-4D97-AF65-F5344CB8AC3E}">
        <p14:creationId xmlns:p14="http://schemas.microsoft.com/office/powerpoint/2010/main" val="790970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FB9CA-3AE5-A190-C824-5A5E5CF0E79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6A89F518-DAE4-2634-F031-7F38355F44D4}"/>
              </a:ext>
            </a:extLst>
          </p:cNvPr>
          <p:cNvPicPr>
            <a:picLocks noChangeAspect="1"/>
          </p:cNvPicPr>
          <p:nvPr/>
        </p:nvPicPr>
        <p:blipFill>
          <a:blip r:embed="rId2"/>
          <a:srcRect t="65809"/>
          <a:stretch>
            <a:fillRect/>
          </a:stretch>
        </p:blipFill>
        <p:spPr>
          <a:xfrm>
            <a:off x="-23058" y="4905260"/>
            <a:ext cx="12215057" cy="1990510"/>
          </a:xfrm>
          <a:prstGeom prst="rect">
            <a:avLst/>
          </a:prstGeom>
        </p:spPr>
      </p:pic>
      <p:pic>
        <p:nvPicPr>
          <p:cNvPr id="30" name="Imagen 29">
            <a:extLst>
              <a:ext uri="{FF2B5EF4-FFF2-40B4-BE49-F238E27FC236}">
                <a16:creationId xmlns:a16="http://schemas.microsoft.com/office/drawing/2014/main" id="{03E1BD0B-70EF-8F28-82B7-D98841A92CA0}"/>
              </a:ext>
            </a:extLst>
          </p:cNvPr>
          <p:cNvPicPr>
            <a:picLocks noChangeAspect="1"/>
          </p:cNvPicPr>
          <p:nvPr/>
        </p:nvPicPr>
        <p:blipFill>
          <a:blip r:embed="rId3">
            <a:alphaModFix amt="60000"/>
          </a:blip>
          <a:stretch>
            <a:fillRect/>
          </a:stretch>
        </p:blipFill>
        <p:spPr>
          <a:xfrm>
            <a:off x="3842884" y="1941543"/>
            <a:ext cx="967322" cy="2539598"/>
          </a:xfrm>
          <a:prstGeom prst="rect">
            <a:avLst/>
          </a:prstGeom>
        </p:spPr>
      </p:pic>
      <p:cxnSp>
        <p:nvCxnSpPr>
          <p:cNvPr id="109" name="Straight Connector 19">
            <a:extLst>
              <a:ext uri="{FF2B5EF4-FFF2-40B4-BE49-F238E27FC236}">
                <a16:creationId xmlns:a16="http://schemas.microsoft.com/office/drawing/2014/main" id="{C59BB532-3875-4477-0BB5-D053BBE56DE4}"/>
              </a:ext>
            </a:extLst>
          </p:cNvPr>
          <p:cNvCxnSpPr>
            <a:cxnSpLocks/>
          </p:cNvCxnSpPr>
          <p:nvPr/>
        </p:nvCxnSpPr>
        <p:spPr>
          <a:xfrm>
            <a:off x="1874731" y="4430922"/>
            <a:ext cx="0" cy="1900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Gráfico 5">
            <a:extLst>
              <a:ext uri="{FF2B5EF4-FFF2-40B4-BE49-F238E27FC236}">
                <a16:creationId xmlns:a16="http://schemas.microsoft.com/office/drawing/2014/main" id="{ECC7FD03-CA4E-4C0E-3641-AFD4B033998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1392" y="982618"/>
            <a:ext cx="10029217" cy="1151009"/>
          </a:xfrm>
          <a:prstGeom prst="rect">
            <a:avLst/>
          </a:prstGeom>
        </p:spPr>
      </p:pic>
      <p:pic>
        <p:nvPicPr>
          <p:cNvPr id="75" name="Imagen 74">
            <a:extLst>
              <a:ext uri="{FF2B5EF4-FFF2-40B4-BE49-F238E27FC236}">
                <a16:creationId xmlns:a16="http://schemas.microsoft.com/office/drawing/2014/main" id="{1FCE5723-B2FB-8178-B829-7FCF39FCB613}"/>
              </a:ext>
            </a:extLst>
          </p:cNvPr>
          <p:cNvPicPr>
            <a:picLocks noChangeAspect="1"/>
          </p:cNvPicPr>
          <p:nvPr/>
        </p:nvPicPr>
        <p:blipFill>
          <a:blip r:embed="rId5"/>
          <a:srcRect l="35702" t="16637" r="36606" b="15791"/>
          <a:stretch>
            <a:fillRect/>
          </a:stretch>
        </p:blipFill>
        <p:spPr>
          <a:xfrm>
            <a:off x="11342090" y="171356"/>
            <a:ext cx="500147" cy="686477"/>
          </a:xfrm>
          <a:prstGeom prst="rect">
            <a:avLst/>
          </a:prstGeom>
        </p:spPr>
      </p:pic>
      <p:sp>
        <p:nvSpPr>
          <p:cNvPr id="2" name="Text 1">
            <a:extLst>
              <a:ext uri="{FF2B5EF4-FFF2-40B4-BE49-F238E27FC236}">
                <a16:creationId xmlns:a16="http://schemas.microsoft.com/office/drawing/2014/main" id="{BA57EFC1-BFC0-7E39-A746-111521D8294E}"/>
              </a:ext>
            </a:extLst>
          </p:cNvPr>
          <p:cNvSpPr txBox="1"/>
          <p:nvPr/>
        </p:nvSpPr>
        <p:spPr>
          <a:xfrm>
            <a:off x="822257" y="453502"/>
            <a:ext cx="9601490" cy="58477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2D2E5A"/>
                </a:solidFill>
                <a:effectLst/>
                <a:uLnTx/>
                <a:uFillTx/>
                <a:latin typeface="Poppins"/>
                <a:ea typeface="Roboto"/>
                <a:cs typeface="Poppins"/>
              </a:rPr>
              <a:t>Consulta previa para el PND: etapas y rol de las entidades</a:t>
            </a:r>
          </a:p>
        </p:txBody>
      </p:sp>
      <p:grpSp>
        <p:nvGrpSpPr>
          <p:cNvPr id="4" name="Grupo 3">
            <a:extLst>
              <a:ext uri="{FF2B5EF4-FFF2-40B4-BE49-F238E27FC236}">
                <a16:creationId xmlns:a16="http://schemas.microsoft.com/office/drawing/2014/main" id="{347F7F09-A024-DB41-F8AD-68E9CF7E98E9}"/>
              </a:ext>
            </a:extLst>
          </p:cNvPr>
          <p:cNvGrpSpPr/>
          <p:nvPr/>
        </p:nvGrpSpPr>
        <p:grpSpPr>
          <a:xfrm rot="5400000" flipV="1">
            <a:off x="383021" y="600022"/>
            <a:ext cx="513836" cy="45719"/>
            <a:chOff x="12234312" y="4519140"/>
            <a:chExt cx="3232022" cy="182403"/>
          </a:xfrm>
        </p:grpSpPr>
        <p:sp>
          <p:nvSpPr>
            <p:cNvPr id="9" name="Rectángulo 8">
              <a:extLst>
                <a:ext uri="{FF2B5EF4-FFF2-40B4-BE49-F238E27FC236}">
                  <a16:creationId xmlns:a16="http://schemas.microsoft.com/office/drawing/2014/main" id="{C5327C52-435E-40E1-AE55-6E952FD4C405}"/>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Rectángulo 13">
              <a:extLst>
                <a:ext uri="{FF2B5EF4-FFF2-40B4-BE49-F238E27FC236}">
                  <a16:creationId xmlns:a16="http://schemas.microsoft.com/office/drawing/2014/main" id="{E7926359-1676-DB42-5961-4811441624F1}"/>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Rectángulo 16">
              <a:extLst>
                <a:ext uri="{FF2B5EF4-FFF2-40B4-BE49-F238E27FC236}">
                  <a16:creationId xmlns:a16="http://schemas.microsoft.com/office/drawing/2014/main" id="{6943132D-EA85-BAD2-7F1B-D117265D5036}"/>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1" name="CuadroTexto 9">
            <a:extLst>
              <a:ext uri="{FF2B5EF4-FFF2-40B4-BE49-F238E27FC236}">
                <a16:creationId xmlns:a16="http://schemas.microsoft.com/office/drawing/2014/main" id="{E5EB07DC-86F3-4848-2318-28361CC91C57}"/>
              </a:ext>
            </a:extLst>
          </p:cNvPr>
          <p:cNvSpPr txBox="1"/>
          <p:nvPr/>
        </p:nvSpPr>
        <p:spPr>
          <a:xfrm>
            <a:off x="1602001" y="1164262"/>
            <a:ext cx="1603031" cy="320088"/>
          </a:xfrm>
          <a:prstGeom prst="rect">
            <a:avLst/>
          </a:prstGeom>
          <a:noFill/>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Poppins"/>
                <a:cs typeface="Poppins" panose="00000500000000000000" pitchFamily="50" charset="0"/>
                <a:sym typeface="Poppins"/>
              </a:rPr>
              <a:t>Preconsulta</a:t>
            </a:r>
            <a:endParaRPr kumimoji="0" lang="es-CO" sz="1600" b="0" i="0" u="none" strike="noStrike" kern="1200" cap="none" spc="0" normalizeH="0" baseline="0" noProof="0">
              <a:ln>
                <a:noFill/>
              </a:ln>
              <a:solidFill>
                <a:prstClr val="white"/>
              </a:solidFill>
              <a:effectLst/>
              <a:uLnTx/>
              <a:uFillTx/>
              <a:latin typeface="Poppins" panose="00000500000000000000" pitchFamily="50" charset="0"/>
              <a:ea typeface="Poppins"/>
              <a:cs typeface="Poppins" panose="00000500000000000000" pitchFamily="50" charset="0"/>
              <a:sym typeface="Poppins"/>
            </a:endParaRPr>
          </a:p>
        </p:txBody>
      </p:sp>
      <p:sp>
        <p:nvSpPr>
          <p:cNvPr id="13" name="CuadroTexto 17">
            <a:extLst>
              <a:ext uri="{FF2B5EF4-FFF2-40B4-BE49-F238E27FC236}">
                <a16:creationId xmlns:a16="http://schemas.microsoft.com/office/drawing/2014/main" id="{EA827A75-3F81-5657-0FC1-51EC6E2F5DB7}"/>
              </a:ext>
            </a:extLst>
          </p:cNvPr>
          <p:cNvSpPr txBox="1"/>
          <p:nvPr/>
        </p:nvSpPr>
        <p:spPr>
          <a:xfrm>
            <a:off x="5544100" y="1133115"/>
            <a:ext cx="1308970" cy="320088"/>
          </a:xfrm>
          <a:prstGeom prst="rect">
            <a:avLst/>
          </a:prstGeom>
          <a:noFill/>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s-CO" sz="1600" b="1" i="0" u="none" strike="noStrike" kern="1200" cap="none" spc="0" normalizeH="0" baseline="0" noProof="0">
                <a:ln>
                  <a:noFill/>
                </a:ln>
                <a:solidFill>
                  <a:prstClr val="white"/>
                </a:solidFill>
                <a:effectLst/>
                <a:uLnTx/>
                <a:uFillTx/>
                <a:latin typeface="Poppins" panose="00000500000000000000" pitchFamily="50" charset="0"/>
                <a:ea typeface="Poppins"/>
                <a:cs typeface="Poppins" panose="00000500000000000000" pitchFamily="50" charset="0"/>
                <a:sym typeface="Poppins"/>
              </a:rPr>
              <a:t>Consulta</a:t>
            </a:r>
            <a:endParaRPr kumimoji="0" lang="es-CO" sz="1600" b="0" i="0" u="none" strike="noStrike" kern="1200" cap="none" spc="0" normalizeH="0" baseline="0" noProof="0">
              <a:ln>
                <a:noFill/>
              </a:ln>
              <a:solidFill>
                <a:prstClr val="white"/>
              </a:solidFill>
              <a:effectLst/>
              <a:uLnTx/>
              <a:uFillTx/>
              <a:latin typeface="Poppins" panose="00000500000000000000" pitchFamily="50" charset="0"/>
              <a:ea typeface="Poppins"/>
              <a:cs typeface="Poppins" panose="00000500000000000000" pitchFamily="50" charset="0"/>
              <a:sym typeface="Poppins"/>
            </a:endParaRPr>
          </a:p>
        </p:txBody>
      </p:sp>
      <p:sp>
        <p:nvSpPr>
          <p:cNvPr id="16" name="CuadroTexto 19">
            <a:extLst>
              <a:ext uri="{FF2B5EF4-FFF2-40B4-BE49-F238E27FC236}">
                <a16:creationId xmlns:a16="http://schemas.microsoft.com/office/drawing/2014/main" id="{64AA527C-15E4-917F-9FDA-9AAB8D308126}"/>
              </a:ext>
            </a:extLst>
          </p:cNvPr>
          <p:cNvSpPr txBox="1"/>
          <p:nvPr/>
        </p:nvSpPr>
        <p:spPr>
          <a:xfrm>
            <a:off x="9218272" y="1149867"/>
            <a:ext cx="1519151" cy="320088"/>
          </a:xfrm>
          <a:prstGeom prst="rect">
            <a:avLst/>
          </a:prstGeom>
          <a:noFill/>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s-CO" sz="1600" b="1" i="0" u="none" strike="noStrike" kern="1200" cap="none" spc="0" normalizeH="0" baseline="0" noProof="0" err="1">
                <a:ln>
                  <a:noFill/>
                </a:ln>
                <a:solidFill>
                  <a:prstClr val="white"/>
                </a:solidFill>
                <a:effectLst/>
                <a:uLnTx/>
                <a:uFillTx/>
                <a:latin typeface="Poppins" panose="00000500000000000000" pitchFamily="50" charset="0"/>
                <a:ea typeface="Poppins"/>
                <a:cs typeface="Poppins" panose="00000500000000000000" pitchFamily="50" charset="0"/>
                <a:sym typeface="Poppins"/>
              </a:rPr>
              <a:t>Posconsulta</a:t>
            </a:r>
            <a:endParaRPr kumimoji="0" lang="es-CO" sz="1600" b="0" i="0" u="none" strike="noStrike" kern="1200" cap="none" spc="0" normalizeH="0" baseline="0" noProof="0">
              <a:ln>
                <a:noFill/>
              </a:ln>
              <a:solidFill>
                <a:prstClr val="white"/>
              </a:solidFill>
              <a:effectLst/>
              <a:uLnTx/>
              <a:uFillTx/>
              <a:latin typeface="Poppins" panose="00000500000000000000" pitchFamily="50" charset="0"/>
              <a:ea typeface="Poppins"/>
              <a:cs typeface="Poppins" panose="00000500000000000000" pitchFamily="50" charset="0"/>
              <a:sym typeface="Poppins"/>
            </a:endParaRPr>
          </a:p>
        </p:txBody>
      </p:sp>
      <p:pic>
        <p:nvPicPr>
          <p:cNvPr id="72" name="Gráfico 71">
            <a:extLst>
              <a:ext uri="{FF2B5EF4-FFF2-40B4-BE49-F238E27FC236}">
                <a16:creationId xmlns:a16="http://schemas.microsoft.com/office/drawing/2014/main" id="{11918806-5375-4566-C178-37DC7A20D64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66263" y="1572497"/>
            <a:ext cx="274508" cy="312939"/>
          </a:xfrm>
          <a:prstGeom prst="rect">
            <a:avLst/>
          </a:prstGeom>
        </p:spPr>
      </p:pic>
      <p:pic>
        <p:nvPicPr>
          <p:cNvPr id="73" name="Gráfico 72">
            <a:extLst>
              <a:ext uri="{FF2B5EF4-FFF2-40B4-BE49-F238E27FC236}">
                <a16:creationId xmlns:a16="http://schemas.microsoft.com/office/drawing/2014/main" id="{AAF18685-8494-AA57-6021-99A93361E0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93698" y="1581211"/>
            <a:ext cx="493039" cy="281736"/>
          </a:xfrm>
          <a:prstGeom prst="rect">
            <a:avLst/>
          </a:prstGeom>
        </p:spPr>
      </p:pic>
      <p:pic>
        <p:nvPicPr>
          <p:cNvPr id="76" name="Gráfico 75">
            <a:extLst>
              <a:ext uri="{FF2B5EF4-FFF2-40B4-BE49-F238E27FC236}">
                <a16:creationId xmlns:a16="http://schemas.microsoft.com/office/drawing/2014/main" id="{99F4A1CC-1380-CF41-CDED-5B7A8031D73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856400" y="1581211"/>
            <a:ext cx="242896" cy="335428"/>
          </a:xfrm>
          <a:prstGeom prst="rect">
            <a:avLst/>
          </a:prstGeom>
        </p:spPr>
      </p:pic>
      <p:sp>
        <p:nvSpPr>
          <p:cNvPr id="5" name="CuadroTexto 4">
            <a:extLst>
              <a:ext uri="{FF2B5EF4-FFF2-40B4-BE49-F238E27FC236}">
                <a16:creationId xmlns:a16="http://schemas.microsoft.com/office/drawing/2014/main" id="{DDAE8321-0D8E-537B-3FC1-0C224CD61CEA}"/>
              </a:ext>
            </a:extLst>
          </p:cNvPr>
          <p:cNvSpPr txBox="1"/>
          <p:nvPr/>
        </p:nvSpPr>
        <p:spPr>
          <a:xfrm>
            <a:off x="31857" y="25465"/>
            <a:ext cx="592020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800" b="1"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Bases – </a:t>
            </a:r>
            <a:r>
              <a:rPr kumimoji="0" lang="es-CO" sz="800" b="0" i="0" u="none" strike="noStrike" kern="1200" cap="none" spc="0" normalizeH="0" baseline="0" noProof="0">
                <a:ln>
                  <a:noFill/>
                </a:ln>
                <a:solidFill>
                  <a:srgbClr val="2571BC"/>
                </a:solidFill>
                <a:effectLst/>
                <a:uLnTx/>
                <a:uFillTx/>
                <a:latin typeface="Poppins" panose="00000500000000000000" pitchFamily="50" charset="0"/>
                <a:ea typeface="+mn-ea"/>
                <a:cs typeface="Poppins" panose="00000500000000000000" pitchFamily="50" charset="0"/>
              </a:rPr>
              <a:t>consulta previa</a:t>
            </a:r>
          </a:p>
        </p:txBody>
      </p:sp>
      <p:sp>
        <p:nvSpPr>
          <p:cNvPr id="7" name="Google Shape;135;p14">
            <a:extLst>
              <a:ext uri="{FF2B5EF4-FFF2-40B4-BE49-F238E27FC236}">
                <a16:creationId xmlns:a16="http://schemas.microsoft.com/office/drawing/2014/main" id="{E8C1E427-F61B-8005-0F6D-705F0093429D}"/>
              </a:ext>
            </a:extLst>
          </p:cNvPr>
          <p:cNvSpPr txBox="1"/>
          <p:nvPr/>
        </p:nvSpPr>
        <p:spPr>
          <a:xfrm>
            <a:off x="1315001" y="2149210"/>
            <a:ext cx="2299798" cy="1738907"/>
          </a:xfrm>
          <a:prstGeom prst="rect">
            <a:avLst/>
          </a:prstGeom>
          <a:noFill/>
          <a:ln>
            <a:noFill/>
          </a:ln>
        </p:spPr>
        <p:txBody>
          <a:bodyPr spcFirstLastPara="1" wrap="square" lIns="91425" tIns="91425" rIns="91425" bIns="91425" anchor="t" anchorCtr="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¿Q</a:t>
            </a:r>
            <a:r>
              <a:rPr kumimoji="0" lang="es-CO" sz="14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ué</a:t>
            </a:r>
            <a:r>
              <a:rPr kumimoji="0" lang="es-CO"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 es?</a:t>
            </a:r>
            <a:r>
              <a:rPr kumimoji="0" lang="es-CO" sz="14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 </a:t>
            </a: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1" i="0" u="none" strike="noStrike" kern="1200" cap="none" spc="0" normalizeH="0" baseline="0" noProof="0">
                <a:ln>
                  <a:noFill/>
                </a:ln>
                <a:solidFill>
                  <a:srgbClr val="1BA8BA"/>
                </a:solidFill>
                <a:effectLst/>
                <a:uLnTx/>
                <a:uFillTx/>
                <a:latin typeface="Poppins Light" panose="00000400000000000000" pitchFamily="2" charset="0"/>
                <a:ea typeface="+mn-ea"/>
                <a:cs typeface="Poppins Light" panose="00000400000000000000" pitchFamily="2" charset="0"/>
                <a:sym typeface="Montserrat"/>
              </a:rPr>
              <a:t>Alistamiento</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 y </a:t>
            </a:r>
            <a:r>
              <a:rPr kumimoji="0" lang="es-ES" sz="1100" b="1" i="0" u="none" strike="noStrike" kern="1200" cap="none" spc="0" normalizeH="0" baseline="0" noProof="0">
                <a:ln>
                  <a:noFill/>
                </a:ln>
                <a:solidFill>
                  <a:srgbClr val="1BA8BA"/>
                </a:solidFill>
                <a:effectLst/>
                <a:uLnTx/>
                <a:uFillTx/>
                <a:latin typeface="Poppins Light" panose="00000400000000000000" pitchFamily="2" charset="0"/>
                <a:ea typeface="+mn-ea"/>
                <a:cs typeface="Poppins Light" panose="00000400000000000000" pitchFamily="2" charset="0"/>
                <a:sym typeface="Montserrat"/>
              </a:rPr>
              <a:t>concertación </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de la ruta metodológica del proceso de Consulta.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Responsable: </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DNP y </a:t>
            </a:r>
            <a:r>
              <a:rPr kumimoji="0" lang="es-ES" sz="1100" b="0" i="0" u="none" strike="noStrike" kern="1200" cap="none" spc="0" normalizeH="0" baseline="0" noProof="0" err="1">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MinInterior</a:t>
            </a:r>
            <a:r>
              <a:rPr kumimoji="0" lang="es-ES"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a:t>
            </a:r>
            <a:endPar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endParaRPr>
          </a:p>
        </p:txBody>
      </p:sp>
      <p:grpSp>
        <p:nvGrpSpPr>
          <p:cNvPr id="8" name="Grupo 7">
            <a:extLst>
              <a:ext uri="{FF2B5EF4-FFF2-40B4-BE49-F238E27FC236}">
                <a16:creationId xmlns:a16="http://schemas.microsoft.com/office/drawing/2014/main" id="{D2F6A6DC-9FB4-EACA-CB50-AF395291BB26}"/>
              </a:ext>
            </a:extLst>
          </p:cNvPr>
          <p:cNvGrpSpPr/>
          <p:nvPr/>
        </p:nvGrpSpPr>
        <p:grpSpPr>
          <a:xfrm>
            <a:off x="1438288" y="2498052"/>
            <a:ext cx="241535" cy="80221"/>
            <a:chOff x="4372527" y="1800312"/>
            <a:chExt cx="473919" cy="157404"/>
          </a:xfrm>
        </p:grpSpPr>
        <p:sp>
          <p:nvSpPr>
            <p:cNvPr id="10" name="Triángulo isósceles 9">
              <a:extLst>
                <a:ext uri="{FF2B5EF4-FFF2-40B4-BE49-F238E27FC236}">
                  <a16:creationId xmlns:a16="http://schemas.microsoft.com/office/drawing/2014/main" id="{02B42B69-28AF-5704-F7A9-A193F5142870}"/>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riángulo isósceles 11">
              <a:extLst>
                <a:ext uri="{FF2B5EF4-FFF2-40B4-BE49-F238E27FC236}">
                  <a16:creationId xmlns:a16="http://schemas.microsoft.com/office/drawing/2014/main" id="{BE89B063-944E-F29C-C5BE-2259DC8351FF}"/>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Triángulo isósceles 14">
              <a:extLst>
                <a:ext uri="{FF2B5EF4-FFF2-40B4-BE49-F238E27FC236}">
                  <a16:creationId xmlns:a16="http://schemas.microsoft.com/office/drawing/2014/main" id="{831DE55C-7892-2AF5-A9DC-55CAB9040150}"/>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8" name="Grupo 17">
            <a:extLst>
              <a:ext uri="{FF2B5EF4-FFF2-40B4-BE49-F238E27FC236}">
                <a16:creationId xmlns:a16="http://schemas.microsoft.com/office/drawing/2014/main" id="{C62181D3-4454-1764-34B4-D96270DE00B2}"/>
              </a:ext>
            </a:extLst>
          </p:cNvPr>
          <p:cNvGrpSpPr/>
          <p:nvPr/>
        </p:nvGrpSpPr>
        <p:grpSpPr>
          <a:xfrm>
            <a:off x="1218658" y="2270351"/>
            <a:ext cx="45719" cy="2160571"/>
            <a:chOff x="8831346" y="2229319"/>
            <a:chExt cx="45719" cy="2160571"/>
          </a:xfrm>
        </p:grpSpPr>
        <p:cxnSp>
          <p:nvCxnSpPr>
            <p:cNvPr id="19" name="Straight Connector 19">
              <a:extLst>
                <a:ext uri="{FF2B5EF4-FFF2-40B4-BE49-F238E27FC236}">
                  <a16:creationId xmlns:a16="http://schemas.microsoft.com/office/drawing/2014/main" id="{FC42BAD8-FBE4-D7E2-04BB-718A26849DC4}"/>
                </a:ext>
              </a:extLst>
            </p:cNvPr>
            <p:cNvCxnSpPr>
              <a:cxnSpLocks/>
            </p:cNvCxnSpPr>
            <p:nvPr/>
          </p:nvCxnSpPr>
          <p:spPr>
            <a:xfrm>
              <a:off x="8836147" y="2229319"/>
              <a:ext cx="0" cy="216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ctangle 46">
              <a:extLst>
                <a:ext uri="{FF2B5EF4-FFF2-40B4-BE49-F238E27FC236}">
                  <a16:creationId xmlns:a16="http://schemas.microsoft.com/office/drawing/2014/main" id="{CB380395-422F-7F5C-2E63-2C097892CC13}"/>
                </a:ext>
              </a:extLst>
            </p:cNvPr>
            <p:cNvSpPr/>
            <p:nvPr/>
          </p:nvSpPr>
          <p:spPr>
            <a:xfrm>
              <a:off x="8831346" y="2229319"/>
              <a:ext cx="45719" cy="273241"/>
            </a:xfrm>
            <a:prstGeom prst="rect">
              <a:avLst/>
            </a:prstGeom>
            <a:solidFill>
              <a:srgbClr val="1BA8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31" name="Imagen 30">
            <a:extLst>
              <a:ext uri="{FF2B5EF4-FFF2-40B4-BE49-F238E27FC236}">
                <a16:creationId xmlns:a16="http://schemas.microsoft.com/office/drawing/2014/main" id="{F22B34B3-45D1-BD04-E09E-39FBFC766BB8}"/>
              </a:ext>
            </a:extLst>
          </p:cNvPr>
          <p:cNvPicPr>
            <a:picLocks noChangeAspect="1"/>
          </p:cNvPicPr>
          <p:nvPr/>
        </p:nvPicPr>
        <p:blipFill>
          <a:blip r:embed="rId3">
            <a:alphaModFix amt="60000"/>
          </a:blip>
          <a:stretch>
            <a:fillRect/>
          </a:stretch>
        </p:blipFill>
        <p:spPr>
          <a:xfrm>
            <a:off x="7671807" y="2153301"/>
            <a:ext cx="967322" cy="2438102"/>
          </a:xfrm>
          <a:prstGeom prst="rect">
            <a:avLst/>
          </a:prstGeom>
        </p:spPr>
      </p:pic>
      <p:grpSp>
        <p:nvGrpSpPr>
          <p:cNvPr id="32" name="Grupo 31">
            <a:extLst>
              <a:ext uri="{FF2B5EF4-FFF2-40B4-BE49-F238E27FC236}">
                <a16:creationId xmlns:a16="http://schemas.microsoft.com/office/drawing/2014/main" id="{94905920-F656-B149-0AC9-FD29FF1FB35F}"/>
              </a:ext>
            </a:extLst>
          </p:cNvPr>
          <p:cNvGrpSpPr/>
          <p:nvPr/>
        </p:nvGrpSpPr>
        <p:grpSpPr>
          <a:xfrm>
            <a:off x="4116989" y="1538905"/>
            <a:ext cx="386917" cy="128507"/>
            <a:chOff x="4372527" y="1800312"/>
            <a:chExt cx="473919" cy="157404"/>
          </a:xfrm>
        </p:grpSpPr>
        <p:sp>
          <p:nvSpPr>
            <p:cNvPr id="33" name="Triángulo isósceles 32">
              <a:extLst>
                <a:ext uri="{FF2B5EF4-FFF2-40B4-BE49-F238E27FC236}">
                  <a16:creationId xmlns:a16="http://schemas.microsoft.com/office/drawing/2014/main" id="{7EB7E557-EB1D-E492-A46A-80EF334C0D3B}"/>
                </a:ext>
              </a:extLst>
            </p:cNvPr>
            <p:cNvSpPr/>
            <p:nvPr/>
          </p:nvSpPr>
          <p:spPr>
            <a:xfrm rot="5400000">
              <a:off x="4361673" y="1811180"/>
              <a:ext cx="157390" cy="135681"/>
            </a:xfrm>
            <a:prstGeom prst="triangle">
              <a:avLst/>
            </a:prstGeom>
            <a:solidFill>
              <a:srgbClr val="1BA8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Triángulo isósceles 33">
              <a:extLst>
                <a:ext uri="{FF2B5EF4-FFF2-40B4-BE49-F238E27FC236}">
                  <a16:creationId xmlns:a16="http://schemas.microsoft.com/office/drawing/2014/main" id="{C9D1A9F8-9CC0-6CF3-B673-2A4B1C19B761}"/>
                </a:ext>
              </a:extLst>
            </p:cNvPr>
            <p:cNvSpPr/>
            <p:nvPr/>
          </p:nvSpPr>
          <p:spPr>
            <a:xfrm rot="5400000">
              <a:off x="4530793" y="1811167"/>
              <a:ext cx="157389" cy="135680"/>
            </a:xfrm>
            <a:prstGeom prst="triangle">
              <a:avLst/>
            </a:prstGeom>
            <a:solidFill>
              <a:srgbClr val="008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Triángulo isósceles 34">
              <a:extLst>
                <a:ext uri="{FF2B5EF4-FFF2-40B4-BE49-F238E27FC236}">
                  <a16:creationId xmlns:a16="http://schemas.microsoft.com/office/drawing/2014/main" id="{F44905FC-E7B4-DBC3-F4C1-2DF72127E6F0}"/>
                </a:ext>
              </a:extLst>
            </p:cNvPr>
            <p:cNvSpPr/>
            <p:nvPr/>
          </p:nvSpPr>
          <p:spPr>
            <a:xfrm rot="5400000">
              <a:off x="4699911" y="1811167"/>
              <a:ext cx="157389" cy="135680"/>
            </a:xfrm>
            <a:prstGeom prst="triangle">
              <a:avLst/>
            </a:prstGeom>
            <a:solidFill>
              <a:srgbClr val="285F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36" name="Grupo 35">
            <a:extLst>
              <a:ext uri="{FF2B5EF4-FFF2-40B4-BE49-F238E27FC236}">
                <a16:creationId xmlns:a16="http://schemas.microsoft.com/office/drawing/2014/main" id="{08C49720-A94D-6FBD-83D4-DC25E5008C91}"/>
              </a:ext>
            </a:extLst>
          </p:cNvPr>
          <p:cNvGrpSpPr/>
          <p:nvPr/>
        </p:nvGrpSpPr>
        <p:grpSpPr>
          <a:xfrm>
            <a:off x="7879324" y="1523885"/>
            <a:ext cx="386917" cy="128507"/>
            <a:chOff x="4372527" y="1800312"/>
            <a:chExt cx="473919" cy="157404"/>
          </a:xfrm>
        </p:grpSpPr>
        <p:sp>
          <p:nvSpPr>
            <p:cNvPr id="37" name="Triángulo isósceles 36">
              <a:extLst>
                <a:ext uri="{FF2B5EF4-FFF2-40B4-BE49-F238E27FC236}">
                  <a16:creationId xmlns:a16="http://schemas.microsoft.com/office/drawing/2014/main" id="{2C991026-D2BA-BC98-2EF7-2A54187CDA65}"/>
                </a:ext>
              </a:extLst>
            </p:cNvPr>
            <p:cNvSpPr/>
            <p:nvPr/>
          </p:nvSpPr>
          <p:spPr>
            <a:xfrm rot="5400000">
              <a:off x="4361673" y="1811180"/>
              <a:ext cx="157390" cy="135681"/>
            </a:xfrm>
            <a:prstGeom prst="triangle">
              <a:avLst/>
            </a:prstGeom>
            <a:solidFill>
              <a:srgbClr val="1BA8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Triángulo isósceles 37">
              <a:extLst>
                <a:ext uri="{FF2B5EF4-FFF2-40B4-BE49-F238E27FC236}">
                  <a16:creationId xmlns:a16="http://schemas.microsoft.com/office/drawing/2014/main" id="{4D13B9F4-814A-E943-EA8B-4DB3469B82A2}"/>
                </a:ext>
              </a:extLst>
            </p:cNvPr>
            <p:cNvSpPr/>
            <p:nvPr/>
          </p:nvSpPr>
          <p:spPr>
            <a:xfrm rot="5400000">
              <a:off x="4530793" y="1811167"/>
              <a:ext cx="157389" cy="135680"/>
            </a:xfrm>
            <a:prstGeom prst="triangle">
              <a:avLst/>
            </a:prstGeom>
            <a:solidFill>
              <a:srgbClr val="008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Triángulo isósceles 38">
              <a:extLst>
                <a:ext uri="{FF2B5EF4-FFF2-40B4-BE49-F238E27FC236}">
                  <a16:creationId xmlns:a16="http://schemas.microsoft.com/office/drawing/2014/main" id="{C65C20BA-DDBE-5D8A-A913-D09F1F210849}"/>
                </a:ext>
              </a:extLst>
            </p:cNvPr>
            <p:cNvSpPr/>
            <p:nvPr/>
          </p:nvSpPr>
          <p:spPr>
            <a:xfrm rot="5400000">
              <a:off x="4699911" y="1811167"/>
              <a:ext cx="157389" cy="135680"/>
            </a:xfrm>
            <a:prstGeom prst="triangle">
              <a:avLst/>
            </a:prstGeom>
            <a:solidFill>
              <a:srgbClr val="285F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0" name="Google Shape;135;p14">
            <a:extLst>
              <a:ext uri="{FF2B5EF4-FFF2-40B4-BE49-F238E27FC236}">
                <a16:creationId xmlns:a16="http://schemas.microsoft.com/office/drawing/2014/main" id="{4E14A84E-A6DC-636C-BC18-71C7F7172D15}"/>
              </a:ext>
            </a:extLst>
          </p:cNvPr>
          <p:cNvSpPr txBox="1"/>
          <p:nvPr/>
        </p:nvSpPr>
        <p:spPr>
          <a:xfrm>
            <a:off x="4860830" y="2149210"/>
            <a:ext cx="3037830" cy="2246739"/>
          </a:xfrm>
          <a:prstGeom prst="rect">
            <a:avLst/>
          </a:prstGeom>
          <a:noFill/>
          <a:ln>
            <a:noFill/>
          </a:ln>
        </p:spPr>
        <p:txBody>
          <a:bodyPr spcFirstLastPara="1" wrap="square" lIns="91425" tIns="91425" rIns="91425" bIns="91425" anchor="t" anchorCtr="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¿Q</a:t>
            </a:r>
            <a:r>
              <a:rPr kumimoji="0" lang="es-CO" sz="14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ué</a:t>
            </a:r>
            <a:r>
              <a:rPr kumimoji="0" lang="es-CO"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 es?</a:t>
            </a:r>
            <a:r>
              <a:rPr kumimoji="0" lang="es-CO" sz="14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 </a:t>
            </a: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1" i="0" u="none" strike="noStrike" kern="1200" cap="none" spc="0" normalizeH="0" baseline="0" noProof="0">
                <a:ln>
                  <a:noFill/>
                </a:ln>
                <a:solidFill>
                  <a:srgbClr val="0081C2"/>
                </a:solidFill>
                <a:effectLst/>
                <a:uLnTx/>
                <a:uFillTx/>
                <a:latin typeface="Poppins Light" panose="00000400000000000000" pitchFamily="2" charset="0"/>
                <a:ea typeface="+mn-ea"/>
                <a:cs typeface="Poppins Light" panose="00000400000000000000" pitchFamily="2" charset="0"/>
                <a:sym typeface="Montserrat"/>
              </a:rPr>
              <a:t>Instalación </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con las instancias étnicas, despliegue territorial,  concertación de acuerdos, protocolización y posterior radicación como anexo al Proyecto de ley del PND.</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Responsable: </a:t>
            </a:r>
            <a:r>
              <a:rPr kumimoji="0" lang="es-ES" sz="1100" b="0" i="0" u="none" strike="noStrike" kern="1200" cap="none" spc="0" normalizeH="0" baseline="0" noProof="0" err="1">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MinInterior</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 y DNP en articulación con todas las entidades </a:t>
            </a:r>
            <a:b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del orden nacional.</a:t>
            </a:r>
            <a:endPar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endParaRPr>
          </a:p>
        </p:txBody>
      </p:sp>
      <p:grpSp>
        <p:nvGrpSpPr>
          <p:cNvPr id="41" name="Grupo 40">
            <a:extLst>
              <a:ext uri="{FF2B5EF4-FFF2-40B4-BE49-F238E27FC236}">
                <a16:creationId xmlns:a16="http://schemas.microsoft.com/office/drawing/2014/main" id="{88B9914F-BD4E-5D42-2B13-CA962BF53668}"/>
              </a:ext>
            </a:extLst>
          </p:cNvPr>
          <p:cNvGrpSpPr/>
          <p:nvPr/>
        </p:nvGrpSpPr>
        <p:grpSpPr>
          <a:xfrm>
            <a:off x="4984118" y="2498052"/>
            <a:ext cx="241535" cy="80221"/>
            <a:chOff x="4372527" y="1800312"/>
            <a:chExt cx="473919" cy="157404"/>
          </a:xfrm>
        </p:grpSpPr>
        <p:sp>
          <p:nvSpPr>
            <p:cNvPr id="42" name="Triángulo isósceles 41">
              <a:extLst>
                <a:ext uri="{FF2B5EF4-FFF2-40B4-BE49-F238E27FC236}">
                  <a16:creationId xmlns:a16="http://schemas.microsoft.com/office/drawing/2014/main" id="{58EB5F47-3DE9-EF05-412D-837573306868}"/>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Triángulo isósceles 42">
              <a:extLst>
                <a:ext uri="{FF2B5EF4-FFF2-40B4-BE49-F238E27FC236}">
                  <a16:creationId xmlns:a16="http://schemas.microsoft.com/office/drawing/2014/main" id="{AA1CEA4C-7029-DFBE-7B25-51B8E74ACDC3}"/>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Triángulo isósceles 43">
              <a:extLst>
                <a:ext uri="{FF2B5EF4-FFF2-40B4-BE49-F238E27FC236}">
                  <a16:creationId xmlns:a16="http://schemas.microsoft.com/office/drawing/2014/main" id="{600BDC3B-6FC2-334A-EF44-195D0BF65A27}"/>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45" name="Grupo 44">
            <a:extLst>
              <a:ext uri="{FF2B5EF4-FFF2-40B4-BE49-F238E27FC236}">
                <a16:creationId xmlns:a16="http://schemas.microsoft.com/office/drawing/2014/main" id="{F5698EB3-19EE-B239-EB7F-5B6FD139E688}"/>
              </a:ext>
            </a:extLst>
          </p:cNvPr>
          <p:cNvGrpSpPr/>
          <p:nvPr/>
        </p:nvGrpSpPr>
        <p:grpSpPr>
          <a:xfrm>
            <a:off x="4764488" y="2270351"/>
            <a:ext cx="45719" cy="2179509"/>
            <a:chOff x="8831346" y="2229319"/>
            <a:chExt cx="45719" cy="2179509"/>
          </a:xfrm>
        </p:grpSpPr>
        <p:cxnSp>
          <p:nvCxnSpPr>
            <p:cNvPr id="46" name="Straight Connector 19">
              <a:extLst>
                <a:ext uri="{FF2B5EF4-FFF2-40B4-BE49-F238E27FC236}">
                  <a16:creationId xmlns:a16="http://schemas.microsoft.com/office/drawing/2014/main" id="{3C6C6325-35A2-A81C-8BA6-18CB6E16CF18}"/>
                </a:ext>
              </a:extLst>
            </p:cNvPr>
            <p:cNvCxnSpPr>
              <a:cxnSpLocks/>
            </p:cNvCxnSpPr>
            <p:nvPr/>
          </p:nvCxnSpPr>
          <p:spPr>
            <a:xfrm>
              <a:off x="8836147" y="2229319"/>
              <a:ext cx="0" cy="217950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0383BEFF-F93C-DA7C-F925-6B9E2C798D6B}"/>
                </a:ext>
              </a:extLst>
            </p:cNvPr>
            <p:cNvSpPr/>
            <p:nvPr/>
          </p:nvSpPr>
          <p:spPr>
            <a:xfrm>
              <a:off x="8831346" y="2229319"/>
              <a:ext cx="45719" cy="273241"/>
            </a:xfrm>
            <a:prstGeom prst="rect">
              <a:avLst/>
            </a:prstGeom>
            <a:solidFill>
              <a:srgbClr val="008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48" name="Google Shape;135;p14">
            <a:extLst>
              <a:ext uri="{FF2B5EF4-FFF2-40B4-BE49-F238E27FC236}">
                <a16:creationId xmlns:a16="http://schemas.microsoft.com/office/drawing/2014/main" id="{E3EB857B-2A12-77E5-FFD8-59DEA1115009}"/>
              </a:ext>
            </a:extLst>
          </p:cNvPr>
          <p:cNvSpPr txBox="1"/>
          <p:nvPr/>
        </p:nvSpPr>
        <p:spPr>
          <a:xfrm>
            <a:off x="8735471" y="2149210"/>
            <a:ext cx="2946388" cy="2416016"/>
          </a:xfrm>
          <a:prstGeom prst="rect">
            <a:avLst/>
          </a:prstGeom>
          <a:noFill/>
          <a:ln>
            <a:noFill/>
          </a:ln>
        </p:spPr>
        <p:txBody>
          <a:bodyPr spcFirstLastPara="1" wrap="square" lIns="91425" tIns="91425" rIns="91425" bIns="91425" anchor="t" anchorCtr="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¿Q</a:t>
            </a:r>
            <a:r>
              <a:rPr kumimoji="0" lang="es-CO" sz="14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ué</a:t>
            </a:r>
            <a:r>
              <a:rPr kumimoji="0" lang="es-CO" sz="14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 es?</a:t>
            </a:r>
            <a:r>
              <a:rPr kumimoji="0" lang="es-CO" sz="14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 </a:t>
            </a: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br>
              <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1" i="0" u="none" strike="noStrike" kern="1200" cap="none" spc="0" normalizeH="0" baseline="0" noProof="0">
                <a:ln>
                  <a:noFill/>
                </a:ln>
                <a:solidFill>
                  <a:srgbClr val="285F84"/>
                </a:solidFill>
                <a:effectLst/>
                <a:uLnTx/>
                <a:uFillTx/>
                <a:latin typeface="Poppins Light" panose="00000400000000000000" pitchFamily="2" charset="0"/>
                <a:ea typeface="+mn-ea"/>
                <a:cs typeface="Poppins Light" panose="00000400000000000000" pitchFamily="2" charset="0"/>
                <a:sym typeface="Montserrat"/>
              </a:rPr>
              <a:t>Concertación </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de indicadores y metas para el seguimiento de los acuerdos, mesas de partidas presupuestales y la implementación del mecanismo de seguimiento a los compromisos protocolizados.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br>
            <a:r>
              <a:rPr kumimoji="0" lang="es-ES"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sym typeface="Montserrat"/>
              </a:rPr>
              <a:t>Responsable: </a:t>
            </a:r>
            <a:r>
              <a:rPr kumimoji="0" lang="es-ES" sz="1100" b="0" i="0" u="none" strike="noStrike" kern="1200" cap="none" spc="0" normalizeH="0" baseline="0" noProof="0" err="1">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MinInterior</a:t>
            </a:r>
            <a:r>
              <a:rPr kumimoji="0" lang="es-ES" sz="110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 y DNP en articulación con todas las entidades del orden nacional</a:t>
            </a:r>
            <a:r>
              <a:rPr kumimoji="0" lang="es-ES"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rPr>
              <a:t>.</a:t>
            </a:r>
            <a:endParaRPr kumimoji="0" lang="es-CO" sz="1050" b="0" i="0" u="none" strike="noStrike" kern="1200" cap="none" spc="0" normalizeH="0" baseline="0" noProof="0">
              <a:ln>
                <a:noFill/>
              </a:ln>
              <a:solidFill>
                <a:prstClr val="black">
                  <a:lumMod val="75000"/>
                  <a:lumOff val="25000"/>
                </a:prstClr>
              </a:solidFill>
              <a:effectLst/>
              <a:uLnTx/>
              <a:uFillTx/>
              <a:latin typeface="Poppins Light" panose="00000400000000000000" pitchFamily="2" charset="0"/>
              <a:ea typeface="+mn-ea"/>
              <a:cs typeface="Poppins Light" panose="00000400000000000000" pitchFamily="2" charset="0"/>
              <a:sym typeface="Montserrat"/>
            </a:endParaRPr>
          </a:p>
        </p:txBody>
      </p:sp>
      <p:grpSp>
        <p:nvGrpSpPr>
          <p:cNvPr id="49" name="Grupo 48">
            <a:extLst>
              <a:ext uri="{FF2B5EF4-FFF2-40B4-BE49-F238E27FC236}">
                <a16:creationId xmlns:a16="http://schemas.microsoft.com/office/drawing/2014/main" id="{6E787C74-710B-463A-6FAA-FF61D40C15C7}"/>
              </a:ext>
            </a:extLst>
          </p:cNvPr>
          <p:cNvGrpSpPr/>
          <p:nvPr/>
        </p:nvGrpSpPr>
        <p:grpSpPr>
          <a:xfrm>
            <a:off x="8858759" y="2498052"/>
            <a:ext cx="241535" cy="80221"/>
            <a:chOff x="4372527" y="1800312"/>
            <a:chExt cx="473919" cy="157404"/>
          </a:xfrm>
        </p:grpSpPr>
        <p:sp>
          <p:nvSpPr>
            <p:cNvPr id="50" name="Triángulo isósceles 49">
              <a:extLst>
                <a:ext uri="{FF2B5EF4-FFF2-40B4-BE49-F238E27FC236}">
                  <a16:creationId xmlns:a16="http://schemas.microsoft.com/office/drawing/2014/main" id="{51E76C0A-AF2E-6EE5-179C-8B195AE6637E}"/>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2" name="Triángulo isósceles 51">
              <a:extLst>
                <a:ext uri="{FF2B5EF4-FFF2-40B4-BE49-F238E27FC236}">
                  <a16:creationId xmlns:a16="http://schemas.microsoft.com/office/drawing/2014/main" id="{451FD105-855F-0889-468C-85C3C15D88BB}"/>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3" name="Triángulo isósceles 52">
              <a:extLst>
                <a:ext uri="{FF2B5EF4-FFF2-40B4-BE49-F238E27FC236}">
                  <a16:creationId xmlns:a16="http://schemas.microsoft.com/office/drawing/2014/main" id="{F5029998-0EAA-3FB0-3A3C-D710DB96919F}"/>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55" name="Grupo 54">
            <a:extLst>
              <a:ext uri="{FF2B5EF4-FFF2-40B4-BE49-F238E27FC236}">
                <a16:creationId xmlns:a16="http://schemas.microsoft.com/office/drawing/2014/main" id="{874C3AD3-A179-485B-229E-5F71657ECBB9}"/>
              </a:ext>
            </a:extLst>
          </p:cNvPr>
          <p:cNvGrpSpPr/>
          <p:nvPr/>
        </p:nvGrpSpPr>
        <p:grpSpPr>
          <a:xfrm>
            <a:off x="8639129" y="2270351"/>
            <a:ext cx="45719" cy="2294875"/>
            <a:chOff x="8831346" y="2229319"/>
            <a:chExt cx="45719" cy="2294875"/>
          </a:xfrm>
        </p:grpSpPr>
        <p:cxnSp>
          <p:nvCxnSpPr>
            <p:cNvPr id="58" name="Straight Connector 19">
              <a:extLst>
                <a:ext uri="{FF2B5EF4-FFF2-40B4-BE49-F238E27FC236}">
                  <a16:creationId xmlns:a16="http://schemas.microsoft.com/office/drawing/2014/main" id="{F9F5F670-59EE-0663-9F38-B91FF28607C5}"/>
                </a:ext>
              </a:extLst>
            </p:cNvPr>
            <p:cNvCxnSpPr>
              <a:cxnSpLocks/>
            </p:cNvCxnSpPr>
            <p:nvPr/>
          </p:nvCxnSpPr>
          <p:spPr>
            <a:xfrm>
              <a:off x="8836147" y="2229319"/>
              <a:ext cx="0" cy="22948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Rectangle 46">
              <a:extLst>
                <a:ext uri="{FF2B5EF4-FFF2-40B4-BE49-F238E27FC236}">
                  <a16:creationId xmlns:a16="http://schemas.microsoft.com/office/drawing/2014/main" id="{FD55D982-A443-7BC0-7FC6-AC2CC2DBE440}"/>
                </a:ext>
              </a:extLst>
            </p:cNvPr>
            <p:cNvSpPr/>
            <p:nvPr/>
          </p:nvSpPr>
          <p:spPr>
            <a:xfrm>
              <a:off x="8831346" y="2229319"/>
              <a:ext cx="45719" cy="273241"/>
            </a:xfrm>
            <a:prstGeom prst="rect">
              <a:avLst/>
            </a:prstGeom>
            <a:solidFill>
              <a:srgbClr val="28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66" name="Google Shape;135;p14">
            <a:extLst>
              <a:ext uri="{FF2B5EF4-FFF2-40B4-BE49-F238E27FC236}">
                <a16:creationId xmlns:a16="http://schemas.microsoft.com/office/drawing/2014/main" id="{B00DA9D1-8321-D968-CFB7-3BF4AD6C757D}"/>
              </a:ext>
            </a:extLst>
          </p:cNvPr>
          <p:cNvSpPr txBox="1"/>
          <p:nvPr/>
        </p:nvSpPr>
        <p:spPr>
          <a:xfrm>
            <a:off x="206015" y="5435499"/>
            <a:ext cx="1342337" cy="830966"/>
          </a:xfrm>
          <a:prstGeom prst="rect">
            <a:avLst/>
          </a:prstGeom>
          <a:noFill/>
          <a:ln>
            <a:noFill/>
          </a:ln>
        </p:spPr>
        <p:txBody>
          <a:bodyPr spcFirstLastPara="1" wrap="square" lIns="91425" tIns="91425" rIns="91425" bIns="91425" anchor="t" anchorCtr="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sym typeface="Montserrat"/>
              </a:rPr>
              <a:t>¿Cuál es el rol de las entidades?</a:t>
            </a:r>
            <a:r>
              <a:rPr kumimoji="0" lang="es-CO" sz="14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a:t>
            </a:r>
            <a:endPar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endParaRPr>
          </a:p>
        </p:txBody>
      </p:sp>
      <p:sp>
        <p:nvSpPr>
          <p:cNvPr id="69" name="CuadroTexto 68">
            <a:extLst>
              <a:ext uri="{FF2B5EF4-FFF2-40B4-BE49-F238E27FC236}">
                <a16:creationId xmlns:a16="http://schemas.microsoft.com/office/drawing/2014/main" id="{92B0D09B-F6CB-C9E3-0100-CA0FD524E053}"/>
              </a:ext>
            </a:extLst>
          </p:cNvPr>
          <p:cNvSpPr txBox="1"/>
          <p:nvPr/>
        </p:nvSpPr>
        <p:spPr>
          <a:xfrm>
            <a:off x="2107483" y="5103207"/>
            <a:ext cx="2119787" cy="161582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Definir</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un enlace que </a:t>
            </a:r>
            <a:r>
              <a:rPr kumimoji="0" lang="es-ES" sz="1100" b="0" i="0" u="none" strike="noStrike" kern="1200" cap="none" spc="0" normalizeH="0" baseline="0" noProof="0" err="1">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interlocutará</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con el DNP.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Participar</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en los procesos de capacitación.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Preparar </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equipos técnicos integrales respaldado por la entidad. </a:t>
            </a: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1" name="CuadroTexto 70">
            <a:extLst>
              <a:ext uri="{FF2B5EF4-FFF2-40B4-BE49-F238E27FC236}">
                <a16:creationId xmlns:a16="http://schemas.microsoft.com/office/drawing/2014/main" id="{70027341-E707-7854-C937-FDEBF782AFB8}"/>
              </a:ext>
            </a:extLst>
          </p:cNvPr>
          <p:cNvSpPr txBox="1"/>
          <p:nvPr/>
        </p:nvSpPr>
        <p:spPr>
          <a:xfrm>
            <a:off x="5022619" y="5448520"/>
            <a:ext cx="1868951"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Participar </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en las jornadas de concertación y protocolización convocadas por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err="1">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MinInterior</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a:t>
            </a: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4" name="CuadroTexto 73">
            <a:extLst>
              <a:ext uri="{FF2B5EF4-FFF2-40B4-BE49-F238E27FC236}">
                <a16:creationId xmlns:a16="http://schemas.microsoft.com/office/drawing/2014/main" id="{47EB1CA0-A2FE-ED98-7171-C87C325845E7}"/>
              </a:ext>
            </a:extLst>
          </p:cNvPr>
          <p:cNvSpPr txBox="1"/>
          <p:nvPr/>
        </p:nvSpPr>
        <p:spPr>
          <a:xfrm>
            <a:off x="7474500" y="5427513"/>
            <a:ext cx="1530762" cy="9559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Liderar</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la concertación de acuerdos y gestiona su materialización. </a:t>
            </a:r>
          </a:p>
        </p:txBody>
      </p:sp>
      <p:sp>
        <p:nvSpPr>
          <p:cNvPr id="77" name="CuadroTexto 76">
            <a:extLst>
              <a:ext uri="{FF2B5EF4-FFF2-40B4-BE49-F238E27FC236}">
                <a16:creationId xmlns:a16="http://schemas.microsoft.com/office/drawing/2014/main" id="{AB42BE68-056E-9CF3-8EAE-6C1ED3732860}"/>
              </a:ext>
            </a:extLst>
          </p:cNvPr>
          <p:cNvSpPr txBox="1"/>
          <p:nvPr/>
        </p:nvSpPr>
        <p:spPr>
          <a:xfrm>
            <a:off x="9626693" y="5382521"/>
            <a:ext cx="1869237" cy="9387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Garantizar</a:t>
            </a:r>
            <a:r>
              <a:rPr kumimoji="0" lang="es-ES"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sym typeface="Montserrat"/>
              </a:rPr>
              <a:t> participación de alto nivel para toma de decisiones técnicas, presupuestales y administrativas.</a:t>
            </a: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1" name="Elipse 80">
            <a:extLst>
              <a:ext uri="{FF2B5EF4-FFF2-40B4-BE49-F238E27FC236}">
                <a16:creationId xmlns:a16="http://schemas.microsoft.com/office/drawing/2014/main" id="{94CE2F4E-EF6C-D2B9-922F-A951CD5FFDBA}"/>
              </a:ext>
            </a:extLst>
          </p:cNvPr>
          <p:cNvSpPr/>
          <p:nvPr/>
        </p:nvSpPr>
        <p:spPr>
          <a:xfrm>
            <a:off x="4810206" y="5473181"/>
            <a:ext cx="142426" cy="142426"/>
          </a:xfrm>
          <a:prstGeom prst="ellipse">
            <a:avLst/>
          </a:prstGeom>
          <a:solidFill>
            <a:srgbClr val="0081C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3" name="Elipse 82">
            <a:extLst>
              <a:ext uri="{FF2B5EF4-FFF2-40B4-BE49-F238E27FC236}">
                <a16:creationId xmlns:a16="http://schemas.microsoft.com/office/drawing/2014/main" id="{1F12E072-1B15-73EB-72C6-11BFE7E606D2}"/>
              </a:ext>
            </a:extLst>
          </p:cNvPr>
          <p:cNvSpPr/>
          <p:nvPr/>
        </p:nvSpPr>
        <p:spPr>
          <a:xfrm>
            <a:off x="9421090" y="5473181"/>
            <a:ext cx="142426" cy="142426"/>
          </a:xfrm>
          <a:prstGeom prst="ellipse">
            <a:avLst/>
          </a:prstGeom>
          <a:solidFill>
            <a:srgbClr val="0081C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4" name="Elipse 83">
            <a:extLst>
              <a:ext uri="{FF2B5EF4-FFF2-40B4-BE49-F238E27FC236}">
                <a16:creationId xmlns:a16="http://schemas.microsoft.com/office/drawing/2014/main" id="{F7A03F7B-F9D3-4B07-BB83-0E05D0E4B17F}"/>
              </a:ext>
            </a:extLst>
          </p:cNvPr>
          <p:cNvSpPr/>
          <p:nvPr/>
        </p:nvSpPr>
        <p:spPr>
          <a:xfrm>
            <a:off x="7191545" y="5473181"/>
            <a:ext cx="142426" cy="142426"/>
          </a:xfrm>
          <a:prstGeom prst="ellipse">
            <a:avLst/>
          </a:prstGeom>
          <a:solidFill>
            <a:srgbClr val="0081C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6" name="Elipse 85">
            <a:extLst>
              <a:ext uri="{FF2B5EF4-FFF2-40B4-BE49-F238E27FC236}">
                <a16:creationId xmlns:a16="http://schemas.microsoft.com/office/drawing/2014/main" id="{C7FF26F2-D24C-AE57-3618-201BEF3264A1}"/>
              </a:ext>
            </a:extLst>
          </p:cNvPr>
          <p:cNvSpPr/>
          <p:nvPr/>
        </p:nvSpPr>
        <p:spPr>
          <a:xfrm>
            <a:off x="1825298" y="5169562"/>
            <a:ext cx="142426" cy="142426"/>
          </a:xfrm>
          <a:prstGeom prst="ellipse">
            <a:avLst/>
          </a:prstGeom>
          <a:solidFill>
            <a:srgbClr val="1BA8B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7" name="Elipse 86">
            <a:extLst>
              <a:ext uri="{FF2B5EF4-FFF2-40B4-BE49-F238E27FC236}">
                <a16:creationId xmlns:a16="http://schemas.microsoft.com/office/drawing/2014/main" id="{0113C764-DDF0-3B83-B37C-4F4B4FEC8F74}"/>
              </a:ext>
            </a:extLst>
          </p:cNvPr>
          <p:cNvSpPr/>
          <p:nvPr/>
        </p:nvSpPr>
        <p:spPr>
          <a:xfrm>
            <a:off x="1818163" y="5681363"/>
            <a:ext cx="142426" cy="142426"/>
          </a:xfrm>
          <a:prstGeom prst="ellipse">
            <a:avLst/>
          </a:prstGeom>
          <a:solidFill>
            <a:srgbClr val="1BA8B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9" name="Elipse 88">
            <a:extLst>
              <a:ext uri="{FF2B5EF4-FFF2-40B4-BE49-F238E27FC236}">
                <a16:creationId xmlns:a16="http://schemas.microsoft.com/office/drawing/2014/main" id="{ACC995F1-7CE1-A7E3-C8E3-186EA18FA43C}"/>
              </a:ext>
            </a:extLst>
          </p:cNvPr>
          <p:cNvSpPr/>
          <p:nvPr/>
        </p:nvSpPr>
        <p:spPr>
          <a:xfrm>
            <a:off x="1809252" y="6172621"/>
            <a:ext cx="142426" cy="142426"/>
          </a:xfrm>
          <a:prstGeom prst="ellipse">
            <a:avLst/>
          </a:prstGeom>
          <a:solidFill>
            <a:srgbClr val="1BA8BA"/>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5" name="Imagen 114">
            <a:extLst>
              <a:ext uri="{FF2B5EF4-FFF2-40B4-BE49-F238E27FC236}">
                <a16:creationId xmlns:a16="http://schemas.microsoft.com/office/drawing/2014/main" id="{D1517C46-B695-F031-AF81-77FBCB396BD4}"/>
              </a:ext>
            </a:extLst>
          </p:cNvPr>
          <p:cNvPicPr>
            <a:picLocks noChangeAspect="1"/>
          </p:cNvPicPr>
          <p:nvPr/>
        </p:nvPicPr>
        <p:blipFill>
          <a:blip r:embed="rId3">
            <a:alphaModFix amt="60000"/>
          </a:blip>
          <a:stretch>
            <a:fillRect/>
          </a:stretch>
        </p:blipFill>
        <p:spPr>
          <a:xfrm>
            <a:off x="3887797" y="4848958"/>
            <a:ext cx="967322" cy="2143931"/>
          </a:xfrm>
          <a:prstGeom prst="rect">
            <a:avLst/>
          </a:prstGeom>
        </p:spPr>
      </p:pic>
      <p:sp>
        <p:nvSpPr>
          <p:cNvPr id="118" name="Cerrar llave 117">
            <a:extLst>
              <a:ext uri="{FF2B5EF4-FFF2-40B4-BE49-F238E27FC236}">
                <a16:creationId xmlns:a16="http://schemas.microsoft.com/office/drawing/2014/main" id="{68FC69B5-5A97-1097-6122-483ABCD40D57}"/>
              </a:ext>
            </a:extLst>
          </p:cNvPr>
          <p:cNvSpPr/>
          <p:nvPr/>
        </p:nvSpPr>
        <p:spPr>
          <a:xfrm rot="5400000">
            <a:off x="8177084" y="1191305"/>
            <a:ext cx="259949" cy="7070354"/>
          </a:xfrm>
          <a:prstGeom prst="rightBrace">
            <a:avLst>
              <a:gd name="adj1" fmla="val 63632"/>
              <a:gd name="adj2" fmla="val 52476"/>
            </a:avLst>
          </a:prstGeom>
          <a:ln w="9525">
            <a:solidFill>
              <a:srgbClr val="0081C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28" name="Conector recto 127">
            <a:extLst>
              <a:ext uri="{FF2B5EF4-FFF2-40B4-BE49-F238E27FC236}">
                <a16:creationId xmlns:a16="http://schemas.microsoft.com/office/drawing/2014/main" id="{418F472A-1652-973E-B1B0-4B1842A5DE90}"/>
              </a:ext>
            </a:extLst>
          </p:cNvPr>
          <p:cNvCxnSpPr/>
          <p:nvPr/>
        </p:nvCxnSpPr>
        <p:spPr>
          <a:xfrm>
            <a:off x="6741268" y="5382521"/>
            <a:ext cx="0" cy="1131353"/>
          </a:xfrm>
          <a:prstGeom prst="line">
            <a:avLst/>
          </a:prstGeom>
          <a:ln w="19050">
            <a:solidFill>
              <a:srgbClr val="0081C2"/>
            </a:solidFill>
            <a:prstDash val="sysDot"/>
          </a:ln>
        </p:spPr>
        <p:style>
          <a:lnRef idx="2">
            <a:schemeClr val="accent1"/>
          </a:lnRef>
          <a:fillRef idx="0">
            <a:schemeClr val="accent1"/>
          </a:fillRef>
          <a:effectRef idx="1">
            <a:schemeClr val="accent1"/>
          </a:effectRef>
          <a:fontRef idx="minor">
            <a:schemeClr val="tx1"/>
          </a:fontRef>
        </p:style>
      </p:cxnSp>
      <p:cxnSp>
        <p:nvCxnSpPr>
          <p:cNvPr id="131" name="Conector recto 130">
            <a:extLst>
              <a:ext uri="{FF2B5EF4-FFF2-40B4-BE49-F238E27FC236}">
                <a16:creationId xmlns:a16="http://schemas.microsoft.com/office/drawing/2014/main" id="{4AEA352C-3F1E-0A7A-FAB5-2B6BED74203A}"/>
              </a:ext>
            </a:extLst>
          </p:cNvPr>
          <p:cNvCxnSpPr/>
          <p:nvPr/>
        </p:nvCxnSpPr>
        <p:spPr>
          <a:xfrm>
            <a:off x="9100294" y="5252138"/>
            <a:ext cx="0" cy="1131353"/>
          </a:xfrm>
          <a:prstGeom prst="line">
            <a:avLst/>
          </a:prstGeom>
          <a:ln w="19050">
            <a:solidFill>
              <a:srgbClr val="0081C2"/>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19">
            <a:extLst>
              <a:ext uri="{FF2B5EF4-FFF2-40B4-BE49-F238E27FC236}">
                <a16:creationId xmlns:a16="http://schemas.microsoft.com/office/drawing/2014/main" id="{BE2325C2-528C-8B63-74E4-90BF1D9826B5}"/>
              </a:ext>
            </a:extLst>
          </p:cNvPr>
          <p:cNvCxnSpPr>
            <a:cxnSpLocks/>
          </p:cNvCxnSpPr>
          <p:nvPr/>
        </p:nvCxnSpPr>
        <p:spPr>
          <a:xfrm>
            <a:off x="1220139" y="4430922"/>
            <a:ext cx="65459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o 20">
            <a:extLst>
              <a:ext uri="{FF2B5EF4-FFF2-40B4-BE49-F238E27FC236}">
                <a16:creationId xmlns:a16="http://schemas.microsoft.com/office/drawing/2014/main" id="{37D42561-5865-F10A-A142-B80351292E37}"/>
              </a:ext>
            </a:extLst>
          </p:cNvPr>
          <p:cNvGrpSpPr/>
          <p:nvPr/>
        </p:nvGrpSpPr>
        <p:grpSpPr>
          <a:xfrm>
            <a:off x="326774" y="6240103"/>
            <a:ext cx="308778" cy="142426"/>
            <a:chOff x="4372527" y="1800312"/>
            <a:chExt cx="473919" cy="157404"/>
          </a:xfrm>
        </p:grpSpPr>
        <p:sp>
          <p:nvSpPr>
            <p:cNvPr id="22" name="Triángulo isósceles 32">
              <a:extLst>
                <a:ext uri="{FF2B5EF4-FFF2-40B4-BE49-F238E27FC236}">
                  <a16:creationId xmlns:a16="http://schemas.microsoft.com/office/drawing/2014/main" id="{AE4F5077-F972-D255-9DE2-264411BC13C8}"/>
                </a:ext>
              </a:extLst>
            </p:cNvPr>
            <p:cNvSpPr/>
            <p:nvPr/>
          </p:nvSpPr>
          <p:spPr>
            <a:xfrm rot="5400000">
              <a:off x="4361673" y="1811180"/>
              <a:ext cx="157390" cy="135681"/>
            </a:xfrm>
            <a:prstGeom prst="triangle">
              <a:avLst/>
            </a:prstGeom>
            <a:solidFill>
              <a:srgbClr val="1BA8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Triángulo isósceles 33">
              <a:extLst>
                <a:ext uri="{FF2B5EF4-FFF2-40B4-BE49-F238E27FC236}">
                  <a16:creationId xmlns:a16="http://schemas.microsoft.com/office/drawing/2014/main" id="{1FA40B59-E24C-8551-333C-1C86BBB2C649}"/>
                </a:ext>
              </a:extLst>
            </p:cNvPr>
            <p:cNvSpPr/>
            <p:nvPr/>
          </p:nvSpPr>
          <p:spPr>
            <a:xfrm rot="5400000">
              <a:off x="4530793" y="1811167"/>
              <a:ext cx="157389" cy="135680"/>
            </a:xfrm>
            <a:prstGeom prst="triangle">
              <a:avLst/>
            </a:prstGeom>
            <a:solidFill>
              <a:srgbClr val="0081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Triángulo isósceles 34">
              <a:extLst>
                <a:ext uri="{FF2B5EF4-FFF2-40B4-BE49-F238E27FC236}">
                  <a16:creationId xmlns:a16="http://schemas.microsoft.com/office/drawing/2014/main" id="{4786C225-E4E0-4144-A6B2-13E7EC62AE4D}"/>
                </a:ext>
              </a:extLst>
            </p:cNvPr>
            <p:cNvSpPr/>
            <p:nvPr/>
          </p:nvSpPr>
          <p:spPr>
            <a:xfrm rot="5400000">
              <a:off x="4699911" y="1811167"/>
              <a:ext cx="157389" cy="135680"/>
            </a:xfrm>
            <a:prstGeom prst="triangle">
              <a:avLst/>
            </a:prstGeom>
            <a:solidFill>
              <a:srgbClr val="285F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828181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727521B-F042-4DF6-790E-7D6B5893BAE3}"/>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85065BEF-3D49-74DC-8168-62D224BF3765}"/>
              </a:ext>
            </a:extLst>
          </p:cNvPr>
          <p:cNvPicPr>
            <a:picLocks noChangeAspect="1"/>
          </p:cNvPicPr>
          <p:nvPr/>
        </p:nvPicPr>
        <p:blipFill>
          <a:blip r:embed="rId4"/>
          <a:srcRect l="35702" t="16637" r="36606" b="15791"/>
          <a:stretch>
            <a:fillRect/>
          </a:stretch>
        </p:blipFill>
        <p:spPr>
          <a:xfrm>
            <a:off x="11342090" y="171356"/>
            <a:ext cx="500147" cy="686477"/>
          </a:xfrm>
          <a:prstGeom prst="rect">
            <a:avLst/>
          </a:prstGeom>
        </p:spPr>
      </p:pic>
      <p:sp>
        <p:nvSpPr>
          <p:cNvPr id="2" name="Text 1">
            <a:extLst>
              <a:ext uri="{FF2B5EF4-FFF2-40B4-BE49-F238E27FC236}">
                <a16:creationId xmlns:a16="http://schemas.microsoft.com/office/drawing/2014/main" id="{A6816FB5-826B-5DEB-8529-6BADD469E4DA}"/>
              </a:ext>
            </a:extLst>
          </p:cNvPr>
          <p:cNvSpPr txBox="1"/>
          <p:nvPr/>
        </p:nvSpPr>
        <p:spPr>
          <a:xfrm>
            <a:off x="695591" y="2056800"/>
            <a:ext cx="4224752" cy="2744399"/>
          </a:xfrm>
          <a:prstGeom prst="rect">
            <a:avLst/>
          </a:prstGeom>
          <a:noFill/>
          <a:ln/>
        </p:spPr>
        <p:txBody>
          <a:bodyPr wrap="square" lIns="0" tIns="0" rIns="0" bIns="0" rtlCol="0" anchor="t"/>
          <a:lstStyle/>
          <a:p>
            <a:pPr marL="0" marR="0" lvl="0" indent="0" algn="l" defTabSz="914400" rtl="0" eaLnBrk="1" fontAlgn="auto" latinLnBrk="0" hangingPunct="1">
              <a:lnSpc>
                <a:spcPts val="4500"/>
              </a:lnSpc>
              <a:spcBef>
                <a:spcPts val="0"/>
              </a:spcBef>
              <a:spcAft>
                <a:spcPts val="0"/>
              </a:spcAft>
              <a:buClrTx/>
              <a:buSzTx/>
              <a:buFontTx/>
              <a:buNone/>
              <a:tabLst/>
              <a:defRPr/>
            </a:pPr>
            <a:r>
              <a:rPr kumimoji="0" lang="es-ES" sz="4400" b="1" i="0" u="none" strike="noStrike" kern="1200" cap="none" spc="0" normalizeH="0" baseline="0" noProof="0">
                <a:ln>
                  <a:noFill/>
                </a:ln>
                <a:solidFill>
                  <a:prstClr val="white"/>
                </a:solidFill>
                <a:effectLst/>
                <a:uLnTx/>
                <a:uFillTx/>
                <a:latin typeface="Poppins"/>
                <a:ea typeface="Roboto"/>
                <a:cs typeface="Poppins"/>
              </a:rPr>
              <a:t>Plan Plurianual de Inversiones </a:t>
            </a:r>
            <a:br>
              <a:rPr kumimoji="0" lang="es-ES" sz="4400" b="1" i="0" u="none" strike="noStrike" kern="1200" cap="none" spc="0" normalizeH="0" baseline="0" noProof="0">
                <a:ln>
                  <a:noFill/>
                </a:ln>
                <a:solidFill>
                  <a:prstClr val="white"/>
                </a:solidFill>
                <a:effectLst/>
                <a:uLnTx/>
                <a:uFillTx/>
                <a:latin typeface="Poppins"/>
                <a:ea typeface="Roboto"/>
                <a:cs typeface="Poppins"/>
              </a:rPr>
            </a:br>
            <a:r>
              <a:rPr kumimoji="0" lang="es-ES" sz="4400" b="1" i="0" u="none" strike="noStrike" kern="1200" cap="none" spc="0" normalizeH="0" baseline="0" noProof="0">
                <a:ln>
                  <a:noFill/>
                </a:ln>
                <a:solidFill>
                  <a:prstClr val="white"/>
                </a:solidFill>
                <a:effectLst/>
                <a:uLnTx/>
                <a:uFillTx/>
                <a:latin typeface="Poppins"/>
                <a:ea typeface="Roboto"/>
                <a:cs typeface="Poppins"/>
              </a:rPr>
              <a:t>del PND</a:t>
            </a:r>
          </a:p>
        </p:txBody>
      </p:sp>
      <p:pic>
        <p:nvPicPr>
          <p:cNvPr id="31" name="Imagen 30">
            <a:extLst>
              <a:ext uri="{FF2B5EF4-FFF2-40B4-BE49-F238E27FC236}">
                <a16:creationId xmlns:a16="http://schemas.microsoft.com/office/drawing/2014/main" id="{AE24CF5A-AFE7-A246-B0B6-49AD23158D9C}"/>
              </a:ext>
            </a:extLst>
          </p:cNvPr>
          <p:cNvPicPr>
            <a:picLocks noChangeAspect="1"/>
          </p:cNvPicPr>
          <p:nvPr/>
        </p:nvPicPr>
        <p:blipFill>
          <a:blip r:embed="rId5"/>
          <a:srcRect l="2982" r="2982"/>
          <a:stretch/>
        </p:blipFill>
        <p:spPr>
          <a:xfrm>
            <a:off x="11353287" y="193748"/>
            <a:ext cx="465222" cy="638541"/>
          </a:xfrm>
          <a:prstGeom prst="rect">
            <a:avLst/>
          </a:prstGeom>
        </p:spPr>
      </p:pic>
      <p:pic>
        <p:nvPicPr>
          <p:cNvPr id="32" name="Imagen 31">
            <a:extLst>
              <a:ext uri="{FF2B5EF4-FFF2-40B4-BE49-F238E27FC236}">
                <a16:creationId xmlns:a16="http://schemas.microsoft.com/office/drawing/2014/main" id="{80DA3284-20CD-318C-D9FB-7C4054B3B3FC}"/>
              </a:ext>
            </a:extLst>
          </p:cNvPr>
          <p:cNvPicPr>
            <a:picLocks noChangeAspect="1"/>
          </p:cNvPicPr>
          <p:nvPr/>
        </p:nvPicPr>
        <p:blipFill>
          <a:blip r:embed="rId6"/>
          <a:stretch>
            <a:fillRect/>
          </a:stretch>
        </p:blipFill>
        <p:spPr>
          <a:xfrm>
            <a:off x="695591" y="4509927"/>
            <a:ext cx="1201108" cy="142688"/>
          </a:xfrm>
          <a:prstGeom prst="rect">
            <a:avLst/>
          </a:prstGeom>
        </p:spPr>
      </p:pic>
    </p:spTree>
    <p:extLst>
      <p:ext uri="{BB962C8B-B14F-4D97-AF65-F5344CB8AC3E}">
        <p14:creationId xmlns:p14="http://schemas.microsoft.com/office/powerpoint/2010/main" val="2938524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6FBB0E-5FCA-ACB2-108C-9F94A76333F1}"/>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61E6F9D7-DC9B-A47E-46CF-E48053E7A482}"/>
              </a:ext>
            </a:extLst>
          </p:cNvPr>
          <p:cNvPicPr>
            <a:picLocks noChangeAspect="1"/>
          </p:cNvPicPr>
          <p:nvPr/>
        </p:nvPicPr>
        <p:blipFill>
          <a:blip r:embed="rId4"/>
          <a:srcRect l="35702" t="16637" r="36606" b="15791"/>
          <a:stretch>
            <a:fillRect/>
          </a:stretch>
        </p:blipFill>
        <p:spPr>
          <a:xfrm>
            <a:off x="11284188" y="171356"/>
            <a:ext cx="558049" cy="686477"/>
          </a:xfrm>
          <a:prstGeom prst="rect">
            <a:avLst/>
          </a:prstGeom>
        </p:spPr>
      </p:pic>
      <p:pic>
        <p:nvPicPr>
          <p:cNvPr id="13" name="Imagen 12">
            <a:extLst>
              <a:ext uri="{FF2B5EF4-FFF2-40B4-BE49-F238E27FC236}">
                <a16:creationId xmlns:a16="http://schemas.microsoft.com/office/drawing/2014/main" id="{768B9D3A-4DC8-B44B-FBF6-A12DBA8D71CC}"/>
              </a:ext>
            </a:extLst>
          </p:cNvPr>
          <p:cNvPicPr>
            <a:picLocks noChangeAspect="1"/>
          </p:cNvPicPr>
          <p:nvPr/>
        </p:nvPicPr>
        <p:blipFill>
          <a:blip r:embed="rId4"/>
          <a:srcRect l="35702" t="16637" r="36606" b="15791"/>
          <a:stretch>
            <a:fillRect/>
          </a:stretch>
        </p:blipFill>
        <p:spPr>
          <a:xfrm>
            <a:off x="11284188" y="171356"/>
            <a:ext cx="558049" cy="686477"/>
          </a:xfrm>
          <a:prstGeom prst="rect">
            <a:avLst/>
          </a:prstGeom>
        </p:spPr>
      </p:pic>
      <p:sp>
        <p:nvSpPr>
          <p:cNvPr id="20" name="Text 1">
            <a:extLst>
              <a:ext uri="{FF2B5EF4-FFF2-40B4-BE49-F238E27FC236}">
                <a16:creationId xmlns:a16="http://schemas.microsoft.com/office/drawing/2014/main" id="{1C066968-C0FD-171B-216F-39619A538C4B}"/>
              </a:ext>
            </a:extLst>
          </p:cNvPr>
          <p:cNvSpPr txBox="1"/>
          <p:nvPr/>
        </p:nvSpPr>
        <p:spPr>
          <a:xfrm>
            <a:off x="5728447" y="409548"/>
            <a:ext cx="6325141" cy="49333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a:ln>
                  <a:noFill/>
                </a:ln>
                <a:solidFill>
                  <a:srgbClr val="2D2E5A"/>
                </a:solidFill>
                <a:effectLst/>
                <a:uLnTx/>
                <a:uFillTx/>
                <a:latin typeface="Poppins"/>
                <a:ea typeface="Roboto"/>
                <a:cs typeface="Poppins"/>
              </a:rPr>
              <a:t>Plan Plurianual de Inversiones</a:t>
            </a:r>
          </a:p>
        </p:txBody>
      </p:sp>
      <p:grpSp>
        <p:nvGrpSpPr>
          <p:cNvPr id="21" name="Grupo 20">
            <a:extLst>
              <a:ext uri="{FF2B5EF4-FFF2-40B4-BE49-F238E27FC236}">
                <a16:creationId xmlns:a16="http://schemas.microsoft.com/office/drawing/2014/main" id="{76C7ABE8-E21C-C1A6-F0E6-9A32EC2664F7}"/>
              </a:ext>
            </a:extLst>
          </p:cNvPr>
          <p:cNvGrpSpPr/>
          <p:nvPr/>
        </p:nvGrpSpPr>
        <p:grpSpPr>
          <a:xfrm rot="5400000" flipV="1">
            <a:off x="5292906" y="575410"/>
            <a:ext cx="513836" cy="51010"/>
            <a:chOff x="12234312" y="4519140"/>
            <a:chExt cx="3232022" cy="182403"/>
          </a:xfrm>
        </p:grpSpPr>
        <p:sp>
          <p:nvSpPr>
            <p:cNvPr id="22" name="Rectángulo 21">
              <a:extLst>
                <a:ext uri="{FF2B5EF4-FFF2-40B4-BE49-F238E27FC236}">
                  <a16:creationId xmlns:a16="http://schemas.microsoft.com/office/drawing/2014/main" id="{97DD9358-8B9A-550C-BB88-9C15440EE6D1}"/>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Rectángulo 22">
              <a:extLst>
                <a:ext uri="{FF2B5EF4-FFF2-40B4-BE49-F238E27FC236}">
                  <a16:creationId xmlns:a16="http://schemas.microsoft.com/office/drawing/2014/main" id="{D83427E5-C7B3-CA3E-31EB-8F43CAC4AC0F}"/>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Rectángulo 23">
              <a:extLst>
                <a:ext uri="{FF2B5EF4-FFF2-40B4-BE49-F238E27FC236}">
                  <a16:creationId xmlns:a16="http://schemas.microsoft.com/office/drawing/2014/main" id="{1F22EC09-8958-5675-895B-C1AB2E939FBB}"/>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 name="Grupo 5">
            <a:extLst>
              <a:ext uri="{FF2B5EF4-FFF2-40B4-BE49-F238E27FC236}">
                <a16:creationId xmlns:a16="http://schemas.microsoft.com/office/drawing/2014/main" id="{03A0736F-2DE1-0C88-E80A-567240153840}"/>
              </a:ext>
            </a:extLst>
          </p:cNvPr>
          <p:cNvGrpSpPr/>
          <p:nvPr/>
        </p:nvGrpSpPr>
        <p:grpSpPr>
          <a:xfrm>
            <a:off x="2966866" y="5591216"/>
            <a:ext cx="241535" cy="80221"/>
            <a:chOff x="4372527" y="1800312"/>
            <a:chExt cx="473919" cy="157404"/>
          </a:xfrm>
        </p:grpSpPr>
        <p:sp>
          <p:nvSpPr>
            <p:cNvPr id="7" name="Triángulo isósceles 6">
              <a:extLst>
                <a:ext uri="{FF2B5EF4-FFF2-40B4-BE49-F238E27FC236}">
                  <a16:creationId xmlns:a16="http://schemas.microsoft.com/office/drawing/2014/main" id="{E1269C1E-56BF-6540-083C-2717E3C1081C}"/>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riángulo isósceles 8">
              <a:extLst>
                <a:ext uri="{FF2B5EF4-FFF2-40B4-BE49-F238E27FC236}">
                  <a16:creationId xmlns:a16="http://schemas.microsoft.com/office/drawing/2014/main" id="{62415358-7850-D3AD-1020-67D139D06D8A}"/>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riángulo isósceles 9">
              <a:extLst>
                <a:ext uri="{FF2B5EF4-FFF2-40B4-BE49-F238E27FC236}">
                  <a16:creationId xmlns:a16="http://schemas.microsoft.com/office/drawing/2014/main" id="{888EB93D-A9A2-160C-D86E-616E0B97145A}"/>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30523121-D0AA-1BDC-C7D0-E8229BE1C641}"/>
              </a:ext>
            </a:extLst>
          </p:cNvPr>
          <p:cNvSpPr txBox="1"/>
          <p:nvPr/>
        </p:nvSpPr>
        <p:spPr>
          <a:xfrm>
            <a:off x="5634173" y="2035166"/>
            <a:ext cx="5858189"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00" cap="none" spc="0" normalizeH="0" baseline="0" noProof="0">
                <a:ln>
                  <a:noFill/>
                </a:ln>
                <a:solidFill>
                  <a:srgbClr val="2D2E5A"/>
                </a:solidFill>
                <a:effectLst/>
                <a:uLnTx/>
                <a:uFillTx/>
                <a:latin typeface="Poppins" panose="00000500000000000000" pitchFamily="50" charset="0"/>
                <a:ea typeface="Aptos" panose="020B0004020202020204" pitchFamily="34" charset="0"/>
                <a:cs typeface="Poppins" panose="00000500000000000000" pitchFamily="50" charset="0"/>
              </a:rPr>
              <a:t>Objetivo del proceso: </a:t>
            </a:r>
            <a:r>
              <a:rPr kumimoji="0" lang="es-CO" sz="1050" b="0" i="0" u="none" strike="noStrike" kern="100" cap="none" spc="0" normalizeH="0" baseline="0" noProof="0">
                <a:ln>
                  <a:noFill/>
                </a:ln>
                <a:solidFill>
                  <a:prstClr val="black"/>
                </a:solidFill>
                <a:effectLst/>
                <a:uLnTx/>
                <a:uFillTx/>
                <a:latin typeface="Poppins Light" panose="00000400000000000000" pitchFamily="2" charset="0"/>
                <a:ea typeface="Aptos" panose="020B0004020202020204" pitchFamily="34" charset="0"/>
                <a:cs typeface="Poppins Light" panose="00000400000000000000" pitchFamily="2" charset="0"/>
              </a:rPr>
              <a:t>articular las prioridades y metas del PND con la </a:t>
            </a:r>
            <a:r>
              <a:rPr kumimoji="0" lang="es-CO" sz="1050" b="1" i="0" u="none" strike="noStrike" kern="100" cap="none" spc="0" normalizeH="0" baseline="0" noProof="0">
                <a:ln>
                  <a:noFill/>
                </a:ln>
                <a:solidFill>
                  <a:prstClr val="black"/>
                </a:solidFill>
                <a:effectLst/>
                <a:uLnTx/>
                <a:uFillTx/>
                <a:latin typeface="Poppins Light" panose="00000400000000000000" pitchFamily="2" charset="0"/>
                <a:ea typeface="Aptos" panose="020B0004020202020204" pitchFamily="34" charset="0"/>
                <a:cs typeface="Poppins Light" panose="00000400000000000000" pitchFamily="2" charset="0"/>
              </a:rPr>
              <a:t>programación plurianual de recursos</a:t>
            </a:r>
            <a:r>
              <a:rPr kumimoji="0" lang="es-CO" sz="1050" b="0" i="0" u="none" strike="noStrike" kern="100" cap="none" spc="0" normalizeH="0" baseline="0" noProof="0">
                <a:ln>
                  <a:noFill/>
                </a:ln>
                <a:solidFill>
                  <a:prstClr val="black"/>
                </a:solidFill>
                <a:effectLst/>
                <a:uLnTx/>
                <a:uFillTx/>
                <a:latin typeface="Poppins Light" panose="00000400000000000000" pitchFamily="2" charset="0"/>
                <a:ea typeface="Aptos" panose="020B0004020202020204" pitchFamily="34" charset="0"/>
                <a:cs typeface="Poppins Light" panose="00000400000000000000" pitchFamily="2" charset="0"/>
              </a:rPr>
              <a:t>, verificando la consistencia entre los proyectos de inversión, sus productos y las metas previstas en el Plan.</a:t>
            </a:r>
            <a:endParaRPr kumimoji="0" lang="es-CO" sz="800" b="0" i="0" u="none" strike="noStrike" kern="100" cap="none" spc="0" normalizeH="0" baseline="0" noProof="0">
              <a:ln>
                <a:noFill/>
              </a:ln>
              <a:solidFill>
                <a:prstClr val="black"/>
              </a:solidFill>
              <a:effectLst/>
              <a:uLnTx/>
              <a:uFillTx/>
              <a:latin typeface="Poppins Light" panose="00000400000000000000" pitchFamily="2" charset="0"/>
              <a:ea typeface="Aptos" panose="020B0004020202020204" pitchFamily="34" charset="0"/>
              <a:cs typeface="Poppins Light" panose="00000400000000000000" pitchFamily="2" charset="0"/>
            </a:endParaRPr>
          </a:p>
        </p:txBody>
      </p:sp>
      <p:pic>
        <p:nvPicPr>
          <p:cNvPr id="11" name="Gráfico 13">
            <a:extLst>
              <a:ext uri="{FF2B5EF4-FFF2-40B4-BE49-F238E27FC236}">
                <a16:creationId xmlns:a16="http://schemas.microsoft.com/office/drawing/2014/main" id="{7FEA0C39-9280-D88F-1A81-2FE611FF6E39}"/>
              </a:ext>
            </a:extLst>
          </p:cNvPr>
          <p:cNvPicPr>
            <a:picLocks noChangeAspect="1"/>
          </p:cNvPicPr>
          <p:nvPr/>
        </p:nvPicPr>
        <p:blipFill>
          <a:blip r:embed="rId5"/>
          <a:srcRect/>
          <a:stretch/>
        </p:blipFill>
        <p:spPr>
          <a:xfrm>
            <a:off x="5775542" y="5004991"/>
            <a:ext cx="2855577" cy="798520"/>
          </a:xfrm>
          <a:prstGeom prst="rect">
            <a:avLst/>
          </a:prstGeom>
        </p:spPr>
      </p:pic>
      <p:pic>
        <p:nvPicPr>
          <p:cNvPr id="12" name="Gráfico 4">
            <a:extLst>
              <a:ext uri="{FF2B5EF4-FFF2-40B4-BE49-F238E27FC236}">
                <a16:creationId xmlns:a16="http://schemas.microsoft.com/office/drawing/2014/main" id="{20DF58AE-526F-D12A-CA30-6219EA0C5C11}"/>
              </a:ext>
            </a:extLst>
          </p:cNvPr>
          <p:cNvPicPr>
            <a:picLocks noChangeAspect="1"/>
          </p:cNvPicPr>
          <p:nvPr/>
        </p:nvPicPr>
        <p:blipFill>
          <a:blip r:embed="rId6"/>
          <a:srcRect/>
          <a:stretch/>
        </p:blipFill>
        <p:spPr>
          <a:xfrm>
            <a:off x="5775542" y="2686166"/>
            <a:ext cx="2656755" cy="807560"/>
          </a:xfrm>
          <a:prstGeom prst="rect">
            <a:avLst/>
          </a:prstGeom>
        </p:spPr>
      </p:pic>
      <p:sp>
        <p:nvSpPr>
          <p:cNvPr id="14" name="Text 15">
            <a:extLst>
              <a:ext uri="{FF2B5EF4-FFF2-40B4-BE49-F238E27FC236}">
                <a16:creationId xmlns:a16="http://schemas.microsoft.com/office/drawing/2014/main" id="{0B8637F1-213E-0E18-36A9-781A1AC7C7C2}"/>
              </a:ext>
            </a:extLst>
          </p:cNvPr>
          <p:cNvSpPr txBox="1"/>
          <p:nvPr/>
        </p:nvSpPr>
        <p:spPr>
          <a:xfrm>
            <a:off x="6455049" y="2913998"/>
            <a:ext cx="2392985" cy="27823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52A5"/>
                </a:solidFill>
                <a:effectLst/>
                <a:uLnTx/>
                <a:uFillTx/>
                <a:latin typeface="Poppins" pitchFamily="34" charset="0"/>
                <a:ea typeface="+mn-ea"/>
                <a:cs typeface="Poppins" pitchFamily="34" charset="-120"/>
              </a:rPr>
              <a:t>PERFIL DEL ENLACE</a:t>
            </a:r>
          </a:p>
        </p:txBody>
      </p:sp>
      <p:sp>
        <p:nvSpPr>
          <p:cNvPr id="15" name="Text 25">
            <a:extLst>
              <a:ext uri="{FF2B5EF4-FFF2-40B4-BE49-F238E27FC236}">
                <a16:creationId xmlns:a16="http://schemas.microsoft.com/office/drawing/2014/main" id="{8C8A9441-C22F-B101-BF6B-17B66407FF8C}"/>
              </a:ext>
            </a:extLst>
          </p:cNvPr>
          <p:cNvSpPr txBox="1"/>
          <p:nvPr/>
        </p:nvSpPr>
        <p:spPr>
          <a:xfrm>
            <a:off x="6472239" y="5217381"/>
            <a:ext cx="2503280" cy="3055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7DC6"/>
                </a:solidFill>
                <a:effectLst/>
                <a:uLnTx/>
                <a:uFillTx/>
                <a:latin typeface="Poppins" pitchFamily="34" charset="0"/>
                <a:ea typeface="+mn-ea"/>
                <a:cs typeface="Poppins" pitchFamily="34" charset="-120"/>
              </a:rPr>
              <a:t>PRODUCTOS ESPERADOS</a:t>
            </a:r>
          </a:p>
        </p:txBody>
      </p:sp>
      <p:sp>
        <p:nvSpPr>
          <p:cNvPr id="16" name="CuadroTexto 15">
            <a:extLst>
              <a:ext uri="{FF2B5EF4-FFF2-40B4-BE49-F238E27FC236}">
                <a16:creationId xmlns:a16="http://schemas.microsoft.com/office/drawing/2014/main" id="{2E163952-49DD-83B9-01FC-1F2F102A3355}"/>
              </a:ext>
            </a:extLst>
          </p:cNvPr>
          <p:cNvSpPr txBox="1"/>
          <p:nvPr/>
        </p:nvSpPr>
        <p:spPr>
          <a:xfrm>
            <a:off x="5857859" y="2914315"/>
            <a:ext cx="50339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1.</a:t>
            </a:r>
            <a:endParaRPr kumimoji="0" lang="es-CO" sz="14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7" name="CuadroTexto 16">
            <a:extLst>
              <a:ext uri="{FF2B5EF4-FFF2-40B4-BE49-F238E27FC236}">
                <a16:creationId xmlns:a16="http://schemas.microsoft.com/office/drawing/2014/main" id="{24329AA5-9BE6-4FBB-F83F-707AFF939ED1}"/>
              </a:ext>
            </a:extLst>
          </p:cNvPr>
          <p:cNvSpPr txBox="1"/>
          <p:nvPr/>
        </p:nvSpPr>
        <p:spPr>
          <a:xfrm>
            <a:off x="5857859" y="5226081"/>
            <a:ext cx="50339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2.</a:t>
            </a:r>
            <a:endParaRPr kumimoji="0" lang="es-CO" sz="14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18" name="Text 16">
            <a:extLst>
              <a:ext uri="{FF2B5EF4-FFF2-40B4-BE49-F238E27FC236}">
                <a16:creationId xmlns:a16="http://schemas.microsoft.com/office/drawing/2014/main" id="{02FEC501-CB9F-72C7-8027-B50679F158B2}"/>
              </a:ext>
            </a:extLst>
          </p:cNvPr>
          <p:cNvSpPr txBox="1"/>
          <p:nvPr/>
        </p:nvSpPr>
        <p:spPr>
          <a:xfrm>
            <a:off x="6463554" y="3097657"/>
            <a:ext cx="5128162" cy="206443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500"/>
              </a:spcAft>
              <a:buClrTx/>
              <a:buSzPct val="100000"/>
              <a:buFontTx/>
              <a:buNone/>
              <a:tabLst/>
              <a:defRPr/>
            </a:pPr>
            <a:r>
              <a:rPr kumimoji="0" lang="en-US" sz="940" b="1"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Rol:</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las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Oficinas</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Asesoras</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Planeación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desempeñan</a:t>
            </a:r>
            <a:r>
              <a:rPr lang="en-US" sz="940">
                <a:solidFill>
                  <a:prstClr val="black">
                    <a:lumMod val="75000"/>
                    <a:lumOff val="25000"/>
                  </a:prstClr>
                </a:solidFill>
                <a:latin typeface="Poppins" pitchFamily="34" charset="0"/>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coordinan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y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consolidan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el</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proceso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programación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 la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inversión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así</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como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las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transferencias</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funcionamiento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con fines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productivos</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y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sociales</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garantizando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la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consistencia</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 la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programación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Plurianual</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del PGN con las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estrategias</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del PND.​</a:t>
            </a:r>
          </a:p>
          <a:p>
            <a:pPr marL="0" marR="0" lvl="0" indent="0" algn="l" defTabSz="914400" rtl="0" eaLnBrk="1" fontAlgn="auto" latinLnBrk="0" hangingPunct="1">
              <a:lnSpc>
                <a:spcPct val="100000"/>
              </a:lnSpc>
              <a:spcBef>
                <a:spcPts val="0"/>
              </a:spcBef>
              <a:spcAft>
                <a:spcPts val="500"/>
              </a:spcAft>
              <a:buClrTx/>
              <a:buSzPct val="100000"/>
              <a:buFontTx/>
              <a:buNone/>
              <a:tabLst/>
              <a:defRPr/>
            </a:pPr>
            <a:endPar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endParaRPr>
          </a:p>
          <a:p>
            <a:pPr marL="0" marR="0" lvl="0" indent="0" algn="l" defTabSz="914400" rtl="0" eaLnBrk="1" fontAlgn="auto" latinLnBrk="0" hangingPunct="1">
              <a:lnSpc>
                <a:spcPct val="100000"/>
              </a:lnSpc>
              <a:spcBef>
                <a:spcPts val="0"/>
              </a:spcBef>
              <a:spcAft>
                <a:spcPts val="500"/>
              </a:spcAft>
              <a:buClrTx/>
              <a:buSzPct val="100000"/>
              <a:buFontTx/>
              <a:buNone/>
              <a:tabLst/>
              <a:defRPr/>
            </a:pPr>
            <a:r>
              <a:rPr kumimoji="0" lang="es-CO" sz="940" b="1"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Característica</a:t>
            </a:r>
            <a:r>
              <a:rPr kumimoji="0" lang="en-US" sz="940" b="1"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conocimiento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técnico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del sector y del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presupuesto</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de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inversión</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que </a:t>
            </a:r>
            <a:r>
              <a:rPr kumimoji="0" lang="en-US" sz="940" b="0" i="0" u="none" strike="noStrike" kern="1200" cap="none" spc="0" normalizeH="0" baseline="0" noProof="0" err="1">
                <a:ln>
                  <a:noFill/>
                </a:ln>
                <a:solidFill>
                  <a:prstClr val="black">
                    <a:lumMod val="75000"/>
                    <a:lumOff val="25000"/>
                  </a:prstClr>
                </a:solidFill>
                <a:effectLst/>
                <a:uLnTx/>
                <a:uFillTx/>
                <a:latin typeface="Poppins" pitchFamily="34" charset="0"/>
                <a:ea typeface="+mn-ea"/>
                <a:cs typeface="Poppins" pitchFamily="34" charset="-120"/>
              </a:rPr>
              <a:t>involucra</a:t>
            </a:r>
            <a:r>
              <a:rPr kumimoji="0" lang="en-US"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a:t>
            </a:r>
          </a:p>
          <a:p>
            <a:pPr marL="0" marR="0" lvl="0" indent="0" algn="l" defTabSz="914400" rtl="0" eaLnBrk="1" fontAlgn="auto" latinLnBrk="0" hangingPunct="1">
              <a:lnSpc>
                <a:spcPct val="100000"/>
              </a:lnSpc>
              <a:spcBef>
                <a:spcPts val="0"/>
              </a:spcBef>
              <a:spcAft>
                <a:spcPts val="500"/>
              </a:spcAft>
              <a:buClrTx/>
              <a:buSzPct val="100000"/>
              <a:buFontTx/>
              <a:buNone/>
              <a:tabLst/>
              <a:defRPr/>
            </a:pPr>
            <a:endParaRPr kumimoji="0" lang="es-CO"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endParaRPr>
          </a:p>
        </p:txBody>
      </p:sp>
      <p:sp>
        <p:nvSpPr>
          <p:cNvPr id="25" name="Text 16">
            <a:extLst>
              <a:ext uri="{FF2B5EF4-FFF2-40B4-BE49-F238E27FC236}">
                <a16:creationId xmlns:a16="http://schemas.microsoft.com/office/drawing/2014/main" id="{74B142D0-5961-CDFE-0D0D-160F16166E0F}"/>
              </a:ext>
            </a:extLst>
          </p:cNvPr>
          <p:cNvSpPr txBox="1"/>
          <p:nvPr/>
        </p:nvSpPr>
        <p:spPr>
          <a:xfrm>
            <a:off x="6483154" y="5369585"/>
            <a:ext cx="5052106" cy="14250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500"/>
              </a:spcAft>
              <a:buClrTx/>
              <a:buSzPct val="100000"/>
              <a:buFontTx/>
              <a:buNone/>
              <a:tabLst/>
              <a:defRPr/>
            </a:pPr>
            <a:r>
              <a:rPr kumimoji="0" lang="es-CO" sz="940" b="1"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Programación plurianual técnicamente validada y consistente con las metas del PND</a:t>
            </a:r>
            <a:r>
              <a:rPr kumimoji="0" lang="es-CO"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 que permita identificar los recursos por vigencia, metas de producto, regionalización, trazadores presupuestales e iniciativas del PPI asociadas a su cumplimiento.</a:t>
            </a:r>
          </a:p>
        </p:txBody>
      </p:sp>
      <p:pic>
        <p:nvPicPr>
          <p:cNvPr id="40" name="Gráfico 39">
            <a:extLst>
              <a:ext uri="{FF2B5EF4-FFF2-40B4-BE49-F238E27FC236}">
                <a16:creationId xmlns:a16="http://schemas.microsoft.com/office/drawing/2014/main" id="{433ACB41-97E2-675E-F552-862D393546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13969" y="3495381"/>
            <a:ext cx="289152" cy="334509"/>
          </a:xfrm>
          <a:prstGeom prst="rect">
            <a:avLst/>
          </a:prstGeom>
        </p:spPr>
      </p:pic>
      <p:pic>
        <p:nvPicPr>
          <p:cNvPr id="47" name="Gráfico 46">
            <a:extLst>
              <a:ext uri="{FF2B5EF4-FFF2-40B4-BE49-F238E27FC236}">
                <a16:creationId xmlns:a16="http://schemas.microsoft.com/office/drawing/2014/main" id="{3E382CDA-B266-22E7-23CC-4FAF023AEB0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80509" y="4288814"/>
            <a:ext cx="328314" cy="334509"/>
          </a:xfrm>
          <a:prstGeom prst="rect">
            <a:avLst/>
          </a:prstGeom>
        </p:spPr>
      </p:pic>
      <p:pic>
        <p:nvPicPr>
          <p:cNvPr id="48" name="Gráfico 47">
            <a:extLst>
              <a:ext uri="{FF2B5EF4-FFF2-40B4-BE49-F238E27FC236}">
                <a16:creationId xmlns:a16="http://schemas.microsoft.com/office/drawing/2014/main" id="{D22C0495-698D-4530-1FAF-002B78F8B5B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31695" y="5788514"/>
            <a:ext cx="395306" cy="368952"/>
          </a:xfrm>
          <a:prstGeom prst="rect">
            <a:avLst/>
          </a:prstGeom>
        </p:spPr>
      </p:pic>
      <p:sp>
        <p:nvSpPr>
          <p:cNvPr id="49" name="CuadroTexto 48">
            <a:extLst>
              <a:ext uri="{FF2B5EF4-FFF2-40B4-BE49-F238E27FC236}">
                <a16:creationId xmlns:a16="http://schemas.microsoft.com/office/drawing/2014/main" id="{6372CB87-889C-0761-8BAB-1667B6535061}"/>
              </a:ext>
            </a:extLst>
          </p:cNvPr>
          <p:cNvSpPr txBox="1"/>
          <p:nvPr/>
        </p:nvSpPr>
        <p:spPr>
          <a:xfrm>
            <a:off x="6013969" y="1055663"/>
            <a:ext cx="5549243"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050" b="0" i="0" u="none" strike="noStrike" kern="100" cap="none" spc="0" normalizeH="0" baseline="0" noProof="0">
                <a:ln>
                  <a:noFill/>
                </a:ln>
                <a:solidFill>
                  <a:prstClr val="black"/>
                </a:solidFill>
                <a:effectLst/>
                <a:uLnTx/>
                <a:uFillTx/>
                <a:latin typeface="Poppins Light" panose="00000400000000000000" pitchFamily="2" charset="0"/>
                <a:ea typeface="Aptos" panose="020B0004020202020204" pitchFamily="34" charset="0"/>
                <a:cs typeface="Poppins Light" panose="00000400000000000000" pitchFamily="2" charset="0"/>
              </a:rPr>
              <a:t>Contiene los presupuestos plurianuales de los principales programas y proyectos de inversión pública nacional y la especificación de los recursos financieros requeridos para su ejecución, dentro de un marco que garantice la sostenibilidad fiscal.</a:t>
            </a:r>
            <a:endParaRPr kumimoji="0" lang="es-CO" sz="800" b="0" i="0" u="none" strike="noStrike" kern="100" cap="none" spc="0" normalizeH="0" baseline="0" noProof="0">
              <a:ln>
                <a:noFill/>
              </a:ln>
              <a:solidFill>
                <a:prstClr val="black"/>
              </a:solidFill>
              <a:effectLst/>
              <a:uLnTx/>
              <a:uFillTx/>
              <a:latin typeface="Poppins Light" panose="00000400000000000000" pitchFamily="2" charset="0"/>
              <a:ea typeface="Aptos" panose="020B0004020202020204" pitchFamily="34" charset="0"/>
              <a:cs typeface="Poppins Light" panose="00000400000000000000" pitchFamily="2" charset="0"/>
            </a:endParaRPr>
          </a:p>
        </p:txBody>
      </p:sp>
      <p:pic>
        <p:nvPicPr>
          <p:cNvPr id="50" name="Imagen 49">
            <a:extLst>
              <a:ext uri="{FF2B5EF4-FFF2-40B4-BE49-F238E27FC236}">
                <a16:creationId xmlns:a16="http://schemas.microsoft.com/office/drawing/2014/main" id="{B0873C13-FCE0-5AA3-0747-9F5BED0875E2}"/>
              </a:ext>
            </a:extLst>
          </p:cNvPr>
          <p:cNvPicPr>
            <a:picLocks noChangeAspect="1"/>
          </p:cNvPicPr>
          <p:nvPr/>
        </p:nvPicPr>
        <p:blipFill>
          <a:blip r:embed="rId10">
            <a:duotone>
              <a:schemeClr val="bg2">
                <a:shade val="45000"/>
                <a:satMod val="135000"/>
              </a:schemeClr>
              <a:prstClr val="white"/>
            </a:duotone>
          </a:blip>
          <a:stretch>
            <a:fillRect/>
          </a:stretch>
        </p:blipFill>
        <p:spPr>
          <a:xfrm rot="10800000">
            <a:off x="4909751" y="1746996"/>
            <a:ext cx="6796490" cy="571876"/>
          </a:xfrm>
          <a:prstGeom prst="rect">
            <a:avLst/>
          </a:prstGeom>
        </p:spPr>
      </p:pic>
      <p:grpSp>
        <p:nvGrpSpPr>
          <p:cNvPr id="51" name="Group 25">
            <a:extLst>
              <a:ext uri="{FF2B5EF4-FFF2-40B4-BE49-F238E27FC236}">
                <a16:creationId xmlns:a16="http://schemas.microsoft.com/office/drawing/2014/main" id="{2C409A13-AF98-8979-4EAE-818AB362AB49}"/>
              </a:ext>
            </a:extLst>
          </p:cNvPr>
          <p:cNvGrpSpPr/>
          <p:nvPr/>
        </p:nvGrpSpPr>
        <p:grpSpPr>
          <a:xfrm>
            <a:off x="5848909" y="1113614"/>
            <a:ext cx="130735" cy="127001"/>
            <a:chOff x="10759407" y="4597004"/>
            <a:chExt cx="258234" cy="258234"/>
          </a:xfrm>
          <a:solidFill>
            <a:srgbClr val="44CDD0"/>
          </a:solidFill>
        </p:grpSpPr>
        <p:sp>
          <p:nvSpPr>
            <p:cNvPr id="52" name="Oval 26">
              <a:extLst>
                <a:ext uri="{FF2B5EF4-FFF2-40B4-BE49-F238E27FC236}">
                  <a16:creationId xmlns:a16="http://schemas.microsoft.com/office/drawing/2014/main" id="{9EC4F7D4-7973-7961-51E1-028A5FBAF8C3}"/>
                </a:ext>
              </a:extLst>
            </p:cNvPr>
            <p:cNvSpPr/>
            <p:nvPr/>
          </p:nvSpPr>
          <p:spPr>
            <a:xfrm>
              <a:off x="10759407" y="4597004"/>
              <a:ext cx="258234" cy="258234"/>
            </a:xfrm>
            <a:prstGeom prst="ellipse">
              <a:avLst/>
            </a:prstGeom>
            <a:solidFill>
              <a:srgbClr val="1B48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53" name="Grafik 177">
              <a:extLst>
                <a:ext uri="{FF2B5EF4-FFF2-40B4-BE49-F238E27FC236}">
                  <a16:creationId xmlns:a16="http://schemas.microsoft.com/office/drawing/2014/main" id="{FCE5681B-C94F-DB1E-E43E-47B4C33F6F18}"/>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000571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5D28F-1E7A-BE8A-2AD0-B2CA6B00434C}"/>
            </a:ext>
          </a:extLst>
        </p:cNvPr>
        <p:cNvGrpSpPr/>
        <p:nvPr/>
      </p:nvGrpSpPr>
      <p:grpSpPr>
        <a:xfrm>
          <a:off x="0" y="0"/>
          <a:ext cx="0" cy="0"/>
          <a:chOff x="0" y="0"/>
          <a:chExt cx="0" cy="0"/>
        </a:xfrm>
      </p:grpSpPr>
      <p:grpSp>
        <p:nvGrpSpPr>
          <p:cNvPr id="157" name="Grupo 156">
            <a:extLst>
              <a:ext uri="{FF2B5EF4-FFF2-40B4-BE49-F238E27FC236}">
                <a16:creationId xmlns:a16="http://schemas.microsoft.com/office/drawing/2014/main" id="{CAF03EF3-65EC-9EE9-B521-01DEA870B197}"/>
              </a:ext>
            </a:extLst>
          </p:cNvPr>
          <p:cNvGrpSpPr/>
          <p:nvPr/>
        </p:nvGrpSpPr>
        <p:grpSpPr>
          <a:xfrm>
            <a:off x="299285" y="5654202"/>
            <a:ext cx="2645477" cy="804132"/>
            <a:chOff x="4007581" y="5303179"/>
            <a:chExt cx="2645477" cy="804132"/>
          </a:xfrm>
        </p:grpSpPr>
        <p:pic>
          <p:nvPicPr>
            <p:cNvPr id="148" name="Imagen 147">
              <a:extLst>
                <a:ext uri="{FF2B5EF4-FFF2-40B4-BE49-F238E27FC236}">
                  <a16:creationId xmlns:a16="http://schemas.microsoft.com/office/drawing/2014/main" id="{119CB671-1702-8D84-A404-BCBBF6172FC7}"/>
                </a:ext>
              </a:extLst>
            </p:cNvPr>
            <p:cNvPicPr>
              <a:picLocks noChangeAspect="1"/>
            </p:cNvPicPr>
            <p:nvPr/>
          </p:nvPicPr>
          <p:blipFill>
            <a:blip r:embed="rId3"/>
            <a:stretch>
              <a:fillRect/>
            </a:stretch>
          </p:blipFill>
          <p:spPr>
            <a:xfrm>
              <a:off x="4007581" y="5303179"/>
              <a:ext cx="2645477" cy="804132"/>
            </a:xfrm>
            <a:prstGeom prst="rect">
              <a:avLst/>
            </a:prstGeom>
          </p:spPr>
        </p:pic>
        <p:sp>
          <p:nvSpPr>
            <p:cNvPr id="250" name="Text 20">
              <a:extLst>
                <a:ext uri="{FF2B5EF4-FFF2-40B4-BE49-F238E27FC236}">
                  <a16:creationId xmlns:a16="http://schemas.microsoft.com/office/drawing/2014/main" id="{9EAA86E6-62EB-D79F-8A69-1861985185C6}"/>
                </a:ext>
              </a:extLst>
            </p:cNvPr>
            <p:cNvSpPr txBox="1"/>
            <p:nvPr/>
          </p:nvSpPr>
          <p:spPr>
            <a:xfrm>
              <a:off x="4665211" y="5511387"/>
              <a:ext cx="1519823"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1B4874"/>
                  </a:solidFill>
                  <a:effectLst/>
                  <a:uLnTx/>
                  <a:uFillTx/>
                  <a:latin typeface="Poppins" pitchFamily="34" charset="0"/>
                  <a:ea typeface="Poppins" pitchFamily="34" charset="-122"/>
                  <a:cs typeface="Poppins" pitchFamily="34" charset="-120"/>
                </a:rPr>
                <a:t>VÍNCULO PRESUPUESTO Y METAS</a:t>
              </a:r>
              <a:endParaRPr kumimoji="0" lang="en-US" sz="1000" b="1" i="0" u="none" strike="noStrike" kern="1200" cap="none" spc="0" normalizeH="0" baseline="0" noProof="0">
                <a:ln>
                  <a:noFill/>
                </a:ln>
                <a:solidFill>
                  <a:srgbClr val="1B4874"/>
                </a:solidFill>
                <a:effectLst/>
                <a:uLnTx/>
                <a:uFillTx/>
                <a:latin typeface="Aptos" panose="02110004020202020204"/>
                <a:ea typeface="+mn-ea"/>
                <a:cs typeface="+mn-cs"/>
              </a:endParaRPr>
            </a:p>
          </p:txBody>
        </p:sp>
        <p:sp>
          <p:nvSpPr>
            <p:cNvPr id="149" name="CuadroTexto 148">
              <a:extLst>
                <a:ext uri="{FF2B5EF4-FFF2-40B4-BE49-F238E27FC236}">
                  <a16:creationId xmlns:a16="http://schemas.microsoft.com/office/drawing/2014/main" id="{FC8D4F00-5EA8-B00A-CD42-2BC86D0E7989}"/>
                </a:ext>
              </a:extLst>
            </p:cNvPr>
            <p:cNvSpPr txBox="1"/>
            <p:nvPr/>
          </p:nvSpPr>
          <p:spPr>
            <a:xfrm>
              <a:off x="4080698" y="5543451"/>
              <a:ext cx="50339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4.</a:t>
              </a:r>
              <a:endParaRPr kumimoji="0" lang="es-CO" sz="14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grpSp>
      <p:pic>
        <p:nvPicPr>
          <p:cNvPr id="20" name="Imagen 19">
            <a:extLst>
              <a:ext uri="{FF2B5EF4-FFF2-40B4-BE49-F238E27FC236}">
                <a16:creationId xmlns:a16="http://schemas.microsoft.com/office/drawing/2014/main" id="{F4A757B8-3610-0B20-86A6-F317270C2B67}"/>
              </a:ext>
            </a:extLst>
          </p:cNvPr>
          <p:cNvPicPr>
            <a:picLocks noChangeAspect="1"/>
          </p:cNvPicPr>
          <p:nvPr/>
        </p:nvPicPr>
        <p:blipFill>
          <a:blip r:embed="rId4"/>
          <a:srcRect/>
          <a:stretch/>
        </p:blipFill>
        <p:spPr>
          <a:xfrm>
            <a:off x="10045" y="2476729"/>
            <a:ext cx="9037162" cy="2069160"/>
          </a:xfrm>
          <a:prstGeom prst="rect">
            <a:avLst/>
          </a:prstGeom>
        </p:spPr>
      </p:pic>
      <p:pic>
        <p:nvPicPr>
          <p:cNvPr id="220" name="Gráfico 219">
            <a:extLst>
              <a:ext uri="{FF2B5EF4-FFF2-40B4-BE49-F238E27FC236}">
                <a16:creationId xmlns:a16="http://schemas.microsoft.com/office/drawing/2014/main" id="{FB711B67-3B63-139C-4A88-286BCD1E49F0}"/>
              </a:ext>
            </a:extLst>
          </p:cNvPr>
          <p:cNvPicPr>
            <a:picLocks noChangeAspect="1"/>
          </p:cNvPicPr>
          <p:nvPr/>
        </p:nvPicPr>
        <p:blipFill>
          <a:blip r:embed="rId5"/>
          <a:srcRect/>
          <a:stretch/>
        </p:blipFill>
        <p:spPr>
          <a:xfrm>
            <a:off x="225276" y="1043018"/>
            <a:ext cx="2135177" cy="798522"/>
          </a:xfrm>
          <a:prstGeom prst="rect">
            <a:avLst/>
          </a:prstGeom>
        </p:spPr>
      </p:pic>
      <p:sp>
        <p:nvSpPr>
          <p:cNvPr id="59" name="Text 1">
            <a:extLst>
              <a:ext uri="{FF2B5EF4-FFF2-40B4-BE49-F238E27FC236}">
                <a16:creationId xmlns:a16="http://schemas.microsoft.com/office/drawing/2014/main" id="{7F4BBF60-1AAE-0729-B660-2850C5125F55}"/>
              </a:ext>
            </a:extLst>
          </p:cNvPr>
          <p:cNvSpPr txBox="1"/>
          <p:nvPr/>
        </p:nvSpPr>
        <p:spPr>
          <a:xfrm>
            <a:off x="504465" y="392007"/>
            <a:ext cx="5934673" cy="35714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rPr>
              <a:t>Plan Plurianual de Inversiones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endParaRPr>
          </a:p>
        </p:txBody>
      </p:sp>
      <p:grpSp>
        <p:nvGrpSpPr>
          <p:cNvPr id="60" name="Grupo 59">
            <a:extLst>
              <a:ext uri="{FF2B5EF4-FFF2-40B4-BE49-F238E27FC236}">
                <a16:creationId xmlns:a16="http://schemas.microsoft.com/office/drawing/2014/main" id="{7CEF4964-BD96-C7FC-CFF5-C2CF8E710123}"/>
              </a:ext>
            </a:extLst>
          </p:cNvPr>
          <p:cNvGrpSpPr/>
          <p:nvPr/>
        </p:nvGrpSpPr>
        <p:grpSpPr>
          <a:xfrm rot="5400000" flipV="1">
            <a:off x="65227" y="528900"/>
            <a:ext cx="513836" cy="45719"/>
            <a:chOff x="12234312" y="4519140"/>
            <a:chExt cx="3232022" cy="182403"/>
          </a:xfrm>
        </p:grpSpPr>
        <p:sp>
          <p:nvSpPr>
            <p:cNvPr id="61" name="Rectángulo 60">
              <a:extLst>
                <a:ext uri="{FF2B5EF4-FFF2-40B4-BE49-F238E27FC236}">
                  <a16:creationId xmlns:a16="http://schemas.microsoft.com/office/drawing/2014/main" id="{923FAAA5-A3D4-DFF2-B5FC-04A877801C9B}"/>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 name="Rectángulo 61">
              <a:extLst>
                <a:ext uri="{FF2B5EF4-FFF2-40B4-BE49-F238E27FC236}">
                  <a16:creationId xmlns:a16="http://schemas.microsoft.com/office/drawing/2014/main" id="{6A8AAC1C-FF3E-CC59-EAB0-6C4CE8112CF7}"/>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3" name="Rectángulo 62">
              <a:extLst>
                <a:ext uri="{FF2B5EF4-FFF2-40B4-BE49-F238E27FC236}">
                  <a16:creationId xmlns:a16="http://schemas.microsoft.com/office/drawing/2014/main" id="{C6690D1B-06AF-25F2-9A1C-62C8F23D0D75}"/>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95" name="Text 16">
            <a:extLst>
              <a:ext uri="{FF2B5EF4-FFF2-40B4-BE49-F238E27FC236}">
                <a16:creationId xmlns:a16="http://schemas.microsoft.com/office/drawing/2014/main" id="{C727D84D-8519-909A-A6F7-CCC2B8FE5676}"/>
              </a:ext>
            </a:extLst>
          </p:cNvPr>
          <p:cNvSpPr txBox="1"/>
          <p:nvPr/>
        </p:nvSpPr>
        <p:spPr>
          <a:xfrm>
            <a:off x="3012920" y="5875950"/>
            <a:ext cx="4729490" cy="35381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500"/>
              </a:spcAft>
              <a:buClrTx/>
              <a:buSzPct val="100000"/>
              <a:buFontTx/>
              <a:buNone/>
              <a:tabLst/>
              <a:defRPr/>
            </a:pPr>
            <a:r>
              <a:rPr kumimoji="0" lang="es-CO"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La programación cuatrienal del presupuesto, será el insumo base para la </a:t>
            </a:r>
            <a:r>
              <a:rPr kumimoji="0" lang="es-CO" sz="940" b="1" i="0" u="none" strike="noStrike" kern="1200" cap="none" spc="0" normalizeH="0" baseline="0" noProof="0">
                <a:ln>
                  <a:noFill/>
                </a:ln>
                <a:solidFill>
                  <a:srgbClr val="1B4874"/>
                </a:solidFill>
                <a:effectLst/>
                <a:uLnTx/>
                <a:uFillTx/>
                <a:latin typeface="Poppins" pitchFamily="34" charset="0"/>
                <a:ea typeface="+mn-ea"/>
                <a:cs typeface="Poppins" pitchFamily="34" charset="-120"/>
              </a:rPr>
              <a:t>definición de las metas de los indicadores del PND.</a:t>
            </a:r>
            <a:endParaRPr kumimoji="0" lang="es-CO" sz="940" b="0" i="0" u="none" strike="noStrike" kern="1200" cap="none" spc="0" normalizeH="0" baseline="0" noProof="0">
              <a:ln>
                <a:noFill/>
              </a:ln>
              <a:solidFill>
                <a:srgbClr val="1B4874"/>
              </a:solidFill>
              <a:effectLst/>
              <a:uLnTx/>
              <a:uFillTx/>
              <a:latin typeface="Poppins" pitchFamily="34" charset="0"/>
              <a:ea typeface="+mn-ea"/>
              <a:cs typeface="Poppins" pitchFamily="34" charset="-120"/>
            </a:endParaRPr>
          </a:p>
        </p:txBody>
      </p:sp>
      <p:grpSp>
        <p:nvGrpSpPr>
          <p:cNvPr id="198" name="Grupo 197">
            <a:extLst>
              <a:ext uri="{FF2B5EF4-FFF2-40B4-BE49-F238E27FC236}">
                <a16:creationId xmlns:a16="http://schemas.microsoft.com/office/drawing/2014/main" id="{826ADD88-13A9-FA05-A71F-216C7BB1F118}"/>
              </a:ext>
            </a:extLst>
          </p:cNvPr>
          <p:cNvGrpSpPr/>
          <p:nvPr/>
        </p:nvGrpSpPr>
        <p:grpSpPr>
          <a:xfrm>
            <a:off x="6445788" y="4318828"/>
            <a:ext cx="2026536" cy="1005656"/>
            <a:chOff x="4579182" y="4176709"/>
            <a:chExt cx="1673784" cy="969800"/>
          </a:xfrm>
        </p:grpSpPr>
        <p:sp>
          <p:nvSpPr>
            <p:cNvPr id="199" name="Rectángulo: esquinas superiores redondeadas 198">
              <a:extLst>
                <a:ext uri="{FF2B5EF4-FFF2-40B4-BE49-F238E27FC236}">
                  <a16:creationId xmlns:a16="http://schemas.microsoft.com/office/drawing/2014/main" id="{B77F2C4C-272A-F6B1-1A62-135043F19030}"/>
                </a:ext>
              </a:extLst>
            </p:cNvPr>
            <p:cNvSpPr/>
            <p:nvPr/>
          </p:nvSpPr>
          <p:spPr>
            <a:xfrm>
              <a:off x="4579182" y="4270884"/>
              <a:ext cx="1673784" cy="875625"/>
            </a:xfrm>
            <a:prstGeom prst="round2SameRect">
              <a:avLst>
                <a:gd name="adj1" fmla="val 16667"/>
                <a:gd name="adj2" fmla="val 23837"/>
              </a:avLst>
            </a:prstGeom>
            <a:noFill/>
            <a:ln w="9525">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0" name="Rectángulo: esquinas superiores redondeadas 199">
              <a:extLst>
                <a:ext uri="{FF2B5EF4-FFF2-40B4-BE49-F238E27FC236}">
                  <a16:creationId xmlns:a16="http://schemas.microsoft.com/office/drawing/2014/main" id="{45E09A0E-CD7E-5A61-4079-B67A7A0479DE}"/>
                </a:ext>
              </a:extLst>
            </p:cNvPr>
            <p:cNvSpPr/>
            <p:nvPr/>
          </p:nvSpPr>
          <p:spPr>
            <a:xfrm>
              <a:off x="4584003" y="4176709"/>
              <a:ext cx="1663429" cy="311972"/>
            </a:xfrm>
            <a:prstGeom prst="round2SameRect">
              <a:avLst>
                <a:gd name="adj1" fmla="val 18682"/>
                <a:gd name="adj2" fmla="val 0"/>
              </a:avLst>
            </a:prstGeom>
            <a:solidFill>
              <a:srgbClr val="08ABA3"/>
            </a:solidFill>
            <a:ln>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1" name="Grupo 200">
            <a:extLst>
              <a:ext uri="{FF2B5EF4-FFF2-40B4-BE49-F238E27FC236}">
                <a16:creationId xmlns:a16="http://schemas.microsoft.com/office/drawing/2014/main" id="{728080D9-F809-718E-DEEB-6AEF0EE435E7}"/>
              </a:ext>
            </a:extLst>
          </p:cNvPr>
          <p:cNvGrpSpPr/>
          <p:nvPr/>
        </p:nvGrpSpPr>
        <p:grpSpPr>
          <a:xfrm>
            <a:off x="4322237" y="4327251"/>
            <a:ext cx="1984149" cy="1005656"/>
            <a:chOff x="4572483" y="4176709"/>
            <a:chExt cx="1686316" cy="969800"/>
          </a:xfrm>
        </p:grpSpPr>
        <p:sp>
          <p:nvSpPr>
            <p:cNvPr id="202" name="Rectángulo: esquinas superiores redondeadas 201">
              <a:extLst>
                <a:ext uri="{FF2B5EF4-FFF2-40B4-BE49-F238E27FC236}">
                  <a16:creationId xmlns:a16="http://schemas.microsoft.com/office/drawing/2014/main" id="{E8868E0B-A4F7-94E3-7961-9275A0CE873B}"/>
                </a:ext>
              </a:extLst>
            </p:cNvPr>
            <p:cNvSpPr/>
            <p:nvPr/>
          </p:nvSpPr>
          <p:spPr>
            <a:xfrm>
              <a:off x="4579182" y="4270884"/>
              <a:ext cx="1673784" cy="875625"/>
            </a:xfrm>
            <a:prstGeom prst="round2SameRect">
              <a:avLst>
                <a:gd name="adj1" fmla="val 16667"/>
                <a:gd name="adj2" fmla="val 22702"/>
              </a:avLst>
            </a:prstGeom>
            <a:noFill/>
            <a:ln w="9525">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3" name="Rectángulo: esquinas superiores redondeadas 202">
              <a:extLst>
                <a:ext uri="{FF2B5EF4-FFF2-40B4-BE49-F238E27FC236}">
                  <a16:creationId xmlns:a16="http://schemas.microsoft.com/office/drawing/2014/main" id="{F9355A05-9D78-FD0D-B96A-DCC034328C7F}"/>
                </a:ext>
              </a:extLst>
            </p:cNvPr>
            <p:cNvSpPr/>
            <p:nvPr/>
          </p:nvSpPr>
          <p:spPr>
            <a:xfrm>
              <a:off x="4572483" y="4176709"/>
              <a:ext cx="1686316" cy="311972"/>
            </a:xfrm>
            <a:prstGeom prst="round2SameRect">
              <a:avLst/>
            </a:prstGeom>
            <a:solidFill>
              <a:srgbClr val="08ABA3"/>
            </a:solidFill>
            <a:ln>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4" name="Grupo 203">
            <a:extLst>
              <a:ext uri="{FF2B5EF4-FFF2-40B4-BE49-F238E27FC236}">
                <a16:creationId xmlns:a16="http://schemas.microsoft.com/office/drawing/2014/main" id="{DBD2F59D-C208-B3C4-206A-77EBEAF74E72}"/>
              </a:ext>
            </a:extLst>
          </p:cNvPr>
          <p:cNvGrpSpPr/>
          <p:nvPr/>
        </p:nvGrpSpPr>
        <p:grpSpPr>
          <a:xfrm>
            <a:off x="2246383" y="4327251"/>
            <a:ext cx="1936451" cy="1005656"/>
            <a:chOff x="4573350" y="4176709"/>
            <a:chExt cx="1685448" cy="969800"/>
          </a:xfrm>
        </p:grpSpPr>
        <p:sp>
          <p:nvSpPr>
            <p:cNvPr id="205" name="Rectángulo: esquinas superiores redondeadas 204">
              <a:extLst>
                <a:ext uri="{FF2B5EF4-FFF2-40B4-BE49-F238E27FC236}">
                  <a16:creationId xmlns:a16="http://schemas.microsoft.com/office/drawing/2014/main" id="{F51B59B3-6B60-C72D-8FE0-19807AB5C2C6}"/>
                </a:ext>
              </a:extLst>
            </p:cNvPr>
            <p:cNvSpPr/>
            <p:nvPr/>
          </p:nvSpPr>
          <p:spPr>
            <a:xfrm>
              <a:off x="4579182" y="4270884"/>
              <a:ext cx="1673784" cy="875625"/>
            </a:xfrm>
            <a:prstGeom prst="round2SameRect">
              <a:avLst>
                <a:gd name="adj1" fmla="val 16667"/>
                <a:gd name="adj2" fmla="val 26107"/>
              </a:avLst>
            </a:prstGeom>
            <a:noFill/>
            <a:ln w="9525">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6" name="Rectángulo: esquinas superiores redondeadas 205">
              <a:extLst>
                <a:ext uri="{FF2B5EF4-FFF2-40B4-BE49-F238E27FC236}">
                  <a16:creationId xmlns:a16="http://schemas.microsoft.com/office/drawing/2014/main" id="{3E1DDDD2-8CB3-292D-71B5-142D6BB4A297}"/>
                </a:ext>
              </a:extLst>
            </p:cNvPr>
            <p:cNvSpPr/>
            <p:nvPr/>
          </p:nvSpPr>
          <p:spPr>
            <a:xfrm>
              <a:off x="4573350" y="4176709"/>
              <a:ext cx="1685448" cy="311972"/>
            </a:xfrm>
            <a:prstGeom prst="round2SameRect">
              <a:avLst/>
            </a:prstGeom>
            <a:solidFill>
              <a:srgbClr val="08ABA3"/>
            </a:solidFill>
            <a:ln>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7" name="Grupo 206">
            <a:extLst>
              <a:ext uri="{FF2B5EF4-FFF2-40B4-BE49-F238E27FC236}">
                <a16:creationId xmlns:a16="http://schemas.microsoft.com/office/drawing/2014/main" id="{2EB72028-23A4-A5DC-1F45-3AD4A2DB0725}"/>
              </a:ext>
            </a:extLst>
          </p:cNvPr>
          <p:cNvGrpSpPr/>
          <p:nvPr/>
        </p:nvGrpSpPr>
        <p:grpSpPr>
          <a:xfrm>
            <a:off x="427363" y="4334530"/>
            <a:ext cx="1679617" cy="1005656"/>
            <a:chOff x="4579182" y="4176709"/>
            <a:chExt cx="1679617" cy="969800"/>
          </a:xfrm>
        </p:grpSpPr>
        <p:sp>
          <p:nvSpPr>
            <p:cNvPr id="208" name="Rectángulo: esquinas superiores redondeadas 207">
              <a:extLst>
                <a:ext uri="{FF2B5EF4-FFF2-40B4-BE49-F238E27FC236}">
                  <a16:creationId xmlns:a16="http://schemas.microsoft.com/office/drawing/2014/main" id="{243007E2-5DB9-A034-C592-816E16FF4B8A}"/>
                </a:ext>
              </a:extLst>
            </p:cNvPr>
            <p:cNvSpPr/>
            <p:nvPr/>
          </p:nvSpPr>
          <p:spPr>
            <a:xfrm>
              <a:off x="4579182" y="4270884"/>
              <a:ext cx="1673784" cy="875625"/>
            </a:xfrm>
            <a:prstGeom prst="round2SameRect">
              <a:avLst>
                <a:gd name="adj1" fmla="val 16667"/>
                <a:gd name="adj2" fmla="val 24972"/>
              </a:avLst>
            </a:prstGeom>
            <a:noFill/>
            <a:ln w="9525">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9" name="Rectángulo: esquinas superiores redondeadas 208">
              <a:extLst>
                <a:ext uri="{FF2B5EF4-FFF2-40B4-BE49-F238E27FC236}">
                  <a16:creationId xmlns:a16="http://schemas.microsoft.com/office/drawing/2014/main" id="{8B2E16EB-F03B-CEAB-2D8D-138933D4F587}"/>
                </a:ext>
              </a:extLst>
            </p:cNvPr>
            <p:cNvSpPr/>
            <p:nvPr/>
          </p:nvSpPr>
          <p:spPr>
            <a:xfrm>
              <a:off x="4579182" y="4176709"/>
              <a:ext cx="1679617" cy="311972"/>
            </a:xfrm>
            <a:prstGeom prst="round2SameRect">
              <a:avLst/>
            </a:prstGeom>
            <a:solidFill>
              <a:srgbClr val="08ABA3"/>
            </a:solidFill>
            <a:ln>
              <a:solidFill>
                <a:srgbClr val="08AB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10" name="Rectángulo: esquinas superiores redondeadas 209">
            <a:extLst>
              <a:ext uri="{FF2B5EF4-FFF2-40B4-BE49-F238E27FC236}">
                <a16:creationId xmlns:a16="http://schemas.microsoft.com/office/drawing/2014/main" id="{06A6810E-DA81-CDDD-C635-EA805F8B9C5D}"/>
              </a:ext>
            </a:extLst>
          </p:cNvPr>
          <p:cNvSpPr/>
          <p:nvPr/>
        </p:nvSpPr>
        <p:spPr>
          <a:xfrm>
            <a:off x="934733" y="1997706"/>
            <a:ext cx="1673783" cy="334672"/>
          </a:xfrm>
          <a:prstGeom prst="round2SameRect">
            <a:avLst/>
          </a:prstGeom>
          <a:solidFill>
            <a:srgbClr val="2D6D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2" name="Text 20">
            <a:extLst>
              <a:ext uri="{FF2B5EF4-FFF2-40B4-BE49-F238E27FC236}">
                <a16:creationId xmlns:a16="http://schemas.microsoft.com/office/drawing/2014/main" id="{EA4AC24D-48AB-9B5C-2E6B-85C29043EF97}"/>
              </a:ext>
            </a:extLst>
          </p:cNvPr>
          <p:cNvSpPr txBox="1"/>
          <p:nvPr/>
        </p:nvSpPr>
        <p:spPr>
          <a:xfrm>
            <a:off x="393064" y="1228689"/>
            <a:ext cx="1761085"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D6DBA"/>
                </a:solidFill>
                <a:effectLst/>
                <a:uLnTx/>
                <a:uFillTx/>
                <a:latin typeface="Poppins" pitchFamily="34" charset="0"/>
                <a:ea typeface="Poppins" pitchFamily="34" charset="-122"/>
                <a:cs typeface="Poppins" pitchFamily="34" charset="-120"/>
              </a:rPr>
              <a:t>FLUJOS</a:t>
            </a:r>
            <a:endParaRPr kumimoji="0" lang="en-US" sz="1200" b="1" i="0" u="none" strike="noStrike" kern="1200" cap="none" spc="0" normalizeH="0" baseline="0" noProof="0">
              <a:ln>
                <a:noFill/>
              </a:ln>
              <a:solidFill>
                <a:srgbClr val="2D6DBA"/>
              </a:solidFill>
              <a:effectLst/>
              <a:uLnTx/>
              <a:uFillTx/>
              <a:latin typeface="Aptos" panose="02110004020202020204"/>
              <a:ea typeface="+mn-ea"/>
              <a:cs typeface="+mn-cs"/>
            </a:endParaRPr>
          </a:p>
        </p:txBody>
      </p:sp>
      <p:pic>
        <p:nvPicPr>
          <p:cNvPr id="215" name="Imagen 214">
            <a:extLst>
              <a:ext uri="{FF2B5EF4-FFF2-40B4-BE49-F238E27FC236}">
                <a16:creationId xmlns:a16="http://schemas.microsoft.com/office/drawing/2014/main" id="{86FB3631-094B-2AF7-0079-D878DF828AA7}"/>
              </a:ext>
            </a:extLst>
          </p:cNvPr>
          <p:cNvPicPr>
            <a:picLocks noChangeAspect="1"/>
          </p:cNvPicPr>
          <p:nvPr/>
        </p:nvPicPr>
        <p:blipFill>
          <a:blip r:embed="rId6"/>
          <a:srcRect l="35702" t="16637" r="36606" b="15791"/>
          <a:stretch>
            <a:fillRect/>
          </a:stretch>
        </p:blipFill>
        <p:spPr>
          <a:xfrm>
            <a:off x="11342090" y="171356"/>
            <a:ext cx="500147" cy="686477"/>
          </a:xfrm>
          <a:prstGeom prst="rect">
            <a:avLst/>
          </a:prstGeom>
        </p:spPr>
      </p:pic>
      <p:sp>
        <p:nvSpPr>
          <p:cNvPr id="217" name="flow-2-kicker">
            <a:extLst>
              <a:ext uri="{FF2B5EF4-FFF2-40B4-BE49-F238E27FC236}">
                <a16:creationId xmlns:a16="http://schemas.microsoft.com/office/drawing/2014/main" id="{FDA3C347-274B-A923-B4DF-B4CA7E977915}"/>
              </a:ext>
            </a:extLst>
          </p:cNvPr>
          <p:cNvSpPr>
            <a:spLocks noGrp="1"/>
          </p:cNvSpPr>
          <p:nvPr/>
        </p:nvSpPr>
        <p:spPr>
          <a:xfrm>
            <a:off x="3720203" y="2174864"/>
            <a:ext cx="991721" cy="151323"/>
          </a:xfrm>
          <a:prstGeom prst="rect">
            <a:avLst/>
          </a:prstGeom>
          <a:noFill/>
          <a:ln w="0">
            <a:noFill/>
            <a:prstDash val="solid"/>
          </a:ln>
        </p:spPr>
        <p:txBody>
          <a:bodyPr wrap="square" lIns="0" tIns="0" rIns="0" bIns="0" anchor="t">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FFFFFF"/>
                </a:solidFill>
                <a:latin typeface="Arial"/>
                <a:ea typeface="Arial"/>
                <a:cs typeface="Arial"/>
              </a:defRPr>
            </a:pPr>
            <a:r>
              <a:rPr kumimoji="0" sz="1000" b="1" i="0" u="none" strike="noStrike" kern="1200" cap="none" spc="0" normalizeH="0" baseline="0" noProof="0">
                <a:ln>
                  <a:noFill/>
                </a:ln>
                <a:solidFill>
                  <a:prstClr val="white"/>
                </a:solidFill>
                <a:effectLst/>
                <a:uLnTx/>
                <a:uFillTx/>
                <a:latin typeface="Poppins Black" panose="00000A00000000000000" pitchFamily="50" charset="0"/>
                <a:ea typeface="Arial"/>
                <a:cs typeface="Poppins Black" panose="00000A00000000000000" pitchFamily="50" charset="0"/>
              </a:rPr>
              <a:t>FLUJO 2</a:t>
            </a:r>
          </a:p>
        </p:txBody>
      </p:sp>
      <p:sp>
        <p:nvSpPr>
          <p:cNvPr id="218" name="flow-2-kicker">
            <a:extLst>
              <a:ext uri="{FF2B5EF4-FFF2-40B4-BE49-F238E27FC236}">
                <a16:creationId xmlns:a16="http://schemas.microsoft.com/office/drawing/2014/main" id="{66FA4382-04C0-99B1-4A03-5DDBE6AAE6E2}"/>
              </a:ext>
            </a:extLst>
          </p:cNvPr>
          <p:cNvSpPr>
            <a:spLocks noGrp="1"/>
          </p:cNvSpPr>
          <p:nvPr/>
        </p:nvSpPr>
        <p:spPr>
          <a:xfrm>
            <a:off x="6607392" y="2174864"/>
            <a:ext cx="866200" cy="152400"/>
          </a:xfrm>
          <a:prstGeom prst="rect">
            <a:avLst/>
          </a:prstGeom>
          <a:noFill/>
          <a:ln w="0">
            <a:noFill/>
            <a:prstDash val="solid"/>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FFFFFF"/>
                </a:solidFill>
                <a:latin typeface="Arial"/>
                <a:ea typeface="Arial"/>
                <a:cs typeface="Arial"/>
              </a:defRPr>
            </a:pPr>
            <a:r>
              <a:rPr kumimoji="0" sz="1000" b="1" i="0" u="none" strike="noStrike" kern="1200" cap="none" spc="0" normalizeH="0" baseline="0" noProof="0">
                <a:ln>
                  <a:noFill/>
                </a:ln>
                <a:solidFill>
                  <a:prstClr val="white"/>
                </a:solidFill>
                <a:effectLst/>
                <a:uLnTx/>
                <a:uFillTx/>
                <a:latin typeface="Poppins Black" panose="00000A00000000000000" pitchFamily="50" charset="0"/>
                <a:ea typeface="Arial"/>
                <a:cs typeface="Poppins Black" panose="00000A00000000000000" pitchFamily="50" charset="0"/>
              </a:rPr>
              <a:t>FLUJO </a:t>
            </a:r>
            <a:r>
              <a:rPr kumimoji="0" lang="es-MX" sz="1000" b="1" i="0" u="none" strike="noStrike" kern="1200" cap="none" spc="0" normalizeH="0" baseline="0" noProof="0">
                <a:ln>
                  <a:noFill/>
                </a:ln>
                <a:solidFill>
                  <a:prstClr val="white"/>
                </a:solidFill>
                <a:effectLst/>
                <a:uLnTx/>
                <a:uFillTx/>
                <a:latin typeface="Poppins Black" panose="00000A00000000000000" pitchFamily="50" charset="0"/>
                <a:ea typeface="Arial"/>
                <a:cs typeface="Poppins Black" panose="00000A00000000000000" pitchFamily="50" charset="0"/>
              </a:rPr>
              <a:t>3</a:t>
            </a:r>
            <a:endParaRPr kumimoji="0" sz="1000" b="1" i="0" u="none" strike="noStrike" kern="1200" cap="none" spc="0" normalizeH="0" baseline="0" noProof="0">
              <a:ln>
                <a:noFill/>
              </a:ln>
              <a:solidFill>
                <a:prstClr val="white"/>
              </a:solidFill>
              <a:effectLst/>
              <a:uLnTx/>
              <a:uFillTx/>
              <a:latin typeface="Poppins Black" panose="00000A00000000000000" pitchFamily="50" charset="0"/>
              <a:ea typeface="Arial"/>
              <a:cs typeface="Poppins Black" panose="00000A00000000000000" pitchFamily="50" charset="0"/>
            </a:endParaRPr>
          </a:p>
        </p:txBody>
      </p:sp>
      <p:sp>
        <p:nvSpPr>
          <p:cNvPr id="221" name="CuadroTexto 220">
            <a:extLst>
              <a:ext uri="{FF2B5EF4-FFF2-40B4-BE49-F238E27FC236}">
                <a16:creationId xmlns:a16="http://schemas.microsoft.com/office/drawing/2014/main" id="{7B366A18-F5A8-2AFE-97D1-2A1945A1430D}"/>
              </a:ext>
            </a:extLst>
          </p:cNvPr>
          <p:cNvSpPr txBox="1"/>
          <p:nvPr/>
        </p:nvSpPr>
        <p:spPr>
          <a:xfrm>
            <a:off x="310631" y="1271646"/>
            <a:ext cx="50339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a:ln>
                  <a:noFill/>
                </a:ln>
                <a:solidFill>
                  <a:prstClr val="white"/>
                </a:solidFill>
                <a:effectLst/>
                <a:uLnTx/>
                <a:uFillTx/>
                <a:latin typeface="Poppins" panose="00000500000000000000" pitchFamily="50" charset="0"/>
                <a:ea typeface="Space Grotesk"/>
                <a:cs typeface="Poppins" panose="00000500000000000000" pitchFamily="50" charset="0"/>
                <a:sym typeface="Space Grotesk"/>
              </a:rPr>
              <a:t>3.</a:t>
            </a:r>
            <a:endParaRPr kumimoji="0" lang="es-CO" sz="14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endParaRPr>
          </a:p>
        </p:txBody>
      </p:sp>
      <p:sp>
        <p:nvSpPr>
          <p:cNvPr id="222" name="TextBox 56">
            <a:extLst>
              <a:ext uri="{FF2B5EF4-FFF2-40B4-BE49-F238E27FC236}">
                <a16:creationId xmlns:a16="http://schemas.microsoft.com/office/drawing/2014/main" id="{BB91D14D-38A1-FB17-9D5A-A124A47726F5}"/>
              </a:ext>
            </a:extLst>
          </p:cNvPr>
          <p:cNvSpPr txBox="1"/>
          <p:nvPr/>
        </p:nvSpPr>
        <p:spPr>
          <a:xfrm>
            <a:off x="699838" y="3035036"/>
            <a:ext cx="833696" cy="861774"/>
          </a:xfrm>
          <a:prstGeom prst="rect">
            <a:avLst/>
          </a:prstGeom>
          <a:noFill/>
          <a:ln>
            <a:noFill/>
          </a:ln>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1" i="0" u="none" strike="noStrike" kern="1200" cap="none" spc="0" normalizeH="0" baseline="0" noProof="0">
                <a:ln>
                  <a:noFill/>
                </a:ln>
                <a:solidFill>
                  <a:srgbClr val="1B4874"/>
                </a:solidFill>
                <a:effectLst/>
                <a:uLnTx/>
                <a:uFillTx/>
                <a:latin typeface="Poppins "/>
                <a:ea typeface="+mn-ea"/>
                <a:cs typeface="Poppins Light" panose="00000400000000000000" pitchFamily="2" charset="0"/>
              </a:rPr>
              <a:t>Paso 1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Registro 
recursos,
regionalización,
metas y asociación
a ejes del PND,
iniciativas.</a:t>
            </a:r>
          </a:p>
        </p:txBody>
      </p:sp>
      <p:sp>
        <p:nvSpPr>
          <p:cNvPr id="223" name="TextBox 56">
            <a:extLst>
              <a:ext uri="{FF2B5EF4-FFF2-40B4-BE49-F238E27FC236}">
                <a16:creationId xmlns:a16="http://schemas.microsoft.com/office/drawing/2014/main" id="{B6B68EAA-F80A-C32B-8DE4-6861A0726E2B}"/>
              </a:ext>
            </a:extLst>
          </p:cNvPr>
          <p:cNvSpPr txBox="1"/>
          <p:nvPr/>
        </p:nvSpPr>
        <p:spPr>
          <a:xfrm>
            <a:off x="2111082" y="3078286"/>
            <a:ext cx="591307" cy="754053"/>
          </a:xfrm>
          <a:prstGeom prst="rect">
            <a:avLst/>
          </a:prstGeom>
          <a:noFill/>
          <a:ln>
            <a:noFill/>
          </a:ln>
        </p:spPr>
        <p:txBody>
          <a:bodyPr wrap="square" lIns="0" tIns="0" rIns="0" bIns="0" anchor="t">
            <a:spAutoFit/>
          </a:bodyPr>
          <a:lstStyle>
            <a:defPPr>
              <a:defRPr lang="es-ES"/>
            </a:defPPr>
            <a:lvl1pPr algn="just">
              <a:defRPr sz="1300" b="1">
                <a:solidFill>
                  <a:srgbClr val="2F3C3E"/>
                </a:solidFill>
                <a:latin typeface="+mj-lt"/>
                <a:cs typeface="Poppins"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1" i="0" u="none" strike="noStrike" kern="1200" cap="none" spc="0" normalizeH="0" baseline="0" noProof="0">
                <a:ln>
                  <a:noFill/>
                </a:ln>
                <a:solidFill>
                  <a:srgbClr val="105A87"/>
                </a:solidFill>
                <a:effectLst/>
                <a:uLnTx/>
                <a:uFillTx/>
                <a:latin typeface="Poppins "/>
                <a:ea typeface="+mn-ea"/>
                <a:cs typeface="Poppins Light" panose="00000400000000000000" pitchFamily="2" charset="0"/>
              </a:rPr>
              <a:t>Paso 2. </a:t>
            </a:r>
            <a:r>
              <a:rPr kumimoji="0" lang="es-MX" sz="7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Validación
preliminar y envío
formal de la
información al DNP.</a:t>
            </a:r>
          </a:p>
        </p:txBody>
      </p:sp>
      <p:sp>
        <p:nvSpPr>
          <p:cNvPr id="224" name="TextBox 56">
            <a:extLst>
              <a:ext uri="{FF2B5EF4-FFF2-40B4-BE49-F238E27FC236}">
                <a16:creationId xmlns:a16="http://schemas.microsoft.com/office/drawing/2014/main" id="{D76C5E30-2062-91A0-BD2C-C93C5662304A}"/>
              </a:ext>
            </a:extLst>
          </p:cNvPr>
          <p:cNvSpPr txBox="1"/>
          <p:nvPr/>
        </p:nvSpPr>
        <p:spPr>
          <a:xfrm>
            <a:off x="3389683" y="3022634"/>
            <a:ext cx="826380" cy="969496"/>
          </a:xfrm>
          <a:prstGeom prst="rect">
            <a:avLst/>
          </a:prstGeom>
          <a:noFill/>
          <a:ln>
            <a:noFill/>
          </a:ln>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1" i="0" u="none" strike="noStrike" kern="1200" cap="none" spc="0" normalizeH="0" baseline="0" noProof="0">
                <a:ln>
                  <a:noFill/>
                </a:ln>
                <a:solidFill>
                  <a:srgbClr val="005DA2"/>
                </a:solidFill>
                <a:effectLst/>
                <a:uLnTx/>
                <a:uFillTx/>
                <a:latin typeface="Poppins "/>
                <a:ea typeface="+mn-ea"/>
                <a:cs typeface="Poppins Light" panose="00000400000000000000" pitchFamily="2" charset="0"/>
              </a:rPr>
              <a:t>Paso 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7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Revisión técnica integral (verificación de priorización, regionalización y coherencia sectorial).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700" b="0"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endParaRPr>
          </a:p>
        </p:txBody>
      </p:sp>
      <p:sp>
        <p:nvSpPr>
          <p:cNvPr id="225" name="TextBox 56">
            <a:extLst>
              <a:ext uri="{FF2B5EF4-FFF2-40B4-BE49-F238E27FC236}">
                <a16:creationId xmlns:a16="http://schemas.microsoft.com/office/drawing/2014/main" id="{6A1A2A05-CEC4-E655-8728-F232652C7532}"/>
              </a:ext>
            </a:extLst>
          </p:cNvPr>
          <p:cNvSpPr txBox="1"/>
          <p:nvPr/>
        </p:nvSpPr>
        <p:spPr>
          <a:xfrm>
            <a:off x="4786622" y="3045116"/>
            <a:ext cx="810533" cy="969496"/>
          </a:xfrm>
          <a:prstGeom prst="rect">
            <a:avLst/>
          </a:prstGeom>
          <a:noFill/>
          <a:ln>
            <a:noFill/>
          </a:ln>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1"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rPr>
              <a:t>Paso 4.</a:t>
            </a:r>
            <a:br>
              <a:rPr kumimoji="0" lang="es-CO" sz="700" b="1"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rPr>
            </a:br>
            <a:r>
              <a:rPr kumimoji="0" lang="es-MX" sz="7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Aprobación técnica o devolución estructurada a las entidades con observaciones para ajuste.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700" b="0"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endParaRPr>
          </a:p>
        </p:txBody>
      </p:sp>
      <p:sp>
        <p:nvSpPr>
          <p:cNvPr id="226" name="TextBox 56">
            <a:extLst>
              <a:ext uri="{FF2B5EF4-FFF2-40B4-BE49-F238E27FC236}">
                <a16:creationId xmlns:a16="http://schemas.microsoft.com/office/drawing/2014/main" id="{401978E0-63DE-3830-3890-0D5A3C5C6765}"/>
              </a:ext>
            </a:extLst>
          </p:cNvPr>
          <p:cNvSpPr txBox="1"/>
          <p:nvPr/>
        </p:nvSpPr>
        <p:spPr>
          <a:xfrm>
            <a:off x="6190756" y="3113514"/>
            <a:ext cx="642759" cy="754053"/>
          </a:xfrm>
          <a:prstGeom prst="rect">
            <a:avLst/>
          </a:prstGeom>
          <a:noFill/>
          <a:ln>
            <a:noFill/>
          </a:ln>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1"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rPr>
              <a:t>Paso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7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Validación final de la información técnica aprobada.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700" b="0"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endParaRPr>
          </a:p>
        </p:txBody>
      </p:sp>
      <p:sp>
        <p:nvSpPr>
          <p:cNvPr id="227" name="TextBox 56">
            <a:extLst>
              <a:ext uri="{FF2B5EF4-FFF2-40B4-BE49-F238E27FC236}">
                <a16:creationId xmlns:a16="http://schemas.microsoft.com/office/drawing/2014/main" id="{AF0513B7-29A8-21A4-8064-AE2DD2BA4FAC}"/>
              </a:ext>
            </a:extLst>
          </p:cNvPr>
          <p:cNvSpPr txBox="1"/>
          <p:nvPr/>
        </p:nvSpPr>
        <p:spPr>
          <a:xfrm>
            <a:off x="7534323" y="3049858"/>
            <a:ext cx="725055" cy="969496"/>
          </a:xfrm>
          <a:prstGeom prst="rect">
            <a:avLst/>
          </a:prstGeom>
          <a:noFill/>
          <a:ln>
            <a:noFill/>
          </a:ln>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700" b="1"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rPr>
              <a:t>Paso 6. </a:t>
            </a:r>
            <a:r>
              <a:rPr kumimoji="0" lang="es-MX" sz="7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Consolidación de reportes y generación de la versión oficial del Plan Plurianual de Inversiones.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700" b="0"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2" charset="0"/>
            </a:endParaRPr>
          </a:p>
        </p:txBody>
      </p:sp>
      <p:sp>
        <p:nvSpPr>
          <p:cNvPr id="231" name="Rectángulo: esquinas redondeadas 230">
            <a:extLst>
              <a:ext uri="{FF2B5EF4-FFF2-40B4-BE49-F238E27FC236}">
                <a16:creationId xmlns:a16="http://schemas.microsoft.com/office/drawing/2014/main" id="{3D2E5B46-EE60-C058-77DB-A79B06BBDD4F}"/>
              </a:ext>
            </a:extLst>
          </p:cNvPr>
          <p:cNvSpPr/>
          <p:nvPr/>
        </p:nvSpPr>
        <p:spPr>
          <a:xfrm>
            <a:off x="1013367" y="2495955"/>
            <a:ext cx="1434372" cy="25775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Fase 1: </a:t>
            </a:r>
            <a:br>
              <a:rPr kumimoji="0" lang="es-MX" sz="800" b="1"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br>
            <a:r>
              <a:rPr kumimoji="0" lang="es-MX" sz="8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rPr>
              <a:t>Entidades PGN</a:t>
            </a:r>
            <a:endParaRPr kumimoji="0" lang="es-CO" sz="800" b="0" i="0" u="none" strike="noStrike" kern="1200" cap="none" spc="0" normalizeH="0" baseline="0" noProof="0">
              <a:ln>
                <a:noFill/>
              </a:ln>
              <a:solidFill>
                <a:srgbClr val="015787"/>
              </a:solidFill>
              <a:effectLst/>
              <a:uLnTx/>
              <a:uFillTx/>
              <a:latin typeface="Poppins" panose="00000500000000000000" pitchFamily="2" charset="0"/>
              <a:ea typeface="+mn-ea"/>
              <a:cs typeface="Poppins" panose="00000500000000000000" pitchFamily="2" charset="0"/>
            </a:endParaRPr>
          </a:p>
        </p:txBody>
      </p:sp>
      <p:sp>
        <p:nvSpPr>
          <p:cNvPr id="232" name="Rectángulo: esquinas redondeadas 231">
            <a:extLst>
              <a:ext uri="{FF2B5EF4-FFF2-40B4-BE49-F238E27FC236}">
                <a16:creationId xmlns:a16="http://schemas.microsoft.com/office/drawing/2014/main" id="{A2BBB0A8-E2A0-82F7-D04B-A49DF926575F}"/>
              </a:ext>
            </a:extLst>
          </p:cNvPr>
          <p:cNvSpPr/>
          <p:nvPr/>
        </p:nvSpPr>
        <p:spPr>
          <a:xfrm>
            <a:off x="3866950" y="2495955"/>
            <a:ext cx="1299941" cy="2801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a:ln>
                  <a:noFill/>
                </a:ln>
                <a:solidFill>
                  <a:srgbClr val="005DA2"/>
                </a:solidFill>
                <a:effectLst/>
                <a:uLnTx/>
                <a:uFillTx/>
                <a:latin typeface="Poppins" panose="00000500000000000000" pitchFamily="2" charset="0"/>
                <a:ea typeface="+mn-ea"/>
                <a:cs typeface="Poppins" panose="00000500000000000000" pitchFamily="2" charset="0"/>
              </a:rPr>
              <a:t>Fase 2: </a:t>
            </a:r>
            <a:br>
              <a:rPr kumimoji="0" lang="es-MX" sz="800" b="1" i="0" u="none" strike="noStrike" kern="1200" cap="none" spc="0" normalizeH="0" baseline="0" noProof="0">
                <a:ln>
                  <a:noFill/>
                </a:ln>
                <a:solidFill>
                  <a:srgbClr val="005DA2"/>
                </a:solidFill>
                <a:effectLst/>
                <a:uLnTx/>
                <a:uFillTx/>
                <a:latin typeface="Poppins" panose="00000500000000000000" pitchFamily="2" charset="0"/>
                <a:ea typeface="+mn-ea"/>
                <a:cs typeface="Poppins" panose="00000500000000000000" pitchFamily="2" charset="0"/>
              </a:rPr>
            </a:br>
            <a:r>
              <a:rPr kumimoji="0" lang="es-MX" sz="800" b="0" i="0" u="none" strike="noStrike" kern="1200" cap="none" spc="0" normalizeH="0" baseline="0" noProof="0">
                <a:ln>
                  <a:noFill/>
                </a:ln>
                <a:solidFill>
                  <a:srgbClr val="005DA2"/>
                </a:solidFill>
                <a:effectLst/>
                <a:uLnTx/>
                <a:uFillTx/>
                <a:latin typeface="Poppins" panose="00000500000000000000" pitchFamily="2" charset="0"/>
                <a:ea typeface="+mn-ea"/>
                <a:cs typeface="Poppins" panose="00000500000000000000" pitchFamily="2" charset="0"/>
              </a:rPr>
              <a:t>Dir. Técnicas DNP</a:t>
            </a:r>
            <a:endParaRPr kumimoji="0" lang="es-CO" sz="800" b="0" i="0" u="none" strike="noStrike" kern="1200" cap="none" spc="0" normalizeH="0" baseline="0" noProof="0">
              <a:ln>
                <a:noFill/>
              </a:ln>
              <a:solidFill>
                <a:srgbClr val="005DA2"/>
              </a:solidFill>
              <a:effectLst/>
              <a:uLnTx/>
              <a:uFillTx/>
              <a:latin typeface="Poppins" panose="00000500000000000000" pitchFamily="2" charset="0"/>
              <a:ea typeface="+mn-ea"/>
              <a:cs typeface="Poppins" panose="00000500000000000000" pitchFamily="2" charset="0"/>
            </a:endParaRPr>
          </a:p>
        </p:txBody>
      </p:sp>
      <p:sp>
        <p:nvSpPr>
          <p:cNvPr id="233" name="Rectángulo: esquinas redondeadas 232">
            <a:extLst>
              <a:ext uri="{FF2B5EF4-FFF2-40B4-BE49-F238E27FC236}">
                <a16:creationId xmlns:a16="http://schemas.microsoft.com/office/drawing/2014/main" id="{887F8B11-5D41-61D8-0B92-15DC5AC14F18}"/>
              </a:ext>
            </a:extLst>
          </p:cNvPr>
          <p:cNvSpPr/>
          <p:nvPr/>
        </p:nvSpPr>
        <p:spPr>
          <a:xfrm>
            <a:off x="6360063" y="2495955"/>
            <a:ext cx="1581071" cy="2801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a:ln>
                  <a:noFill/>
                </a:ln>
                <a:solidFill>
                  <a:srgbClr val="007DC6"/>
                </a:solidFill>
                <a:effectLst/>
                <a:uLnTx/>
                <a:uFillTx/>
                <a:latin typeface="Poppins" panose="00000500000000000000" pitchFamily="2" charset="0"/>
                <a:ea typeface="+mn-ea"/>
                <a:cs typeface="Poppins" panose="00000500000000000000" pitchFamily="2" charset="0"/>
              </a:rPr>
              <a:t>Fase 3: </a:t>
            </a:r>
            <a:br>
              <a:rPr kumimoji="0" lang="es-MX" sz="800" b="1" i="0" u="none" strike="noStrike" kern="1200" cap="none" spc="0" normalizeH="0" baseline="0" noProof="0">
                <a:ln>
                  <a:noFill/>
                </a:ln>
                <a:solidFill>
                  <a:srgbClr val="007DC6"/>
                </a:solidFill>
                <a:effectLst/>
                <a:uLnTx/>
                <a:uFillTx/>
                <a:latin typeface="Poppins" panose="00000500000000000000" pitchFamily="2" charset="0"/>
                <a:ea typeface="+mn-ea"/>
                <a:cs typeface="Poppins" panose="00000500000000000000" pitchFamily="2" charset="0"/>
              </a:rPr>
            </a:br>
            <a:r>
              <a:rPr kumimoji="0" lang="es-MX" sz="800" b="0" i="0" u="none" strike="noStrike" kern="1200" cap="none" spc="0" normalizeH="0" baseline="0" noProof="0">
                <a:ln>
                  <a:noFill/>
                </a:ln>
                <a:solidFill>
                  <a:srgbClr val="007DC6"/>
                </a:solidFill>
                <a:effectLst/>
                <a:uLnTx/>
                <a:uFillTx/>
                <a:latin typeface="Poppins" panose="00000500000000000000" pitchFamily="2" charset="0"/>
                <a:ea typeface="+mn-ea"/>
                <a:cs typeface="Poppins" panose="00000500000000000000" pitchFamily="2" charset="0"/>
              </a:rPr>
              <a:t>DPIP DNP</a:t>
            </a:r>
            <a:endParaRPr kumimoji="0" lang="es-CO" sz="800" b="0" i="0" u="none" strike="noStrike" kern="1200" cap="none" spc="0" normalizeH="0" baseline="0" noProof="0">
              <a:ln>
                <a:noFill/>
              </a:ln>
              <a:solidFill>
                <a:srgbClr val="007DC6"/>
              </a:solidFill>
              <a:effectLst/>
              <a:uLnTx/>
              <a:uFillTx/>
              <a:latin typeface="Poppins" panose="00000500000000000000" pitchFamily="2" charset="0"/>
              <a:ea typeface="+mn-ea"/>
              <a:cs typeface="Poppins" panose="00000500000000000000" pitchFamily="2" charset="0"/>
            </a:endParaRPr>
          </a:p>
        </p:txBody>
      </p:sp>
      <p:sp>
        <p:nvSpPr>
          <p:cNvPr id="235" name="TextBox 16">
            <a:extLst>
              <a:ext uri="{FF2B5EF4-FFF2-40B4-BE49-F238E27FC236}">
                <a16:creationId xmlns:a16="http://schemas.microsoft.com/office/drawing/2014/main" id="{3DDCD49C-816A-F7E7-F248-150689DE4DE9}"/>
              </a:ext>
            </a:extLst>
          </p:cNvPr>
          <p:cNvSpPr txBox="1"/>
          <p:nvPr/>
        </p:nvSpPr>
        <p:spPr>
          <a:xfrm>
            <a:off x="2595035" y="1964738"/>
            <a:ext cx="1976608" cy="446276"/>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rPr>
              <a:t>Líneas del PND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endParaRPr>
          </a:p>
        </p:txBody>
      </p:sp>
      <p:sp>
        <p:nvSpPr>
          <p:cNvPr id="236" name="TextBox 16">
            <a:extLst>
              <a:ext uri="{FF2B5EF4-FFF2-40B4-BE49-F238E27FC236}">
                <a16:creationId xmlns:a16="http://schemas.microsoft.com/office/drawing/2014/main" id="{F05EC001-377A-A025-E62C-2A3F1C6114F2}"/>
              </a:ext>
            </a:extLst>
          </p:cNvPr>
          <p:cNvSpPr txBox="1"/>
          <p:nvPr/>
        </p:nvSpPr>
        <p:spPr>
          <a:xfrm>
            <a:off x="4431362" y="1948129"/>
            <a:ext cx="1976608" cy="446276"/>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rPr>
              <a:t>Iniciativas estratégicas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0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endParaRPr>
          </a:p>
        </p:txBody>
      </p:sp>
      <p:sp>
        <p:nvSpPr>
          <p:cNvPr id="237" name="TextBox 16">
            <a:extLst>
              <a:ext uri="{FF2B5EF4-FFF2-40B4-BE49-F238E27FC236}">
                <a16:creationId xmlns:a16="http://schemas.microsoft.com/office/drawing/2014/main" id="{73428B23-42FE-758E-D1DF-93C044B4A8FD}"/>
              </a:ext>
            </a:extLst>
          </p:cNvPr>
          <p:cNvSpPr txBox="1"/>
          <p:nvPr/>
        </p:nvSpPr>
        <p:spPr>
          <a:xfrm>
            <a:off x="6045508" y="2084657"/>
            <a:ext cx="1976608" cy="138499"/>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rPr>
              <a:t>Techos MGMP</a:t>
            </a:r>
            <a:endParaRPr kumimoji="0" lang="es-CO" sz="700" b="1" i="0" u="none" strike="noStrike" kern="1200" cap="none" spc="0" normalizeH="0" baseline="0" noProof="0">
              <a:ln>
                <a:noFill/>
              </a:ln>
              <a:solidFill>
                <a:srgbClr val="2D6DBA"/>
              </a:solidFill>
              <a:effectLst/>
              <a:uLnTx/>
              <a:uFillTx/>
              <a:latin typeface="Poppins" panose="00000500000000000000" pitchFamily="2" charset="0"/>
              <a:ea typeface="+mn-ea"/>
              <a:cs typeface="Poppins" panose="00000500000000000000" pitchFamily="2" charset="0"/>
            </a:endParaRPr>
          </a:p>
        </p:txBody>
      </p:sp>
      <p:sp>
        <p:nvSpPr>
          <p:cNvPr id="238" name="TextBox 16">
            <a:extLst>
              <a:ext uri="{FF2B5EF4-FFF2-40B4-BE49-F238E27FC236}">
                <a16:creationId xmlns:a16="http://schemas.microsoft.com/office/drawing/2014/main" id="{166302E5-0B56-8C33-AA99-2910805AEA43}"/>
              </a:ext>
            </a:extLst>
          </p:cNvPr>
          <p:cNvSpPr txBox="1"/>
          <p:nvPr/>
        </p:nvSpPr>
        <p:spPr>
          <a:xfrm>
            <a:off x="793652" y="2105051"/>
            <a:ext cx="1976608" cy="307777"/>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Insumos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sp>
        <p:nvSpPr>
          <p:cNvPr id="239" name="TextBox 16">
            <a:extLst>
              <a:ext uri="{FF2B5EF4-FFF2-40B4-BE49-F238E27FC236}">
                <a16:creationId xmlns:a16="http://schemas.microsoft.com/office/drawing/2014/main" id="{BBD124BC-6865-9300-7EE6-98C1BD7F50CF}"/>
              </a:ext>
            </a:extLst>
          </p:cNvPr>
          <p:cNvSpPr txBox="1"/>
          <p:nvPr/>
        </p:nvSpPr>
        <p:spPr>
          <a:xfrm>
            <a:off x="473860" y="4322651"/>
            <a:ext cx="1506877" cy="276999"/>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Criterio</a:t>
            </a:r>
            <a:endParaRPr kumimoji="0"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sp>
        <p:nvSpPr>
          <p:cNvPr id="240" name="TextBox 19">
            <a:extLst>
              <a:ext uri="{FF2B5EF4-FFF2-40B4-BE49-F238E27FC236}">
                <a16:creationId xmlns:a16="http://schemas.microsoft.com/office/drawing/2014/main" id="{0506B344-2753-EFCA-D3DE-D06E8038A620}"/>
              </a:ext>
            </a:extLst>
          </p:cNvPr>
          <p:cNvSpPr txBox="1"/>
          <p:nvPr/>
        </p:nvSpPr>
        <p:spPr>
          <a:xfrm>
            <a:off x="498105" y="4920038"/>
            <a:ext cx="1506878" cy="161583"/>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050" b="1" i="0" u="none" strike="noStrike" kern="1200" cap="none" spc="0" normalizeH="0" baseline="0" noProof="0">
                <a:ln>
                  <a:noFill/>
                </a:ln>
                <a:solidFill>
                  <a:prstClr val="black">
                    <a:lumMod val="75000"/>
                    <a:lumOff val="25000"/>
                  </a:prstClr>
                </a:solidFill>
                <a:effectLst/>
                <a:uLnTx/>
                <a:uFillTx/>
                <a:latin typeface="Poppins "/>
                <a:ea typeface="+mn-ea"/>
                <a:cs typeface="Poppins Light" panose="00000400000000000000" pitchFamily="50" charset="0"/>
              </a:rPr>
              <a:t>Descripción</a:t>
            </a:r>
          </a:p>
        </p:txBody>
      </p:sp>
      <p:sp>
        <p:nvSpPr>
          <p:cNvPr id="241" name="TextBox 16">
            <a:extLst>
              <a:ext uri="{FF2B5EF4-FFF2-40B4-BE49-F238E27FC236}">
                <a16:creationId xmlns:a16="http://schemas.microsoft.com/office/drawing/2014/main" id="{6684DFF3-9AA7-928D-5041-AE6F759B28F1}"/>
              </a:ext>
            </a:extLst>
          </p:cNvPr>
          <p:cNvSpPr txBox="1"/>
          <p:nvPr/>
        </p:nvSpPr>
        <p:spPr>
          <a:xfrm>
            <a:off x="2320921" y="4307198"/>
            <a:ext cx="1683189" cy="41549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Coherencia Programática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sp>
        <p:nvSpPr>
          <p:cNvPr id="242" name="TextBox 19">
            <a:extLst>
              <a:ext uri="{FF2B5EF4-FFF2-40B4-BE49-F238E27FC236}">
                <a16:creationId xmlns:a16="http://schemas.microsoft.com/office/drawing/2014/main" id="{617F0F4F-6A2F-91D8-0D4B-60304872D5A2}"/>
              </a:ext>
            </a:extLst>
          </p:cNvPr>
          <p:cNvSpPr txBox="1"/>
          <p:nvPr/>
        </p:nvSpPr>
        <p:spPr>
          <a:xfrm>
            <a:off x="2304282" y="4766441"/>
            <a:ext cx="1822701" cy="41549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Verifican</a:t>
            </a:r>
            <a:r>
              <a:rPr kumimoji="0" lang="es-CO" sz="9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 la asociación de
los ejes del PND con la programación de la inversión</a:t>
            </a:r>
          </a:p>
        </p:txBody>
      </p:sp>
      <p:sp>
        <p:nvSpPr>
          <p:cNvPr id="243" name="TextBox 16">
            <a:extLst>
              <a:ext uri="{FF2B5EF4-FFF2-40B4-BE49-F238E27FC236}">
                <a16:creationId xmlns:a16="http://schemas.microsoft.com/office/drawing/2014/main" id="{5670FFC4-8007-B804-63AF-B542B63C515C}"/>
              </a:ext>
            </a:extLst>
          </p:cNvPr>
          <p:cNvSpPr txBox="1"/>
          <p:nvPr/>
        </p:nvSpPr>
        <p:spPr>
          <a:xfrm>
            <a:off x="4431362" y="4302148"/>
            <a:ext cx="1773018" cy="41549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Metas Consistentes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sp>
        <p:nvSpPr>
          <p:cNvPr id="244" name="TextBox 19">
            <a:extLst>
              <a:ext uri="{FF2B5EF4-FFF2-40B4-BE49-F238E27FC236}">
                <a16:creationId xmlns:a16="http://schemas.microsoft.com/office/drawing/2014/main" id="{367AD5B1-22E4-FFA8-1A12-9D2DFBC766CD}"/>
              </a:ext>
            </a:extLst>
          </p:cNvPr>
          <p:cNvSpPr txBox="1"/>
          <p:nvPr/>
        </p:nvSpPr>
        <p:spPr>
          <a:xfrm>
            <a:off x="4429389" y="4723074"/>
            <a:ext cx="1773017" cy="55399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Aseguran</a:t>
            </a:r>
            <a:r>
              <a:rPr kumimoji="0" lang="es-MX" sz="9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 la correspondencia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lógica y financiera entre recursos, iniciativas, proyectos y metas.</a:t>
            </a:r>
          </a:p>
        </p:txBody>
      </p:sp>
      <p:sp>
        <p:nvSpPr>
          <p:cNvPr id="245" name="TextBox 16">
            <a:extLst>
              <a:ext uri="{FF2B5EF4-FFF2-40B4-BE49-F238E27FC236}">
                <a16:creationId xmlns:a16="http://schemas.microsoft.com/office/drawing/2014/main" id="{E7860A94-4A13-2EDE-B817-D5B3BE0B9E5A}"/>
              </a:ext>
            </a:extLst>
          </p:cNvPr>
          <p:cNvSpPr txBox="1"/>
          <p:nvPr/>
        </p:nvSpPr>
        <p:spPr>
          <a:xfrm>
            <a:off x="6624666" y="4316688"/>
            <a:ext cx="1664109" cy="41549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Articulación y Trazabilidad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9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sp>
        <p:nvSpPr>
          <p:cNvPr id="246" name="TextBox 19">
            <a:extLst>
              <a:ext uri="{FF2B5EF4-FFF2-40B4-BE49-F238E27FC236}">
                <a16:creationId xmlns:a16="http://schemas.microsoft.com/office/drawing/2014/main" id="{3777073D-9A47-3D7B-7344-8F63F1834781}"/>
              </a:ext>
            </a:extLst>
          </p:cNvPr>
          <p:cNvSpPr txBox="1"/>
          <p:nvPr/>
        </p:nvSpPr>
        <p:spPr>
          <a:xfrm>
            <a:off x="6527438" y="4761367"/>
            <a:ext cx="1858563" cy="415498"/>
          </a:xfrm>
          <a:prstGeom prst="rect">
            <a:avLst/>
          </a:prstGeom>
          <a:noFill/>
          <a:ln>
            <a:noFill/>
          </a:ln>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9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Conectan</a:t>
            </a:r>
            <a:r>
              <a:rPr kumimoji="0" lang="es-MX" sz="9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 acuerdos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lumMod val="75000"/>
                    <a:lumOff val="25000"/>
                  </a:prstClr>
                </a:solidFill>
                <a:effectLst/>
                <a:uLnTx/>
                <a:uFillTx/>
                <a:latin typeface="Poppins Light" panose="00000400000000000000" pitchFamily="50" charset="0"/>
                <a:ea typeface="+mn-ea"/>
                <a:cs typeface="Poppins Light" panose="00000400000000000000" pitchFamily="50" charset="0"/>
              </a:rPr>
              <a:t>de mesas de trabajo sectoriales con techos presupuestales.</a:t>
            </a:r>
          </a:p>
        </p:txBody>
      </p:sp>
      <p:sp>
        <p:nvSpPr>
          <p:cNvPr id="247" name="Rectángulo: esquinas superiores redondeadas 246">
            <a:extLst>
              <a:ext uri="{FF2B5EF4-FFF2-40B4-BE49-F238E27FC236}">
                <a16:creationId xmlns:a16="http://schemas.microsoft.com/office/drawing/2014/main" id="{3E40A9EF-4600-3605-4FE9-2CA0DE493CBC}"/>
              </a:ext>
            </a:extLst>
          </p:cNvPr>
          <p:cNvSpPr/>
          <p:nvPr/>
        </p:nvSpPr>
        <p:spPr>
          <a:xfrm>
            <a:off x="2815850" y="1991771"/>
            <a:ext cx="1532964" cy="311972"/>
          </a:xfrm>
          <a:prstGeom prst="round2SameRect">
            <a:avLst/>
          </a:prstGeom>
          <a:noFill/>
          <a:ln>
            <a:solidFill>
              <a:srgbClr val="2D6DBA"/>
            </a:solidFill>
          </a:ln>
          <a:effectLst>
            <a:reflection blurRad="6350" stA="52000" endA="300" endPos="3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8" name="Rectángulo: esquinas superiores redondeadas 247">
            <a:extLst>
              <a:ext uri="{FF2B5EF4-FFF2-40B4-BE49-F238E27FC236}">
                <a16:creationId xmlns:a16="http://schemas.microsoft.com/office/drawing/2014/main" id="{413A81AA-3B24-7F14-7CB3-A8E7C276FE24}"/>
              </a:ext>
            </a:extLst>
          </p:cNvPr>
          <p:cNvSpPr/>
          <p:nvPr/>
        </p:nvSpPr>
        <p:spPr>
          <a:xfrm>
            <a:off x="4468796" y="1984636"/>
            <a:ext cx="1817739" cy="311972"/>
          </a:xfrm>
          <a:prstGeom prst="round2SameRect">
            <a:avLst/>
          </a:prstGeom>
          <a:noFill/>
          <a:ln>
            <a:solidFill>
              <a:srgbClr val="2D6DBA"/>
            </a:solidFill>
          </a:ln>
          <a:effectLst>
            <a:reflection blurRad="6350" stA="52000" endA="300" endPos="3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9" name="Rectángulo: esquinas superiores redondeadas 248">
            <a:extLst>
              <a:ext uri="{FF2B5EF4-FFF2-40B4-BE49-F238E27FC236}">
                <a16:creationId xmlns:a16="http://schemas.microsoft.com/office/drawing/2014/main" id="{19E4A6DD-0C38-1953-CB7F-DB6EB84F751B}"/>
              </a:ext>
            </a:extLst>
          </p:cNvPr>
          <p:cNvSpPr/>
          <p:nvPr/>
        </p:nvSpPr>
        <p:spPr>
          <a:xfrm>
            <a:off x="6405104" y="1977206"/>
            <a:ext cx="1292529" cy="311972"/>
          </a:xfrm>
          <a:prstGeom prst="round2SameRect">
            <a:avLst/>
          </a:prstGeom>
          <a:noFill/>
          <a:ln>
            <a:solidFill>
              <a:srgbClr val="2D6DBA"/>
            </a:solidFill>
          </a:ln>
          <a:effectLst>
            <a:reflection blurRad="6350" stA="52000" endA="300" endPos="3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7" name="Grupo 36">
            <a:extLst>
              <a:ext uri="{FF2B5EF4-FFF2-40B4-BE49-F238E27FC236}">
                <a16:creationId xmlns:a16="http://schemas.microsoft.com/office/drawing/2014/main" id="{694DAB52-0129-C63D-0197-AA18BA561CE8}"/>
              </a:ext>
            </a:extLst>
          </p:cNvPr>
          <p:cNvGrpSpPr/>
          <p:nvPr/>
        </p:nvGrpSpPr>
        <p:grpSpPr>
          <a:xfrm>
            <a:off x="997278" y="2547103"/>
            <a:ext cx="1466740" cy="277693"/>
            <a:chOff x="4398234" y="2328439"/>
            <a:chExt cx="1466740" cy="277693"/>
          </a:xfrm>
        </p:grpSpPr>
        <p:grpSp>
          <p:nvGrpSpPr>
            <p:cNvPr id="31" name="Grupo 30">
              <a:extLst>
                <a:ext uri="{FF2B5EF4-FFF2-40B4-BE49-F238E27FC236}">
                  <a16:creationId xmlns:a16="http://schemas.microsoft.com/office/drawing/2014/main" id="{0E7C1657-EEB8-EDA8-7EDC-270A65B5B063}"/>
                </a:ext>
              </a:extLst>
            </p:cNvPr>
            <p:cNvGrpSpPr/>
            <p:nvPr/>
          </p:nvGrpSpPr>
          <p:grpSpPr>
            <a:xfrm>
              <a:off x="4398234" y="2328439"/>
              <a:ext cx="346222" cy="276801"/>
              <a:chOff x="4398234" y="2328439"/>
              <a:chExt cx="346222" cy="276801"/>
            </a:xfrm>
          </p:grpSpPr>
          <p:grpSp>
            <p:nvGrpSpPr>
              <p:cNvPr id="21" name="Grupo 20">
                <a:extLst>
                  <a:ext uri="{FF2B5EF4-FFF2-40B4-BE49-F238E27FC236}">
                    <a16:creationId xmlns:a16="http://schemas.microsoft.com/office/drawing/2014/main" id="{040E0C2A-CD42-479A-53B4-83FE03DE2AFD}"/>
                  </a:ext>
                </a:extLst>
              </p:cNvPr>
              <p:cNvGrpSpPr/>
              <p:nvPr/>
            </p:nvGrpSpPr>
            <p:grpSpPr>
              <a:xfrm>
                <a:off x="4398234" y="2330117"/>
                <a:ext cx="79341" cy="275123"/>
                <a:chOff x="1158815" y="2607911"/>
                <a:chExt cx="130717" cy="453274"/>
              </a:xfrm>
            </p:grpSpPr>
            <p:cxnSp>
              <p:nvCxnSpPr>
                <p:cNvPr id="22" name="Straight Connector 19">
                  <a:extLst>
                    <a:ext uri="{FF2B5EF4-FFF2-40B4-BE49-F238E27FC236}">
                      <a16:creationId xmlns:a16="http://schemas.microsoft.com/office/drawing/2014/main" id="{3217762A-5E89-29F6-C495-B88AA7960E28}"/>
                    </a:ext>
                  </a:extLst>
                </p:cNvPr>
                <p:cNvCxnSpPr>
                  <a:cxnSpLocks/>
                </p:cNvCxnSpPr>
                <p:nvPr/>
              </p:nvCxnSpPr>
              <p:spPr>
                <a:xfrm flipV="1">
                  <a:off x="1226712" y="2607911"/>
                  <a:ext cx="0" cy="446412"/>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3" name="Elipse 22">
                  <a:extLst>
                    <a:ext uri="{FF2B5EF4-FFF2-40B4-BE49-F238E27FC236}">
                      <a16:creationId xmlns:a16="http://schemas.microsoft.com/office/drawing/2014/main" id="{42E18449-F326-29B3-C14C-DA82119AC3E9}"/>
                    </a:ext>
                  </a:extLst>
                </p:cNvPr>
                <p:cNvSpPr/>
                <p:nvPr/>
              </p:nvSpPr>
              <p:spPr>
                <a:xfrm rot="5400000" flipV="1">
                  <a:off x="1158815" y="2930468"/>
                  <a:ext cx="130717" cy="130717"/>
                </a:xfrm>
                <a:prstGeom prst="ellipse">
                  <a:avLst/>
                </a:prstGeom>
                <a:solidFill>
                  <a:srgbClr val="105A87"/>
                </a:solidFill>
                <a:ln>
                  <a:solidFill>
                    <a:srgbClr val="F7F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28" name="Straight Connector 19">
                <a:extLst>
                  <a:ext uri="{FF2B5EF4-FFF2-40B4-BE49-F238E27FC236}">
                    <a16:creationId xmlns:a16="http://schemas.microsoft.com/office/drawing/2014/main" id="{E3CC8715-EC19-7B0C-96D8-889200A31041}"/>
                  </a:ext>
                </a:extLst>
              </p:cNvPr>
              <p:cNvCxnSpPr>
                <a:cxnSpLocks/>
              </p:cNvCxnSpPr>
              <p:nvPr/>
            </p:nvCxnSpPr>
            <p:spPr>
              <a:xfrm>
                <a:off x="4439476" y="2328439"/>
                <a:ext cx="304980" cy="1"/>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grpSp>
        <p:grpSp>
          <p:nvGrpSpPr>
            <p:cNvPr id="32" name="Grupo 31">
              <a:extLst>
                <a:ext uri="{FF2B5EF4-FFF2-40B4-BE49-F238E27FC236}">
                  <a16:creationId xmlns:a16="http://schemas.microsoft.com/office/drawing/2014/main" id="{B6282DA4-1899-0B52-4FB9-462D639CC8A8}"/>
                </a:ext>
              </a:extLst>
            </p:cNvPr>
            <p:cNvGrpSpPr/>
            <p:nvPr/>
          </p:nvGrpSpPr>
          <p:grpSpPr>
            <a:xfrm flipH="1">
              <a:off x="5518752" y="2329331"/>
              <a:ext cx="346222" cy="276801"/>
              <a:chOff x="4398234" y="2328439"/>
              <a:chExt cx="346222" cy="276801"/>
            </a:xfrm>
          </p:grpSpPr>
          <p:grpSp>
            <p:nvGrpSpPr>
              <p:cNvPr id="33" name="Grupo 32">
                <a:extLst>
                  <a:ext uri="{FF2B5EF4-FFF2-40B4-BE49-F238E27FC236}">
                    <a16:creationId xmlns:a16="http://schemas.microsoft.com/office/drawing/2014/main" id="{B95338FE-BD06-D59D-70BE-E28FB48CB1B5}"/>
                  </a:ext>
                </a:extLst>
              </p:cNvPr>
              <p:cNvGrpSpPr/>
              <p:nvPr/>
            </p:nvGrpSpPr>
            <p:grpSpPr>
              <a:xfrm>
                <a:off x="4398234" y="2330117"/>
                <a:ext cx="79341" cy="275123"/>
                <a:chOff x="1158815" y="2607911"/>
                <a:chExt cx="130717" cy="453274"/>
              </a:xfrm>
            </p:grpSpPr>
            <p:cxnSp>
              <p:nvCxnSpPr>
                <p:cNvPr id="35" name="Straight Connector 19">
                  <a:extLst>
                    <a:ext uri="{FF2B5EF4-FFF2-40B4-BE49-F238E27FC236}">
                      <a16:creationId xmlns:a16="http://schemas.microsoft.com/office/drawing/2014/main" id="{6EB035AC-9C9B-E142-59D0-2EB09E42AF92}"/>
                    </a:ext>
                  </a:extLst>
                </p:cNvPr>
                <p:cNvCxnSpPr>
                  <a:cxnSpLocks/>
                </p:cNvCxnSpPr>
                <p:nvPr/>
              </p:nvCxnSpPr>
              <p:spPr>
                <a:xfrm flipV="1">
                  <a:off x="1226712" y="2607911"/>
                  <a:ext cx="0" cy="446412"/>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6" name="Elipse 35">
                  <a:extLst>
                    <a:ext uri="{FF2B5EF4-FFF2-40B4-BE49-F238E27FC236}">
                      <a16:creationId xmlns:a16="http://schemas.microsoft.com/office/drawing/2014/main" id="{4FC70B10-E48B-05F4-C003-A713D8749ADF}"/>
                    </a:ext>
                  </a:extLst>
                </p:cNvPr>
                <p:cNvSpPr/>
                <p:nvPr/>
              </p:nvSpPr>
              <p:spPr>
                <a:xfrm rot="5400000" flipV="1">
                  <a:off x="1158815" y="2930468"/>
                  <a:ext cx="130717" cy="130717"/>
                </a:xfrm>
                <a:prstGeom prst="ellipse">
                  <a:avLst/>
                </a:prstGeom>
                <a:solidFill>
                  <a:srgbClr val="105A87"/>
                </a:solidFill>
                <a:ln>
                  <a:solidFill>
                    <a:srgbClr val="F7F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34" name="Straight Connector 19">
                <a:extLst>
                  <a:ext uri="{FF2B5EF4-FFF2-40B4-BE49-F238E27FC236}">
                    <a16:creationId xmlns:a16="http://schemas.microsoft.com/office/drawing/2014/main" id="{F1DE5CC7-BD34-ED70-328C-30A0085759E0}"/>
                  </a:ext>
                </a:extLst>
              </p:cNvPr>
              <p:cNvCxnSpPr>
                <a:cxnSpLocks/>
              </p:cNvCxnSpPr>
              <p:nvPr/>
            </p:nvCxnSpPr>
            <p:spPr>
              <a:xfrm>
                <a:off x="4439476" y="2328439"/>
                <a:ext cx="304980" cy="1"/>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grpSp>
      </p:grpSp>
      <p:grpSp>
        <p:nvGrpSpPr>
          <p:cNvPr id="38" name="Grupo 37">
            <a:extLst>
              <a:ext uri="{FF2B5EF4-FFF2-40B4-BE49-F238E27FC236}">
                <a16:creationId xmlns:a16="http://schemas.microsoft.com/office/drawing/2014/main" id="{4ED8CC38-A16E-1482-4E5A-31E1204B5B22}"/>
              </a:ext>
            </a:extLst>
          </p:cNvPr>
          <p:cNvGrpSpPr/>
          <p:nvPr/>
        </p:nvGrpSpPr>
        <p:grpSpPr>
          <a:xfrm>
            <a:off x="3735426" y="2568873"/>
            <a:ext cx="1466740" cy="277693"/>
            <a:chOff x="4398234" y="2328439"/>
            <a:chExt cx="1466740" cy="277693"/>
          </a:xfrm>
        </p:grpSpPr>
        <p:grpSp>
          <p:nvGrpSpPr>
            <p:cNvPr id="39" name="Grupo 38">
              <a:extLst>
                <a:ext uri="{FF2B5EF4-FFF2-40B4-BE49-F238E27FC236}">
                  <a16:creationId xmlns:a16="http://schemas.microsoft.com/office/drawing/2014/main" id="{0E58F719-507B-26B0-34B5-643E7164D18B}"/>
                </a:ext>
              </a:extLst>
            </p:cNvPr>
            <p:cNvGrpSpPr/>
            <p:nvPr/>
          </p:nvGrpSpPr>
          <p:grpSpPr>
            <a:xfrm>
              <a:off x="4398234" y="2328439"/>
              <a:ext cx="346222" cy="276801"/>
              <a:chOff x="4398234" y="2328439"/>
              <a:chExt cx="346222" cy="276801"/>
            </a:xfrm>
          </p:grpSpPr>
          <p:grpSp>
            <p:nvGrpSpPr>
              <p:cNvPr id="45" name="Grupo 44">
                <a:extLst>
                  <a:ext uri="{FF2B5EF4-FFF2-40B4-BE49-F238E27FC236}">
                    <a16:creationId xmlns:a16="http://schemas.microsoft.com/office/drawing/2014/main" id="{9F7A9970-92AA-ED6D-5A4D-27336C65C8C2}"/>
                  </a:ext>
                </a:extLst>
              </p:cNvPr>
              <p:cNvGrpSpPr/>
              <p:nvPr/>
            </p:nvGrpSpPr>
            <p:grpSpPr>
              <a:xfrm>
                <a:off x="4398234" y="2330117"/>
                <a:ext cx="79341" cy="275123"/>
                <a:chOff x="1158815" y="2607911"/>
                <a:chExt cx="130717" cy="453274"/>
              </a:xfrm>
            </p:grpSpPr>
            <p:cxnSp>
              <p:nvCxnSpPr>
                <p:cNvPr id="47" name="Straight Connector 19">
                  <a:extLst>
                    <a:ext uri="{FF2B5EF4-FFF2-40B4-BE49-F238E27FC236}">
                      <a16:creationId xmlns:a16="http://schemas.microsoft.com/office/drawing/2014/main" id="{A28C3B18-ADBC-22E5-A751-137C6E1D44CC}"/>
                    </a:ext>
                  </a:extLst>
                </p:cNvPr>
                <p:cNvCxnSpPr>
                  <a:cxnSpLocks/>
                </p:cNvCxnSpPr>
                <p:nvPr/>
              </p:nvCxnSpPr>
              <p:spPr>
                <a:xfrm flipV="1">
                  <a:off x="1226712" y="2607911"/>
                  <a:ext cx="0" cy="446412"/>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48" name="Elipse 47">
                  <a:extLst>
                    <a:ext uri="{FF2B5EF4-FFF2-40B4-BE49-F238E27FC236}">
                      <a16:creationId xmlns:a16="http://schemas.microsoft.com/office/drawing/2014/main" id="{7F01CDF4-E3F7-33CB-73FB-3FE601A459C5}"/>
                    </a:ext>
                  </a:extLst>
                </p:cNvPr>
                <p:cNvSpPr/>
                <p:nvPr/>
              </p:nvSpPr>
              <p:spPr>
                <a:xfrm rot="5400000" flipV="1">
                  <a:off x="1158815" y="2930468"/>
                  <a:ext cx="130717" cy="130717"/>
                </a:xfrm>
                <a:prstGeom prst="ellipse">
                  <a:avLst/>
                </a:prstGeom>
                <a:solidFill>
                  <a:srgbClr val="005DA2"/>
                </a:solidFill>
                <a:ln>
                  <a:solidFill>
                    <a:srgbClr val="F7F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46" name="Straight Connector 19">
                <a:extLst>
                  <a:ext uri="{FF2B5EF4-FFF2-40B4-BE49-F238E27FC236}">
                    <a16:creationId xmlns:a16="http://schemas.microsoft.com/office/drawing/2014/main" id="{AB69CFA7-517B-F61B-4694-97CDF829CD0E}"/>
                  </a:ext>
                </a:extLst>
              </p:cNvPr>
              <p:cNvCxnSpPr>
                <a:cxnSpLocks/>
              </p:cNvCxnSpPr>
              <p:nvPr/>
            </p:nvCxnSpPr>
            <p:spPr>
              <a:xfrm>
                <a:off x="4439476" y="2328439"/>
                <a:ext cx="304980" cy="1"/>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grpSp>
        <p:grpSp>
          <p:nvGrpSpPr>
            <p:cNvPr id="40" name="Grupo 39">
              <a:extLst>
                <a:ext uri="{FF2B5EF4-FFF2-40B4-BE49-F238E27FC236}">
                  <a16:creationId xmlns:a16="http://schemas.microsoft.com/office/drawing/2014/main" id="{80D0F2DA-9A3E-EB5D-D949-9D7628D8B08D}"/>
                </a:ext>
              </a:extLst>
            </p:cNvPr>
            <p:cNvGrpSpPr/>
            <p:nvPr/>
          </p:nvGrpSpPr>
          <p:grpSpPr>
            <a:xfrm flipH="1">
              <a:off x="5518752" y="2329331"/>
              <a:ext cx="346222" cy="276801"/>
              <a:chOff x="4398234" y="2328439"/>
              <a:chExt cx="346222" cy="276801"/>
            </a:xfrm>
          </p:grpSpPr>
          <p:grpSp>
            <p:nvGrpSpPr>
              <p:cNvPr id="41" name="Grupo 40">
                <a:extLst>
                  <a:ext uri="{FF2B5EF4-FFF2-40B4-BE49-F238E27FC236}">
                    <a16:creationId xmlns:a16="http://schemas.microsoft.com/office/drawing/2014/main" id="{E8440E84-F446-8665-9534-4CA3DA8B5DF8}"/>
                  </a:ext>
                </a:extLst>
              </p:cNvPr>
              <p:cNvGrpSpPr/>
              <p:nvPr/>
            </p:nvGrpSpPr>
            <p:grpSpPr>
              <a:xfrm>
                <a:off x="4398234" y="2330117"/>
                <a:ext cx="79341" cy="275123"/>
                <a:chOff x="1158815" y="2607911"/>
                <a:chExt cx="130717" cy="453274"/>
              </a:xfrm>
            </p:grpSpPr>
            <p:cxnSp>
              <p:nvCxnSpPr>
                <p:cNvPr id="43" name="Straight Connector 19">
                  <a:extLst>
                    <a:ext uri="{FF2B5EF4-FFF2-40B4-BE49-F238E27FC236}">
                      <a16:creationId xmlns:a16="http://schemas.microsoft.com/office/drawing/2014/main" id="{926899D0-3A78-E2E3-4144-7C64940F6DC5}"/>
                    </a:ext>
                  </a:extLst>
                </p:cNvPr>
                <p:cNvCxnSpPr>
                  <a:cxnSpLocks/>
                </p:cNvCxnSpPr>
                <p:nvPr/>
              </p:nvCxnSpPr>
              <p:spPr>
                <a:xfrm flipV="1">
                  <a:off x="1226712" y="2607911"/>
                  <a:ext cx="0" cy="446412"/>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44" name="Elipse 43">
                  <a:extLst>
                    <a:ext uri="{FF2B5EF4-FFF2-40B4-BE49-F238E27FC236}">
                      <a16:creationId xmlns:a16="http://schemas.microsoft.com/office/drawing/2014/main" id="{3FCBF46E-ADCD-450B-06F5-B64CE99342ED}"/>
                    </a:ext>
                  </a:extLst>
                </p:cNvPr>
                <p:cNvSpPr/>
                <p:nvPr/>
              </p:nvSpPr>
              <p:spPr>
                <a:xfrm rot="5400000" flipV="1">
                  <a:off x="1158815" y="2930468"/>
                  <a:ext cx="130717" cy="130717"/>
                </a:xfrm>
                <a:prstGeom prst="ellipse">
                  <a:avLst/>
                </a:prstGeom>
                <a:solidFill>
                  <a:srgbClr val="005DA2"/>
                </a:solidFill>
                <a:ln>
                  <a:solidFill>
                    <a:srgbClr val="F7F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42" name="Straight Connector 19">
                <a:extLst>
                  <a:ext uri="{FF2B5EF4-FFF2-40B4-BE49-F238E27FC236}">
                    <a16:creationId xmlns:a16="http://schemas.microsoft.com/office/drawing/2014/main" id="{C12088D2-AFAE-784C-48F4-148869C2D1BF}"/>
                  </a:ext>
                </a:extLst>
              </p:cNvPr>
              <p:cNvCxnSpPr>
                <a:cxnSpLocks/>
              </p:cNvCxnSpPr>
              <p:nvPr/>
            </p:nvCxnSpPr>
            <p:spPr>
              <a:xfrm>
                <a:off x="4439476" y="2328439"/>
                <a:ext cx="304980" cy="1"/>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grpSp>
      </p:grpSp>
      <p:grpSp>
        <p:nvGrpSpPr>
          <p:cNvPr id="49" name="Grupo 48">
            <a:extLst>
              <a:ext uri="{FF2B5EF4-FFF2-40B4-BE49-F238E27FC236}">
                <a16:creationId xmlns:a16="http://schemas.microsoft.com/office/drawing/2014/main" id="{28CFA131-882A-9523-FA3B-7D68F2ABA6C7}"/>
              </a:ext>
            </a:extLst>
          </p:cNvPr>
          <p:cNvGrpSpPr/>
          <p:nvPr/>
        </p:nvGrpSpPr>
        <p:grpSpPr>
          <a:xfrm>
            <a:off x="6474394" y="2566799"/>
            <a:ext cx="1466740" cy="277693"/>
            <a:chOff x="4398234" y="2328439"/>
            <a:chExt cx="1466740" cy="277693"/>
          </a:xfrm>
        </p:grpSpPr>
        <p:grpSp>
          <p:nvGrpSpPr>
            <p:cNvPr id="50" name="Grupo 49">
              <a:extLst>
                <a:ext uri="{FF2B5EF4-FFF2-40B4-BE49-F238E27FC236}">
                  <a16:creationId xmlns:a16="http://schemas.microsoft.com/office/drawing/2014/main" id="{08E8F8E8-51B4-596E-8892-04313A78600E}"/>
                </a:ext>
              </a:extLst>
            </p:cNvPr>
            <p:cNvGrpSpPr/>
            <p:nvPr/>
          </p:nvGrpSpPr>
          <p:grpSpPr>
            <a:xfrm>
              <a:off x="4398234" y="2328439"/>
              <a:ext cx="346222" cy="276801"/>
              <a:chOff x="4398234" y="2328439"/>
              <a:chExt cx="346222" cy="276801"/>
            </a:xfrm>
          </p:grpSpPr>
          <p:grpSp>
            <p:nvGrpSpPr>
              <p:cNvPr id="56" name="Grupo 55">
                <a:extLst>
                  <a:ext uri="{FF2B5EF4-FFF2-40B4-BE49-F238E27FC236}">
                    <a16:creationId xmlns:a16="http://schemas.microsoft.com/office/drawing/2014/main" id="{1F55B15A-CA4D-EFFE-BB76-4B43E20485B3}"/>
                  </a:ext>
                </a:extLst>
              </p:cNvPr>
              <p:cNvGrpSpPr/>
              <p:nvPr/>
            </p:nvGrpSpPr>
            <p:grpSpPr>
              <a:xfrm>
                <a:off x="4398234" y="2330117"/>
                <a:ext cx="79341" cy="275123"/>
                <a:chOff x="1158815" y="2607911"/>
                <a:chExt cx="130717" cy="453274"/>
              </a:xfrm>
            </p:grpSpPr>
            <p:cxnSp>
              <p:nvCxnSpPr>
                <p:cNvPr id="58" name="Straight Connector 19">
                  <a:extLst>
                    <a:ext uri="{FF2B5EF4-FFF2-40B4-BE49-F238E27FC236}">
                      <a16:creationId xmlns:a16="http://schemas.microsoft.com/office/drawing/2014/main" id="{1D67266B-1A65-16B8-C207-D7F7FDDBEA03}"/>
                    </a:ext>
                  </a:extLst>
                </p:cNvPr>
                <p:cNvCxnSpPr>
                  <a:cxnSpLocks/>
                </p:cNvCxnSpPr>
                <p:nvPr/>
              </p:nvCxnSpPr>
              <p:spPr>
                <a:xfrm flipV="1">
                  <a:off x="1226712" y="2607911"/>
                  <a:ext cx="0" cy="446412"/>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28" name="Elipse 127">
                  <a:extLst>
                    <a:ext uri="{FF2B5EF4-FFF2-40B4-BE49-F238E27FC236}">
                      <a16:creationId xmlns:a16="http://schemas.microsoft.com/office/drawing/2014/main" id="{E7B5081C-E5E4-69DF-3879-42538ACF66EE}"/>
                    </a:ext>
                  </a:extLst>
                </p:cNvPr>
                <p:cNvSpPr/>
                <p:nvPr/>
              </p:nvSpPr>
              <p:spPr>
                <a:xfrm rot="5400000" flipV="1">
                  <a:off x="1158815" y="2930468"/>
                  <a:ext cx="130717" cy="130717"/>
                </a:xfrm>
                <a:prstGeom prst="ellipse">
                  <a:avLst/>
                </a:prstGeom>
                <a:solidFill>
                  <a:srgbClr val="007DC6"/>
                </a:solidFill>
                <a:ln>
                  <a:solidFill>
                    <a:srgbClr val="F7F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57" name="Straight Connector 19">
                <a:extLst>
                  <a:ext uri="{FF2B5EF4-FFF2-40B4-BE49-F238E27FC236}">
                    <a16:creationId xmlns:a16="http://schemas.microsoft.com/office/drawing/2014/main" id="{D8B985D8-1158-D3D0-804D-3C673E6A2705}"/>
                  </a:ext>
                </a:extLst>
              </p:cNvPr>
              <p:cNvCxnSpPr>
                <a:cxnSpLocks/>
              </p:cNvCxnSpPr>
              <p:nvPr/>
            </p:nvCxnSpPr>
            <p:spPr>
              <a:xfrm>
                <a:off x="4439476" y="2328439"/>
                <a:ext cx="304980" cy="1"/>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grpSp>
        <p:grpSp>
          <p:nvGrpSpPr>
            <p:cNvPr id="51" name="Grupo 50">
              <a:extLst>
                <a:ext uri="{FF2B5EF4-FFF2-40B4-BE49-F238E27FC236}">
                  <a16:creationId xmlns:a16="http://schemas.microsoft.com/office/drawing/2014/main" id="{0B5061ED-C0B5-EBCA-F8F6-00CCBD63C80D}"/>
                </a:ext>
              </a:extLst>
            </p:cNvPr>
            <p:cNvGrpSpPr/>
            <p:nvPr/>
          </p:nvGrpSpPr>
          <p:grpSpPr>
            <a:xfrm flipH="1">
              <a:off x="5518752" y="2329331"/>
              <a:ext cx="346222" cy="276801"/>
              <a:chOff x="4398234" y="2328439"/>
              <a:chExt cx="346222" cy="276801"/>
            </a:xfrm>
          </p:grpSpPr>
          <p:grpSp>
            <p:nvGrpSpPr>
              <p:cNvPr id="52" name="Grupo 51">
                <a:extLst>
                  <a:ext uri="{FF2B5EF4-FFF2-40B4-BE49-F238E27FC236}">
                    <a16:creationId xmlns:a16="http://schemas.microsoft.com/office/drawing/2014/main" id="{3B057191-4A50-A813-B322-570D7C3B6452}"/>
                  </a:ext>
                </a:extLst>
              </p:cNvPr>
              <p:cNvGrpSpPr/>
              <p:nvPr/>
            </p:nvGrpSpPr>
            <p:grpSpPr>
              <a:xfrm>
                <a:off x="4398234" y="2330117"/>
                <a:ext cx="79341" cy="275123"/>
                <a:chOff x="1158815" y="2607911"/>
                <a:chExt cx="130717" cy="453274"/>
              </a:xfrm>
            </p:grpSpPr>
            <p:cxnSp>
              <p:nvCxnSpPr>
                <p:cNvPr id="54" name="Straight Connector 19">
                  <a:extLst>
                    <a:ext uri="{FF2B5EF4-FFF2-40B4-BE49-F238E27FC236}">
                      <a16:creationId xmlns:a16="http://schemas.microsoft.com/office/drawing/2014/main" id="{83026EF6-7E74-CC26-87C4-4E4137507A08}"/>
                    </a:ext>
                  </a:extLst>
                </p:cNvPr>
                <p:cNvCxnSpPr>
                  <a:cxnSpLocks/>
                </p:cNvCxnSpPr>
                <p:nvPr/>
              </p:nvCxnSpPr>
              <p:spPr>
                <a:xfrm flipV="1">
                  <a:off x="1226712" y="2607911"/>
                  <a:ext cx="0" cy="446412"/>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5" name="Elipse 54">
                  <a:extLst>
                    <a:ext uri="{FF2B5EF4-FFF2-40B4-BE49-F238E27FC236}">
                      <a16:creationId xmlns:a16="http://schemas.microsoft.com/office/drawing/2014/main" id="{C302CB48-F08F-5E7C-7C88-D036F7726758}"/>
                    </a:ext>
                  </a:extLst>
                </p:cNvPr>
                <p:cNvSpPr/>
                <p:nvPr/>
              </p:nvSpPr>
              <p:spPr>
                <a:xfrm rot="5400000" flipV="1">
                  <a:off x="1158815" y="2930468"/>
                  <a:ext cx="130717" cy="130717"/>
                </a:xfrm>
                <a:prstGeom prst="ellipse">
                  <a:avLst/>
                </a:prstGeom>
                <a:solidFill>
                  <a:srgbClr val="007DC6"/>
                </a:solidFill>
                <a:ln>
                  <a:solidFill>
                    <a:srgbClr val="F7F5F5"/>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cxnSp>
            <p:nvCxnSpPr>
              <p:cNvPr id="53" name="Straight Connector 19">
                <a:extLst>
                  <a:ext uri="{FF2B5EF4-FFF2-40B4-BE49-F238E27FC236}">
                    <a16:creationId xmlns:a16="http://schemas.microsoft.com/office/drawing/2014/main" id="{05C6245E-89DA-72EC-3C0D-A0FE996B4748}"/>
                  </a:ext>
                </a:extLst>
              </p:cNvPr>
              <p:cNvCxnSpPr>
                <a:cxnSpLocks/>
              </p:cNvCxnSpPr>
              <p:nvPr/>
            </p:nvCxnSpPr>
            <p:spPr>
              <a:xfrm>
                <a:off x="4439476" y="2328439"/>
                <a:ext cx="304980" cy="1"/>
              </a:xfrm>
              <a:prstGeom prst="line">
                <a:avLst/>
              </a:prstGeom>
              <a:ln w="9525">
                <a:solidFill>
                  <a:srgbClr val="105A87"/>
                </a:solidFill>
                <a:prstDash val="sysDot"/>
                <a:tailEnd type="none"/>
              </a:ln>
            </p:spPr>
            <p:style>
              <a:lnRef idx="1">
                <a:schemeClr val="accent1"/>
              </a:lnRef>
              <a:fillRef idx="0">
                <a:schemeClr val="accent1"/>
              </a:fillRef>
              <a:effectRef idx="0">
                <a:schemeClr val="accent1"/>
              </a:effectRef>
              <a:fontRef idx="minor">
                <a:schemeClr val="tx1"/>
              </a:fontRef>
            </p:style>
          </p:cxnSp>
        </p:grpSp>
      </p:grpSp>
      <p:grpSp>
        <p:nvGrpSpPr>
          <p:cNvPr id="136" name="Group 25">
            <a:extLst>
              <a:ext uri="{FF2B5EF4-FFF2-40B4-BE49-F238E27FC236}">
                <a16:creationId xmlns:a16="http://schemas.microsoft.com/office/drawing/2014/main" id="{86334EC9-B06F-59B9-11B8-CC23D9E46020}"/>
              </a:ext>
            </a:extLst>
          </p:cNvPr>
          <p:cNvGrpSpPr/>
          <p:nvPr/>
        </p:nvGrpSpPr>
        <p:grpSpPr>
          <a:xfrm>
            <a:off x="2687204" y="5969472"/>
            <a:ext cx="130735" cy="127001"/>
            <a:chOff x="10759407" y="4597004"/>
            <a:chExt cx="258234" cy="258234"/>
          </a:xfrm>
          <a:solidFill>
            <a:srgbClr val="44CDD0"/>
          </a:solidFill>
        </p:grpSpPr>
        <p:sp>
          <p:nvSpPr>
            <p:cNvPr id="137" name="Oval 26">
              <a:extLst>
                <a:ext uri="{FF2B5EF4-FFF2-40B4-BE49-F238E27FC236}">
                  <a16:creationId xmlns:a16="http://schemas.microsoft.com/office/drawing/2014/main" id="{74F4AC3D-6310-0494-9E94-25447BD5750D}"/>
                </a:ext>
              </a:extLst>
            </p:cNvPr>
            <p:cNvSpPr/>
            <p:nvPr/>
          </p:nvSpPr>
          <p:spPr>
            <a:xfrm>
              <a:off x="10759407" y="4597004"/>
              <a:ext cx="258234" cy="258234"/>
            </a:xfrm>
            <a:prstGeom prst="ellipse">
              <a:avLst/>
            </a:prstGeom>
            <a:solidFill>
              <a:srgbClr val="1B48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138" name="Grafik 177">
              <a:extLst>
                <a:ext uri="{FF2B5EF4-FFF2-40B4-BE49-F238E27FC236}">
                  <a16:creationId xmlns:a16="http://schemas.microsoft.com/office/drawing/2014/main" id="{0F817119-9CC1-77C0-E414-5639F279283B}"/>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43" name="Grupo 142">
            <a:extLst>
              <a:ext uri="{FF2B5EF4-FFF2-40B4-BE49-F238E27FC236}">
                <a16:creationId xmlns:a16="http://schemas.microsoft.com/office/drawing/2014/main" id="{8A5638B5-B43C-B241-B1D6-2D08F8ABD533}"/>
              </a:ext>
            </a:extLst>
          </p:cNvPr>
          <p:cNvGrpSpPr/>
          <p:nvPr/>
        </p:nvGrpSpPr>
        <p:grpSpPr>
          <a:xfrm>
            <a:off x="1183679" y="5300878"/>
            <a:ext cx="241535" cy="80221"/>
            <a:chOff x="4372527" y="1800312"/>
            <a:chExt cx="473919" cy="157404"/>
          </a:xfrm>
        </p:grpSpPr>
        <p:sp>
          <p:nvSpPr>
            <p:cNvPr id="144" name="Triángulo isósceles 143">
              <a:extLst>
                <a:ext uri="{FF2B5EF4-FFF2-40B4-BE49-F238E27FC236}">
                  <a16:creationId xmlns:a16="http://schemas.microsoft.com/office/drawing/2014/main" id="{E3A7D029-5B32-AFF0-5272-4F10B2CA5BB1}"/>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5" name="Triángulo isósceles 144">
              <a:extLst>
                <a:ext uri="{FF2B5EF4-FFF2-40B4-BE49-F238E27FC236}">
                  <a16:creationId xmlns:a16="http://schemas.microsoft.com/office/drawing/2014/main" id="{2C44B518-6B73-16AC-3630-156ADD6D28CC}"/>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6" name="Triángulo isósceles 145">
              <a:extLst>
                <a:ext uri="{FF2B5EF4-FFF2-40B4-BE49-F238E27FC236}">
                  <a16:creationId xmlns:a16="http://schemas.microsoft.com/office/drawing/2014/main" id="{CCEE92F3-B552-F3D4-2BBC-AAF9F45ADEB8}"/>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58" name="Grupo 157">
            <a:extLst>
              <a:ext uri="{FF2B5EF4-FFF2-40B4-BE49-F238E27FC236}">
                <a16:creationId xmlns:a16="http://schemas.microsoft.com/office/drawing/2014/main" id="{21578F9B-DBEA-4E5F-99AF-EA6708932448}"/>
              </a:ext>
            </a:extLst>
          </p:cNvPr>
          <p:cNvGrpSpPr/>
          <p:nvPr/>
        </p:nvGrpSpPr>
        <p:grpSpPr>
          <a:xfrm>
            <a:off x="3148148" y="5302941"/>
            <a:ext cx="241535" cy="80221"/>
            <a:chOff x="4372527" y="1800312"/>
            <a:chExt cx="473919" cy="157404"/>
          </a:xfrm>
        </p:grpSpPr>
        <p:sp>
          <p:nvSpPr>
            <p:cNvPr id="159" name="Triángulo isósceles 158">
              <a:extLst>
                <a:ext uri="{FF2B5EF4-FFF2-40B4-BE49-F238E27FC236}">
                  <a16:creationId xmlns:a16="http://schemas.microsoft.com/office/drawing/2014/main" id="{4F5DC9F7-38FC-5EAA-3828-269CE0CFC4A5}"/>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0" name="Triángulo isósceles 159">
              <a:extLst>
                <a:ext uri="{FF2B5EF4-FFF2-40B4-BE49-F238E27FC236}">
                  <a16:creationId xmlns:a16="http://schemas.microsoft.com/office/drawing/2014/main" id="{28532E6F-09C7-52C4-3222-F939B04176C9}"/>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1" name="Triángulo isósceles 160">
              <a:extLst>
                <a:ext uri="{FF2B5EF4-FFF2-40B4-BE49-F238E27FC236}">
                  <a16:creationId xmlns:a16="http://schemas.microsoft.com/office/drawing/2014/main" id="{1535A247-680B-AB80-8E21-F72BEC74B8F5}"/>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62" name="Grupo 161">
            <a:extLst>
              <a:ext uri="{FF2B5EF4-FFF2-40B4-BE49-F238E27FC236}">
                <a16:creationId xmlns:a16="http://schemas.microsoft.com/office/drawing/2014/main" id="{2346644E-3C5E-CC36-CFCA-3B48322C3094}"/>
              </a:ext>
            </a:extLst>
          </p:cNvPr>
          <p:cNvGrpSpPr/>
          <p:nvPr/>
        </p:nvGrpSpPr>
        <p:grpSpPr>
          <a:xfrm>
            <a:off x="5197103" y="5291886"/>
            <a:ext cx="241535" cy="80221"/>
            <a:chOff x="4372527" y="1800312"/>
            <a:chExt cx="473919" cy="157404"/>
          </a:xfrm>
        </p:grpSpPr>
        <p:sp>
          <p:nvSpPr>
            <p:cNvPr id="163" name="Triángulo isósceles 162">
              <a:extLst>
                <a:ext uri="{FF2B5EF4-FFF2-40B4-BE49-F238E27FC236}">
                  <a16:creationId xmlns:a16="http://schemas.microsoft.com/office/drawing/2014/main" id="{571D012C-7988-257B-7EEA-CB2876B2AC00}"/>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4" name="Triángulo isósceles 163">
              <a:extLst>
                <a:ext uri="{FF2B5EF4-FFF2-40B4-BE49-F238E27FC236}">
                  <a16:creationId xmlns:a16="http://schemas.microsoft.com/office/drawing/2014/main" id="{8E84A81C-DDB6-8070-403D-96E88BF2C075}"/>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5" name="Triángulo isósceles 164">
              <a:extLst>
                <a:ext uri="{FF2B5EF4-FFF2-40B4-BE49-F238E27FC236}">
                  <a16:creationId xmlns:a16="http://schemas.microsoft.com/office/drawing/2014/main" id="{A4EAD9BE-8372-C60F-F6AB-0CC92EDE0C2D}"/>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66" name="Grupo 165">
            <a:extLst>
              <a:ext uri="{FF2B5EF4-FFF2-40B4-BE49-F238E27FC236}">
                <a16:creationId xmlns:a16="http://schemas.microsoft.com/office/drawing/2014/main" id="{E627D1A1-55BA-52D4-ECC8-22A036C3AC28}"/>
              </a:ext>
            </a:extLst>
          </p:cNvPr>
          <p:cNvGrpSpPr/>
          <p:nvPr/>
        </p:nvGrpSpPr>
        <p:grpSpPr>
          <a:xfrm>
            <a:off x="7413555" y="5302941"/>
            <a:ext cx="241535" cy="80221"/>
            <a:chOff x="4372527" y="1800312"/>
            <a:chExt cx="473919" cy="157404"/>
          </a:xfrm>
        </p:grpSpPr>
        <p:sp>
          <p:nvSpPr>
            <p:cNvPr id="167" name="Triángulo isósceles 166">
              <a:extLst>
                <a:ext uri="{FF2B5EF4-FFF2-40B4-BE49-F238E27FC236}">
                  <a16:creationId xmlns:a16="http://schemas.microsoft.com/office/drawing/2014/main" id="{A93D5590-73DB-F024-C177-DB5DA2CF52A6}"/>
                </a:ext>
              </a:extLst>
            </p:cNvPr>
            <p:cNvSpPr/>
            <p:nvPr/>
          </p:nvSpPr>
          <p:spPr>
            <a:xfrm rot="5400000">
              <a:off x="4361673" y="1811180"/>
              <a:ext cx="157390" cy="135681"/>
            </a:xfrm>
            <a:prstGeom prst="triangle">
              <a:avLst/>
            </a:prstGeom>
            <a:solidFill>
              <a:srgbClr val="075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8" name="Triángulo isósceles 167">
              <a:extLst>
                <a:ext uri="{FF2B5EF4-FFF2-40B4-BE49-F238E27FC236}">
                  <a16:creationId xmlns:a16="http://schemas.microsoft.com/office/drawing/2014/main" id="{5F418890-4B87-65AF-4A87-B6523C11438D}"/>
                </a:ext>
              </a:extLst>
            </p:cNvPr>
            <p:cNvSpPr/>
            <p:nvPr/>
          </p:nvSpPr>
          <p:spPr>
            <a:xfrm rot="5400000">
              <a:off x="4530793" y="1811167"/>
              <a:ext cx="157389" cy="135680"/>
            </a:xfrm>
            <a:prstGeom prst="triangle">
              <a:avLst/>
            </a:prstGeom>
            <a:solidFill>
              <a:srgbClr val="00B0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9" name="Triángulo isósceles 168">
              <a:extLst>
                <a:ext uri="{FF2B5EF4-FFF2-40B4-BE49-F238E27FC236}">
                  <a16:creationId xmlns:a16="http://schemas.microsoft.com/office/drawing/2014/main" id="{61C6B34F-8D5D-A0CB-9F38-B35333FC8527}"/>
                </a:ext>
              </a:extLst>
            </p:cNvPr>
            <p:cNvSpPr/>
            <p:nvPr/>
          </p:nvSpPr>
          <p:spPr>
            <a:xfrm rot="5400000">
              <a:off x="4699911" y="1811167"/>
              <a:ext cx="157389" cy="135680"/>
            </a:xfrm>
            <a:prstGeom prst="triangle">
              <a:avLst/>
            </a:prstGeom>
            <a:solidFill>
              <a:srgbClr val="2770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3" name="Imagen 2">
            <a:extLst>
              <a:ext uri="{FF2B5EF4-FFF2-40B4-BE49-F238E27FC236}">
                <a16:creationId xmlns:a16="http://schemas.microsoft.com/office/drawing/2014/main" id="{1CD5A6F9-4A65-70D3-E697-73BC45EFBB51}"/>
              </a:ext>
            </a:extLst>
          </p:cNvPr>
          <p:cNvPicPr>
            <a:picLocks noChangeAspect="1"/>
          </p:cNvPicPr>
          <p:nvPr/>
        </p:nvPicPr>
        <p:blipFill>
          <a:blip r:embed="rId7"/>
          <a:srcRect t="65809"/>
          <a:stretch>
            <a:fillRect/>
          </a:stretch>
        </p:blipFill>
        <p:spPr>
          <a:xfrm>
            <a:off x="8903559" y="1140825"/>
            <a:ext cx="3278395" cy="5717175"/>
          </a:xfrm>
          <a:prstGeom prst="rect">
            <a:avLst/>
          </a:prstGeom>
        </p:spPr>
      </p:pic>
      <p:sp>
        <p:nvSpPr>
          <p:cNvPr id="6" name="CuadroTexto 5">
            <a:extLst>
              <a:ext uri="{FF2B5EF4-FFF2-40B4-BE49-F238E27FC236}">
                <a16:creationId xmlns:a16="http://schemas.microsoft.com/office/drawing/2014/main" id="{F0954B6B-7BBE-90EC-2097-A589D491EE5A}"/>
              </a:ext>
            </a:extLst>
          </p:cNvPr>
          <p:cNvSpPr txBox="1"/>
          <p:nvPr/>
        </p:nvSpPr>
        <p:spPr>
          <a:xfrm>
            <a:off x="9348993" y="2471767"/>
            <a:ext cx="2511027" cy="36471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100" b="1">
                <a:solidFill>
                  <a:prstClr val="white"/>
                </a:solidFill>
                <a:latin typeface="Poppins" pitchFamily="34" charset="0"/>
                <a:cs typeface="Poppins" pitchFamily="34" charset="-120"/>
              </a:rPr>
              <a:t>Durante el 13 y 15 de octubre </a:t>
            </a:r>
            <a:r>
              <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se realizarán los espacios de </a:t>
            </a:r>
            <a:r>
              <a:rPr lang="es-CO" sz="1100">
                <a:solidFill>
                  <a:prstClr val="white"/>
                </a:solidFill>
                <a:latin typeface="Poppins Light" panose="00000400000000000000" pitchFamily="2" charset="0"/>
                <a:cs typeface="Poppins Light" panose="00000400000000000000" pitchFamily="2" charset="0"/>
              </a:rPr>
              <a:t> </a:t>
            </a:r>
            <a:r>
              <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capacitación con los equipos de las </a:t>
            </a:r>
            <a:r>
              <a:rPr lang="es-CO" sz="1100">
                <a:solidFill>
                  <a:prstClr val="white"/>
                </a:solidFill>
                <a:latin typeface="Poppins Light" panose="00000400000000000000" pitchFamily="2" charset="0"/>
                <a:cs typeface="Poppins Light" panose="00000400000000000000" pitchFamily="2" charset="0"/>
              </a:rPr>
              <a:t>O</a:t>
            </a:r>
            <a:r>
              <a:rPr kumimoji="0" lang="es-CO" sz="1100" b="0" i="0" u="none" strike="noStrike" kern="1200" cap="none" spc="0" normalizeH="0" baseline="0" noProof="0" err="1">
                <a:ln>
                  <a:noFill/>
                </a:ln>
                <a:solidFill>
                  <a:prstClr val="white"/>
                </a:solidFill>
                <a:effectLst/>
                <a:uLnTx/>
                <a:uFillTx/>
                <a:latin typeface="Poppins Light" panose="00000400000000000000" pitchFamily="2" charset="0"/>
                <a:ea typeface="+mn-ea"/>
                <a:cs typeface="Poppins Light" panose="00000400000000000000" pitchFamily="2" charset="0"/>
              </a:rPr>
              <a:t>ficinas</a:t>
            </a:r>
            <a:r>
              <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 Asesoras de Planeación (rol presupuestal y metas).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white"/>
                </a:solidFill>
                <a:effectLst/>
                <a:uLnTx/>
                <a:uFillTx/>
                <a:latin typeface="Poppins Light" panose="00000400000000000000" pitchFamily="2" charset="0"/>
                <a:ea typeface="+mn-ea"/>
                <a:cs typeface="Poppins Light" panose="00000400000000000000" pitchFamily="2" charset="0"/>
              </a:rPr>
              <a:t>Las entidades realizarán la programación plurianual </a:t>
            </a:r>
            <a:r>
              <a:rPr kumimoji="0" lang="es-CO" sz="1100" b="1" i="0" u="none" strike="noStrike" kern="1200" cap="none" spc="0" normalizeH="0" baseline="0" noProof="0">
                <a:ln>
                  <a:noFill/>
                </a:ln>
                <a:solidFill>
                  <a:prstClr val="white"/>
                </a:solidFill>
                <a:effectLst/>
                <a:uLnTx/>
                <a:uFillTx/>
                <a:latin typeface="Poppins" pitchFamily="34" charset="0"/>
                <a:ea typeface="+mn-ea"/>
                <a:cs typeface="Poppins" pitchFamily="34" charset="-120"/>
              </a:rPr>
              <a:t>desde el 26 hasta el 30 de octubre de 2026.​</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CO" sz="1100" b="1">
              <a:solidFill>
                <a:prstClr val="white"/>
              </a:solidFill>
              <a:latin typeface="Poppins" pitchFamily="34" charset="0"/>
              <a:cs typeface="Poppins" pitchFamily="34" charset="-120"/>
            </a:endParaRPr>
          </a:p>
          <a:p>
            <a:pPr lvl="1" algn="just">
              <a:defRPr/>
            </a:pPr>
            <a:r>
              <a:rPr kumimoji="0" lang="es-CO" sz="1100" i="0" u="none" strike="noStrike" kern="1200" cap="none" spc="0" normalizeH="0" baseline="0" noProof="0">
                <a:ln>
                  <a:noFill/>
                </a:ln>
                <a:solidFill>
                  <a:prstClr val="white"/>
                </a:solidFill>
                <a:effectLst/>
                <a:uLnTx/>
                <a:uFillTx/>
                <a:latin typeface="Poppins" pitchFamily="34" charset="0"/>
                <a:ea typeface="+mn-ea"/>
                <a:cs typeface="Poppins" pitchFamily="34" charset="-120"/>
              </a:rPr>
              <a:t>El sector deberá priorizar el listado de iniciativas de inversión que se ejecutarán en el cuatrienio.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CO" sz="1100" b="1">
              <a:solidFill>
                <a:prstClr val="white"/>
              </a:solidFill>
              <a:latin typeface="Poppins" pitchFamily="34" charset="0"/>
              <a:cs typeface="Poppins" pitchFamily="34" charset="-12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white"/>
              </a:solidFill>
              <a:effectLst/>
              <a:uLnTx/>
              <a:uFillTx/>
              <a:latin typeface="Poppins" pitchFamily="34" charset="0"/>
              <a:ea typeface="+mn-ea"/>
              <a:cs typeface="Poppins" pitchFamily="34" charset="-12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white"/>
              </a:solidFill>
              <a:effectLst/>
              <a:uLnTx/>
              <a:uFillTx/>
              <a:latin typeface="Poppins" pitchFamily="34" charset="0"/>
              <a:ea typeface="+mn-ea"/>
              <a:cs typeface="Poppins" pitchFamily="34" charset="-12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white"/>
              </a:solidFill>
              <a:effectLst/>
              <a:uLnTx/>
              <a:uFillTx/>
              <a:latin typeface="Poppins" pitchFamily="34" charset="0"/>
              <a:ea typeface="+mn-ea"/>
              <a:cs typeface="Poppins" pitchFamily="34" charset="-120"/>
            </a:endParaRPr>
          </a:p>
        </p:txBody>
      </p:sp>
      <p:sp>
        <p:nvSpPr>
          <p:cNvPr id="11" name="Elipse 10">
            <a:extLst>
              <a:ext uri="{FF2B5EF4-FFF2-40B4-BE49-F238E27FC236}">
                <a16:creationId xmlns:a16="http://schemas.microsoft.com/office/drawing/2014/main" id="{36DBBD7C-7800-E342-70C3-D18284635084}"/>
              </a:ext>
            </a:extLst>
          </p:cNvPr>
          <p:cNvSpPr/>
          <p:nvPr/>
        </p:nvSpPr>
        <p:spPr>
          <a:xfrm>
            <a:off x="10329687" y="1695860"/>
            <a:ext cx="419804" cy="419804"/>
          </a:xfrm>
          <a:prstGeom prst="ellipse">
            <a:avLst/>
          </a:prstGeom>
          <a:solidFill>
            <a:srgbClr val="F5BB2B"/>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7" name="Gráfico 16">
            <a:extLst>
              <a:ext uri="{FF2B5EF4-FFF2-40B4-BE49-F238E27FC236}">
                <a16:creationId xmlns:a16="http://schemas.microsoft.com/office/drawing/2014/main" id="{F0AD61F4-FEB4-7BF0-B448-002CFFAAD03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35087" y="1798614"/>
            <a:ext cx="209004" cy="209004"/>
          </a:xfrm>
          <a:prstGeom prst="rect">
            <a:avLst/>
          </a:prstGeom>
        </p:spPr>
      </p:pic>
      <p:pic>
        <p:nvPicPr>
          <p:cNvPr id="24" name="Image 0" descr="preencoded.png">
            <a:extLst>
              <a:ext uri="{FF2B5EF4-FFF2-40B4-BE49-F238E27FC236}">
                <a16:creationId xmlns:a16="http://schemas.microsoft.com/office/drawing/2014/main" id="{FE3940C2-F2EA-0AC7-3D7F-CF702033E7B4}"/>
              </a:ext>
            </a:extLst>
          </p:cNvPr>
          <p:cNvPicPr>
            <a:picLocks noChangeAspect="1"/>
          </p:cNvPicPr>
          <p:nvPr/>
        </p:nvPicPr>
        <p:blipFill>
          <a:blip r:embed="rId9"/>
          <a:srcRect l="5815" r="27489" b="25953"/>
          <a:stretch/>
        </p:blipFill>
        <p:spPr>
          <a:xfrm>
            <a:off x="8903559" y="5579887"/>
            <a:ext cx="3278395" cy="1278113"/>
          </a:xfrm>
          <a:prstGeom prst="rect">
            <a:avLst/>
          </a:prstGeom>
        </p:spPr>
      </p:pic>
      <p:pic>
        <p:nvPicPr>
          <p:cNvPr id="25" name="Imagen 24">
            <a:extLst>
              <a:ext uri="{FF2B5EF4-FFF2-40B4-BE49-F238E27FC236}">
                <a16:creationId xmlns:a16="http://schemas.microsoft.com/office/drawing/2014/main" id="{E1B99ED0-4431-1664-1404-EA0BC674A71D}"/>
              </a:ext>
            </a:extLst>
          </p:cNvPr>
          <p:cNvPicPr>
            <a:picLocks noChangeAspect="1"/>
          </p:cNvPicPr>
          <p:nvPr/>
        </p:nvPicPr>
        <p:blipFill>
          <a:blip r:embed="rId10">
            <a:alphaModFix amt="60000"/>
          </a:blip>
          <a:stretch>
            <a:fillRect/>
          </a:stretch>
        </p:blipFill>
        <p:spPr>
          <a:xfrm rot="10800000">
            <a:off x="8397035" y="1140825"/>
            <a:ext cx="967322" cy="5891349"/>
          </a:xfrm>
          <a:prstGeom prst="rect">
            <a:avLst/>
          </a:prstGeom>
        </p:spPr>
      </p:pic>
      <p:pic>
        <p:nvPicPr>
          <p:cNvPr id="2" name="Imagen 1">
            <a:extLst>
              <a:ext uri="{FF2B5EF4-FFF2-40B4-BE49-F238E27FC236}">
                <a16:creationId xmlns:a16="http://schemas.microsoft.com/office/drawing/2014/main" id="{BEF95362-176F-DF27-C8A9-9D4191626965}"/>
              </a:ext>
            </a:extLst>
          </p:cNvPr>
          <p:cNvPicPr>
            <a:picLocks noChangeAspect="1"/>
          </p:cNvPicPr>
          <p:nvPr/>
        </p:nvPicPr>
        <p:blipFill>
          <a:blip r:embed="rId11"/>
          <a:stretch>
            <a:fillRect/>
          </a:stretch>
        </p:blipFill>
        <p:spPr>
          <a:xfrm>
            <a:off x="2752369" y="1159353"/>
            <a:ext cx="632217" cy="565852"/>
          </a:xfrm>
          <a:prstGeom prst="rect">
            <a:avLst/>
          </a:prstGeom>
        </p:spPr>
      </p:pic>
      <p:sp>
        <p:nvSpPr>
          <p:cNvPr id="4" name="Text 16">
            <a:extLst>
              <a:ext uri="{FF2B5EF4-FFF2-40B4-BE49-F238E27FC236}">
                <a16:creationId xmlns:a16="http://schemas.microsoft.com/office/drawing/2014/main" id="{839C2587-B22B-B436-171E-E43939B9041A}"/>
              </a:ext>
            </a:extLst>
          </p:cNvPr>
          <p:cNvSpPr txBox="1"/>
          <p:nvPr/>
        </p:nvSpPr>
        <p:spPr>
          <a:xfrm>
            <a:off x="3759505" y="1261899"/>
            <a:ext cx="2787750" cy="35381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500"/>
              </a:spcAft>
              <a:buClrTx/>
              <a:buSzPct val="100000"/>
              <a:buFontTx/>
              <a:buNone/>
              <a:tabLst/>
              <a:defRPr/>
            </a:pPr>
            <a:r>
              <a:rPr lang="es-CO" sz="940">
                <a:solidFill>
                  <a:prstClr val="black">
                    <a:lumMod val="75000"/>
                    <a:lumOff val="25000"/>
                  </a:prstClr>
                </a:solidFill>
                <a:latin typeface="Poppins" pitchFamily="34" charset="0"/>
                <a:cs typeface="Poppins" pitchFamily="34" charset="-120"/>
              </a:rPr>
              <a:t>El proceso de </a:t>
            </a:r>
            <a:r>
              <a:rPr kumimoji="0" lang="es-CO" sz="940" b="0" i="0" u="none" strike="noStrike" kern="1200" cap="none" spc="0" normalizeH="0" baseline="0" noProof="0">
                <a:ln>
                  <a:noFill/>
                </a:ln>
                <a:solidFill>
                  <a:prstClr val="black">
                    <a:lumMod val="75000"/>
                    <a:lumOff val="25000"/>
                  </a:prstClr>
                </a:solidFill>
                <a:effectLst/>
                <a:uLnTx/>
                <a:uFillTx/>
                <a:latin typeface="Poppins" pitchFamily="34" charset="0"/>
                <a:ea typeface="+mn-ea"/>
                <a:cs typeface="Poppins" pitchFamily="34" charset="-120"/>
              </a:rPr>
              <a:t>programación se realizará en la </a:t>
            </a:r>
            <a:r>
              <a:rPr lang="es-CO" sz="900" b="1">
                <a:solidFill>
                  <a:prstClr val="black">
                    <a:lumMod val="75000"/>
                    <a:lumOff val="25000"/>
                  </a:prstClr>
                </a:solidFill>
                <a:latin typeface="Poppins" panose="00000500000000000000" pitchFamily="50" charset="0"/>
                <a:cs typeface="Poppins" panose="00000500000000000000" pitchFamily="50" charset="0"/>
              </a:rPr>
              <a:t>Plataforma Integrada de Inversión Pública.</a:t>
            </a:r>
          </a:p>
        </p:txBody>
      </p:sp>
      <p:grpSp>
        <p:nvGrpSpPr>
          <p:cNvPr id="5" name="Group 25">
            <a:extLst>
              <a:ext uri="{FF2B5EF4-FFF2-40B4-BE49-F238E27FC236}">
                <a16:creationId xmlns:a16="http://schemas.microsoft.com/office/drawing/2014/main" id="{35DB911A-3DC2-F396-4260-D6E02815CA3F}"/>
              </a:ext>
            </a:extLst>
          </p:cNvPr>
          <p:cNvGrpSpPr/>
          <p:nvPr/>
        </p:nvGrpSpPr>
        <p:grpSpPr>
          <a:xfrm>
            <a:off x="2465972" y="1324986"/>
            <a:ext cx="130735" cy="127001"/>
            <a:chOff x="10759407" y="4597004"/>
            <a:chExt cx="258234" cy="258234"/>
          </a:xfrm>
          <a:solidFill>
            <a:srgbClr val="44CDD0"/>
          </a:solidFill>
        </p:grpSpPr>
        <p:sp>
          <p:nvSpPr>
            <p:cNvPr id="7" name="Oval 26">
              <a:extLst>
                <a:ext uri="{FF2B5EF4-FFF2-40B4-BE49-F238E27FC236}">
                  <a16:creationId xmlns:a16="http://schemas.microsoft.com/office/drawing/2014/main" id="{59C5EDF1-4E48-1738-1642-59B64AAF5F8A}"/>
                </a:ext>
              </a:extLst>
            </p:cNvPr>
            <p:cNvSpPr/>
            <p:nvPr/>
          </p:nvSpPr>
          <p:spPr>
            <a:xfrm>
              <a:off x="10759407" y="4597004"/>
              <a:ext cx="258234" cy="258234"/>
            </a:xfrm>
            <a:prstGeom prst="ellipse">
              <a:avLst/>
            </a:prstGeom>
            <a:solidFill>
              <a:srgbClr val="1B48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100" b="0" i="0" u="none" strike="noStrike" kern="1200" cap="none" spc="0" normalizeH="0" baseline="0" noProof="0">
                <a:ln>
                  <a:noFill/>
                </a:ln>
                <a:solidFill>
                  <a:srgbClr val="156082"/>
                </a:solidFill>
                <a:effectLst/>
                <a:uLnTx/>
                <a:uFillTx/>
                <a:latin typeface="Aptos Display" panose="02110004020202020204"/>
                <a:ea typeface="+mn-ea"/>
                <a:cs typeface="+mn-cs"/>
              </a:endParaRPr>
            </a:p>
          </p:txBody>
        </p:sp>
        <p:sp>
          <p:nvSpPr>
            <p:cNvPr id="8" name="Grafik 177">
              <a:extLst>
                <a:ext uri="{FF2B5EF4-FFF2-40B4-BE49-F238E27FC236}">
                  <a16:creationId xmlns:a16="http://schemas.microsoft.com/office/drawing/2014/main" id="{4568083E-2781-AF08-343F-979D5597CE38}"/>
                </a:ext>
              </a:extLst>
            </p:cNvPr>
            <p:cNvSpPr/>
            <p:nvPr/>
          </p:nvSpPr>
          <p:spPr>
            <a:xfrm>
              <a:off x="10856968" y="4664528"/>
              <a:ext cx="63110" cy="123185"/>
            </a:xfrm>
            <a:custGeom>
              <a:avLst/>
              <a:gdLst>
                <a:gd name="connsiteX0" fmla="*/ 94437 w 107597"/>
                <a:gd name="connsiteY0" fmla="*/ 73212 h 210020"/>
                <a:gd name="connsiteX1" fmla="*/ 25587 w 107597"/>
                <a:gd name="connsiteY1" fmla="*/ 4362 h 210020"/>
                <a:gd name="connsiteX2" fmla="*/ 4437 w 107597"/>
                <a:gd name="connsiteY2" fmla="*/ 4362 h 210020"/>
                <a:gd name="connsiteX3" fmla="*/ 4350 w 107597"/>
                <a:gd name="connsiteY3" fmla="*/ 25575 h 210020"/>
                <a:gd name="connsiteX4" fmla="*/ 4437 w 107597"/>
                <a:gd name="connsiteY4" fmla="*/ 25662 h 210020"/>
                <a:gd name="connsiteX5" fmla="*/ 73437 w 107597"/>
                <a:gd name="connsiteY5" fmla="*/ 94362 h 210020"/>
                <a:gd name="connsiteX6" fmla="*/ 73524 w 107597"/>
                <a:gd name="connsiteY6" fmla="*/ 115575 h 210020"/>
                <a:gd name="connsiteX7" fmla="*/ 73437 w 107597"/>
                <a:gd name="connsiteY7" fmla="*/ 115662 h 210020"/>
                <a:gd name="connsiteX8" fmla="*/ 4437 w 107597"/>
                <a:gd name="connsiteY8" fmla="*/ 184362 h 210020"/>
                <a:gd name="connsiteX9" fmla="*/ 4362 w 107597"/>
                <a:gd name="connsiteY9" fmla="*/ 205587 h 210020"/>
                <a:gd name="connsiteX10" fmla="*/ 25587 w 107597"/>
                <a:gd name="connsiteY10" fmla="*/ 205662 h 210020"/>
                <a:gd name="connsiteX11" fmla="*/ 94437 w 107597"/>
                <a:gd name="connsiteY11" fmla="*/ 136812 h 210020"/>
                <a:gd name="connsiteX12" fmla="*/ 94437 w 107597"/>
                <a:gd name="connsiteY12" fmla="*/ 73212 h 2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597" h="210020">
                  <a:moveTo>
                    <a:pt x="94437" y="73212"/>
                  </a:moveTo>
                  <a:lnTo>
                    <a:pt x="25587" y="4362"/>
                  </a:lnTo>
                  <a:cubicBezTo>
                    <a:pt x="19737" y="-1454"/>
                    <a:pt x="10288" y="-1454"/>
                    <a:pt x="4437" y="4362"/>
                  </a:cubicBezTo>
                  <a:cubicBezTo>
                    <a:pt x="-1445" y="10196"/>
                    <a:pt x="-1484" y="19693"/>
                    <a:pt x="4350" y="25575"/>
                  </a:cubicBezTo>
                  <a:cubicBezTo>
                    <a:pt x="4379" y="25604"/>
                    <a:pt x="4408" y="25633"/>
                    <a:pt x="4437" y="25662"/>
                  </a:cubicBezTo>
                  <a:lnTo>
                    <a:pt x="73437" y="94362"/>
                  </a:lnTo>
                  <a:cubicBezTo>
                    <a:pt x="79318" y="100195"/>
                    <a:pt x="79357" y="109693"/>
                    <a:pt x="73524" y="115575"/>
                  </a:cubicBezTo>
                  <a:cubicBezTo>
                    <a:pt x="73495" y="115603"/>
                    <a:pt x="73465" y="115633"/>
                    <a:pt x="73437" y="115662"/>
                  </a:cubicBezTo>
                  <a:lnTo>
                    <a:pt x="4437" y="184362"/>
                  </a:lnTo>
                  <a:cubicBezTo>
                    <a:pt x="-1445" y="190203"/>
                    <a:pt x="-1478" y="199705"/>
                    <a:pt x="4362" y="205587"/>
                  </a:cubicBezTo>
                  <a:cubicBezTo>
                    <a:pt x="10202" y="211468"/>
                    <a:pt x="19705" y="211503"/>
                    <a:pt x="25587" y="205662"/>
                  </a:cubicBezTo>
                  <a:lnTo>
                    <a:pt x="94437" y="136812"/>
                  </a:lnTo>
                  <a:cubicBezTo>
                    <a:pt x="111984" y="119242"/>
                    <a:pt x="111984" y="90781"/>
                    <a:pt x="94437" y="73212"/>
                  </a:cubicBezTo>
                  <a:close/>
                </a:path>
              </a:pathLst>
            </a:custGeom>
            <a:solidFill>
              <a:schemeClr val="bg1"/>
            </a:solidFill>
            <a:ln w="146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9" name="Imagen 8">
            <a:extLst>
              <a:ext uri="{FF2B5EF4-FFF2-40B4-BE49-F238E27FC236}">
                <a16:creationId xmlns:a16="http://schemas.microsoft.com/office/drawing/2014/main" id="{5EFF8A20-B3A5-95CF-0814-F3B420DED527}"/>
              </a:ext>
            </a:extLst>
          </p:cNvPr>
          <p:cNvPicPr>
            <a:picLocks noChangeAspect="1"/>
          </p:cNvPicPr>
          <p:nvPr/>
        </p:nvPicPr>
        <p:blipFill>
          <a:blip r:embed="rId12">
            <a:duotone>
              <a:schemeClr val="bg2">
                <a:shade val="45000"/>
                <a:satMod val="135000"/>
              </a:schemeClr>
              <a:prstClr val="white"/>
            </a:duotone>
          </a:blip>
          <a:stretch>
            <a:fillRect/>
          </a:stretch>
        </p:blipFill>
        <p:spPr>
          <a:xfrm rot="5400000">
            <a:off x="3384046" y="1226217"/>
            <a:ext cx="738454" cy="571876"/>
          </a:xfrm>
          <a:prstGeom prst="rect">
            <a:avLst/>
          </a:prstGeom>
        </p:spPr>
      </p:pic>
      <p:sp>
        <p:nvSpPr>
          <p:cNvPr id="10" name="Elipse 9">
            <a:extLst>
              <a:ext uri="{FF2B5EF4-FFF2-40B4-BE49-F238E27FC236}">
                <a16:creationId xmlns:a16="http://schemas.microsoft.com/office/drawing/2014/main" id="{EB1C21CD-3DF1-2DF9-6F47-9193DBED20AB}"/>
              </a:ext>
            </a:extLst>
          </p:cNvPr>
          <p:cNvSpPr/>
          <p:nvPr/>
        </p:nvSpPr>
        <p:spPr>
          <a:xfrm>
            <a:off x="9572604" y="4567842"/>
            <a:ext cx="142426" cy="142426"/>
          </a:xfrm>
          <a:prstGeom prst="ellipse">
            <a:avLst/>
          </a:prstGeom>
          <a:solidFill>
            <a:srgbClr val="0081C2"/>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4853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8A05F9-FF81-D913-50AB-083AA86EC448}"/>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B39F78FA-B01A-BFEC-D5A6-913D710538C8}"/>
              </a:ext>
            </a:extLst>
          </p:cNvPr>
          <p:cNvSpPr txBox="1"/>
          <p:nvPr/>
        </p:nvSpPr>
        <p:spPr>
          <a:xfrm>
            <a:off x="695591" y="2873829"/>
            <a:ext cx="4166695" cy="192737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a:ln>
                  <a:noFill/>
                </a:ln>
                <a:solidFill>
                  <a:prstClr val="white"/>
                </a:solidFill>
                <a:effectLst/>
                <a:uLnTx/>
                <a:uFillTx/>
                <a:latin typeface="Poppins"/>
                <a:ea typeface="Roboto"/>
                <a:cs typeface="Poppins"/>
              </a:rPr>
              <a:t>Articulado del PND</a:t>
            </a:r>
          </a:p>
        </p:txBody>
      </p:sp>
      <p:pic>
        <p:nvPicPr>
          <p:cNvPr id="15" name="Imagen 14">
            <a:extLst>
              <a:ext uri="{FF2B5EF4-FFF2-40B4-BE49-F238E27FC236}">
                <a16:creationId xmlns:a16="http://schemas.microsoft.com/office/drawing/2014/main" id="{65122532-A515-167B-2D05-481ADA7AA568}"/>
              </a:ext>
            </a:extLst>
          </p:cNvPr>
          <p:cNvPicPr>
            <a:picLocks noChangeAspect="1"/>
          </p:cNvPicPr>
          <p:nvPr/>
        </p:nvPicPr>
        <p:blipFill>
          <a:blip r:embed="rId4"/>
          <a:stretch>
            <a:fillRect/>
          </a:stretch>
        </p:blipFill>
        <p:spPr>
          <a:xfrm>
            <a:off x="695591" y="4509927"/>
            <a:ext cx="1201108" cy="142688"/>
          </a:xfrm>
          <a:prstGeom prst="rect">
            <a:avLst/>
          </a:prstGeom>
        </p:spPr>
      </p:pic>
      <p:pic>
        <p:nvPicPr>
          <p:cNvPr id="16" name="Imagen 15">
            <a:extLst>
              <a:ext uri="{FF2B5EF4-FFF2-40B4-BE49-F238E27FC236}">
                <a16:creationId xmlns:a16="http://schemas.microsoft.com/office/drawing/2014/main" id="{92F1108F-5AB1-B014-8738-A12B117F6BB2}"/>
              </a:ext>
            </a:extLst>
          </p:cNvPr>
          <p:cNvPicPr>
            <a:picLocks noChangeAspect="1"/>
          </p:cNvPicPr>
          <p:nvPr/>
        </p:nvPicPr>
        <p:blipFill>
          <a:blip r:embed="rId5"/>
          <a:srcRect l="2982" r="2982"/>
          <a:stretch/>
        </p:blipFill>
        <p:spPr>
          <a:xfrm>
            <a:off x="11353287" y="193748"/>
            <a:ext cx="465222" cy="638541"/>
          </a:xfrm>
          <a:prstGeom prst="rect">
            <a:avLst/>
          </a:prstGeom>
        </p:spPr>
      </p:pic>
      <mc:AlternateContent xmlns:mc="http://schemas.openxmlformats.org/markup-compatibility/2006" xmlns:p14="http://schemas.microsoft.com/office/powerpoint/2010/main">
        <mc:Choice Requires="p14">
          <p:contentPart p14:bwMode="auto" r:id="rId6">
            <p14:nvContentPartPr>
              <p14:cNvPr id="38" name="Entrada de lápiz 37">
                <a:extLst>
                  <a:ext uri="{FF2B5EF4-FFF2-40B4-BE49-F238E27FC236}">
                    <a16:creationId xmlns:a16="http://schemas.microsoft.com/office/drawing/2014/main" id="{7AC39554-A544-E2F6-68FD-A0348F9B42A5}"/>
                  </a:ext>
                </a:extLst>
              </p14:cNvPr>
              <p14:cNvContentPartPr/>
              <p14:nvPr/>
            </p14:nvContentPartPr>
            <p14:xfrm>
              <a:off x="8583015" y="4688160"/>
              <a:ext cx="360" cy="360"/>
            </p14:xfrm>
          </p:contentPart>
        </mc:Choice>
        <mc:Fallback xmlns="">
          <p:pic>
            <p:nvPicPr>
              <p:cNvPr id="38" name="Entrada de lápiz 37">
                <a:extLst>
                  <a:ext uri="{FF2B5EF4-FFF2-40B4-BE49-F238E27FC236}">
                    <a16:creationId xmlns:a16="http://schemas.microsoft.com/office/drawing/2014/main" id="{7AC39554-A544-E2F6-68FD-A0348F9B42A5}"/>
                  </a:ext>
                </a:extLst>
              </p:cNvPr>
              <p:cNvPicPr/>
              <p:nvPr/>
            </p:nvPicPr>
            <p:blipFill>
              <a:blip r:embed="rId71"/>
              <a:stretch>
                <a:fillRect/>
              </a:stretch>
            </p:blipFill>
            <p:spPr>
              <a:xfrm>
                <a:off x="8576895" y="4682040"/>
                <a:ext cx="12600" cy="12600"/>
              </a:xfrm>
              <a:prstGeom prst="rect">
                <a:avLst/>
              </a:prstGeom>
            </p:spPr>
          </p:pic>
        </mc:Fallback>
      </mc:AlternateContent>
    </p:spTree>
    <p:extLst>
      <p:ext uri="{BB962C8B-B14F-4D97-AF65-F5344CB8AC3E}">
        <p14:creationId xmlns:p14="http://schemas.microsoft.com/office/powerpoint/2010/main" val="1153384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7CA1A-A131-CC16-FB9B-B8EDA689273B}"/>
            </a:ext>
          </a:extLst>
        </p:cNvPr>
        <p:cNvGrpSpPr/>
        <p:nvPr/>
      </p:nvGrpSpPr>
      <p:grpSpPr>
        <a:xfrm>
          <a:off x="0" y="0"/>
          <a:ext cx="0" cy="0"/>
          <a:chOff x="0" y="0"/>
          <a:chExt cx="0" cy="0"/>
        </a:xfrm>
      </p:grpSpPr>
      <p:pic>
        <p:nvPicPr>
          <p:cNvPr id="49" name="Imagen 48">
            <a:extLst>
              <a:ext uri="{FF2B5EF4-FFF2-40B4-BE49-F238E27FC236}">
                <a16:creationId xmlns:a16="http://schemas.microsoft.com/office/drawing/2014/main" id="{ABD79E53-FAEF-9FD0-8ABC-BA5B7AF9C95C}"/>
              </a:ext>
            </a:extLst>
          </p:cNvPr>
          <p:cNvPicPr>
            <a:picLocks noChangeAspect="1"/>
          </p:cNvPicPr>
          <p:nvPr/>
        </p:nvPicPr>
        <p:blipFill>
          <a:blip r:embed="rId3"/>
          <a:srcRect t="65809"/>
          <a:stretch>
            <a:fillRect/>
          </a:stretch>
        </p:blipFill>
        <p:spPr>
          <a:xfrm>
            <a:off x="-23058" y="4571012"/>
            <a:ext cx="12215057" cy="2324758"/>
          </a:xfrm>
          <a:prstGeom prst="rect">
            <a:avLst/>
          </a:prstGeom>
        </p:spPr>
      </p:pic>
      <p:pic>
        <p:nvPicPr>
          <p:cNvPr id="99" name="Imagen 98">
            <a:extLst>
              <a:ext uri="{FF2B5EF4-FFF2-40B4-BE49-F238E27FC236}">
                <a16:creationId xmlns:a16="http://schemas.microsoft.com/office/drawing/2014/main" id="{70A654E6-40CF-C1CC-F84A-F003BF2C0E35}"/>
              </a:ext>
            </a:extLst>
          </p:cNvPr>
          <p:cNvPicPr>
            <a:picLocks noChangeAspect="1"/>
          </p:cNvPicPr>
          <p:nvPr/>
        </p:nvPicPr>
        <p:blipFill>
          <a:blip r:embed="rId4"/>
          <a:stretch>
            <a:fillRect/>
          </a:stretch>
        </p:blipFill>
        <p:spPr>
          <a:xfrm>
            <a:off x="5868164" y="4700159"/>
            <a:ext cx="967322" cy="2028741"/>
          </a:xfrm>
          <a:prstGeom prst="rect">
            <a:avLst/>
          </a:prstGeom>
        </p:spPr>
      </p:pic>
      <p:pic>
        <p:nvPicPr>
          <p:cNvPr id="100" name="Imagen 99">
            <a:extLst>
              <a:ext uri="{FF2B5EF4-FFF2-40B4-BE49-F238E27FC236}">
                <a16:creationId xmlns:a16="http://schemas.microsoft.com/office/drawing/2014/main" id="{C74A8A8A-D5BB-5B30-F52A-A8F0CA81DE7F}"/>
              </a:ext>
            </a:extLst>
          </p:cNvPr>
          <p:cNvPicPr>
            <a:picLocks noChangeAspect="1"/>
          </p:cNvPicPr>
          <p:nvPr/>
        </p:nvPicPr>
        <p:blipFill>
          <a:blip r:embed="rId4"/>
          <a:stretch>
            <a:fillRect/>
          </a:stretch>
        </p:blipFill>
        <p:spPr>
          <a:xfrm>
            <a:off x="2683944" y="4716046"/>
            <a:ext cx="967322" cy="2028741"/>
          </a:xfrm>
          <a:prstGeom prst="rect">
            <a:avLst/>
          </a:prstGeom>
        </p:spPr>
      </p:pic>
      <p:pic>
        <p:nvPicPr>
          <p:cNvPr id="101" name="Imagen 100">
            <a:extLst>
              <a:ext uri="{FF2B5EF4-FFF2-40B4-BE49-F238E27FC236}">
                <a16:creationId xmlns:a16="http://schemas.microsoft.com/office/drawing/2014/main" id="{CEBE3776-E57C-E750-40B9-77C579CE6045}"/>
              </a:ext>
            </a:extLst>
          </p:cNvPr>
          <p:cNvPicPr>
            <a:picLocks noChangeAspect="1"/>
          </p:cNvPicPr>
          <p:nvPr/>
        </p:nvPicPr>
        <p:blipFill>
          <a:blip r:embed="rId4"/>
          <a:stretch>
            <a:fillRect/>
          </a:stretch>
        </p:blipFill>
        <p:spPr>
          <a:xfrm>
            <a:off x="8684348" y="4716046"/>
            <a:ext cx="967322" cy="2028741"/>
          </a:xfrm>
          <a:prstGeom prst="rect">
            <a:avLst/>
          </a:prstGeom>
        </p:spPr>
      </p:pic>
      <p:pic>
        <p:nvPicPr>
          <p:cNvPr id="8" name="Imagen 7">
            <a:extLst>
              <a:ext uri="{FF2B5EF4-FFF2-40B4-BE49-F238E27FC236}">
                <a16:creationId xmlns:a16="http://schemas.microsoft.com/office/drawing/2014/main" id="{A3C8240C-4D52-FFF4-6D5F-D27CF0C28822}"/>
              </a:ext>
            </a:extLst>
          </p:cNvPr>
          <p:cNvPicPr>
            <a:picLocks noChangeAspect="1"/>
          </p:cNvPicPr>
          <p:nvPr/>
        </p:nvPicPr>
        <p:blipFill>
          <a:blip r:embed="rId5"/>
          <a:srcRect l="35702" t="16637" r="36606" b="15791"/>
          <a:stretch>
            <a:fillRect/>
          </a:stretch>
        </p:blipFill>
        <p:spPr>
          <a:xfrm>
            <a:off x="11284188" y="171356"/>
            <a:ext cx="558049" cy="686477"/>
          </a:xfrm>
          <a:prstGeom prst="rect">
            <a:avLst/>
          </a:prstGeom>
        </p:spPr>
      </p:pic>
      <p:pic>
        <p:nvPicPr>
          <p:cNvPr id="13" name="Imagen 12">
            <a:extLst>
              <a:ext uri="{FF2B5EF4-FFF2-40B4-BE49-F238E27FC236}">
                <a16:creationId xmlns:a16="http://schemas.microsoft.com/office/drawing/2014/main" id="{BBAD82B1-1C3D-7559-0A4D-18271EBE4498}"/>
              </a:ext>
            </a:extLst>
          </p:cNvPr>
          <p:cNvPicPr>
            <a:picLocks noChangeAspect="1"/>
          </p:cNvPicPr>
          <p:nvPr/>
        </p:nvPicPr>
        <p:blipFill>
          <a:blip r:embed="rId5"/>
          <a:srcRect l="35702" t="16637" r="36606" b="15791"/>
          <a:stretch>
            <a:fillRect/>
          </a:stretch>
        </p:blipFill>
        <p:spPr>
          <a:xfrm>
            <a:off x="11284188" y="171356"/>
            <a:ext cx="558049" cy="686477"/>
          </a:xfrm>
          <a:prstGeom prst="rect">
            <a:avLst/>
          </a:prstGeom>
        </p:spPr>
      </p:pic>
      <p:sp>
        <p:nvSpPr>
          <p:cNvPr id="18" name="Text 1">
            <a:extLst>
              <a:ext uri="{FF2B5EF4-FFF2-40B4-BE49-F238E27FC236}">
                <a16:creationId xmlns:a16="http://schemas.microsoft.com/office/drawing/2014/main" id="{9E698D90-3296-2D17-9F53-658BE3170154}"/>
              </a:ext>
            </a:extLst>
          </p:cNvPr>
          <p:cNvSpPr txBox="1"/>
          <p:nvPr/>
        </p:nvSpPr>
        <p:spPr>
          <a:xfrm>
            <a:off x="841506" y="281841"/>
            <a:ext cx="9940793" cy="57599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rPr>
              <a:t>La solidez jurídica del Plan se construye desde la formulación, no solo durante el trámite legislativo.</a:t>
            </a:r>
          </a:p>
        </p:txBody>
      </p:sp>
      <p:grpSp>
        <p:nvGrpSpPr>
          <p:cNvPr id="25" name="Grupo 24">
            <a:extLst>
              <a:ext uri="{FF2B5EF4-FFF2-40B4-BE49-F238E27FC236}">
                <a16:creationId xmlns:a16="http://schemas.microsoft.com/office/drawing/2014/main" id="{DEAAFBB2-F2A4-95BC-6805-3BA6BDEEB180}"/>
              </a:ext>
            </a:extLst>
          </p:cNvPr>
          <p:cNvGrpSpPr/>
          <p:nvPr/>
        </p:nvGrpSpPr>
        <p:grpSpPr>
          <a:xfrm rot="5400000" flipV="1">
            <a:off x="306837" y="597471"/>
            <a:ext cx="575992" cy="61284"/>
            <a:chOff x="12234312" y="4519140"/>
            <a:chExt cx="3232022" cy="182403"/>
          </a:xfrm>
        </p:grpSpPr>
        <p:sp>
          <p:nvSpPr>
            <p:cNvPr id="40" name="Rectángulo 39">
              <a:extLst>
                <a:ext uri="{FF2B5EF4-FFF2-40B4-BE49-F238E27FC236}">
                  <a16:creationId xmlns:a16="http://schemas.microsoft.com/office/drawing/2014/main" id="{4B1C314A-7327-A84A-B8A8-660F7B29ADFE}"/>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7" name="Rectángulo 46">
              <a:extLst>
                <a:ext uri="{FF2B5EF4-FFF2-40B4-BE49-F238E27FC236}">
                  <a16:creationId xmlns:a16="http://schemas.microsoft.com/office/drawing/2014/main" id="{0EA3EE7A-2351-C2AE-41F8-D28052F7ADE9}"/>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8" name="Rectángulo 47">
              <a:extLst>
                <a:ext uri="{FF2B5EF4-FFF2-40B4-BE49-F238E27FC236}">
                  <a16:creationId xmlns:a16="http://schemas.microsoft.com/office/drawing/2014/main" id="{200C1647-A8AA-F86C-A453-B763996BD694}"/>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52" name="TextBox 103">
            <a:extLst>
              <a:ext uri="{FF2B5EF4-FFF2-40B4-BE49-F238E27FC236}">
                <a16:creationId xmlns:a16="http://schemas.microsoft.com/office/drawing/2014/main" id="{25EE7D15-B0D1-3B6E-8E99-D47B842FA9C7}"/>
              </a:ext>
            </a:extLst>
          </p:cNvPr>
          <p:cNvSpPr txBox="1"/>
          <p:nvPr/>
        </p:nvSpPr>
        <p:spPr>
          <a:xfrm>
            <a:off x="3780268" y="5113611"/>
            <a:ext cx="201725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Dirigidas a equipos del </a:t>
            </a:r>
            <a:r>
              <a:rPr kumimoji="0" lang="es-ES"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DNP y cabezas de sector </a:t>
            </a:r>
            <a:r>
              <a:rPr kumimoji="0" lang="es-ES" sz="1100" b="0"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que formularán propuestas para el PND. </a:t>
            </a:r>
          </a:p>
        </p:txBody>
      </p:sp>
      <p:sp>
        <p:nvSpPr>
          <p:cNvPr id="66" name="Rectángulo 65">
            <a:extLst>
              <a:ext uri="{FF2B5EF4-FFF2-40B4-BE49-F238E27FC236}">
                <a16:creationId xmlns:a16="http://schemas.microsoft.com/office/drawing/2014/main" id="{815EC95B-58AA-A3D1-33ED-BA92F296C9C9}"/>
              </a:ext>
            </a:extLst>
          </p:cNvPr>
          <p:cNvSpPr/>
          <p:nvPr/>
        </p:nvSpPr>
        <p:spPr>
          <a:xfrm>
            <a:off x="580863" y="5083794"/>
            <a:ext cx="2539116" cy="104500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t>Capacitaciones OAJ DNP 15–18</a:t>
            </a:r>
            <a:br>
              <a:rPr kumimoji="0" lang="es-ES" sz="2000" b="1"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br>
            <a:r>
              <a:rPr kumimoji="0" lang="es-ES" sz="2000" b="1"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t> de septiembre</a:t>
            </a:r>
            <a:endParaRPr kumimoji="0" lang="es-CO" sz="2000" b="1"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000" b="0"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p:txBody>
      </p:sp>
      <p:pic>
        <p:nvPicPr>
          <p:cNvPr id="67" name="Image 0" descr="preencoded.png">
            <a:extLst>
              <a:ext uri="{FF2B5EF4-FFF2-40B4-BE49-F238E27FC236}">
                <a16:creationId xmlns:a16="http://schemas.microsoft.com/office/drawing/2014/main" id="{82C4F195-D0F4-6FE0-6CD5-8ABDB2D7B1D5}"/>
              </a:ext>
            </a:extLst>
          </p:cNvPr>
          <p:cNvPicPr>
            <a:picLocks noChangeAspect="1"/>
          </p:cNvPicPr>
          <p:nvPr/>
        </p:nvPicPr>
        <p:blipFill>
          <a:blip r:embed="rId6"/>
          <a:srcRect l="5815" b="25953"/>
          <a:stretch/>
        </p:blipFill>
        <p:spPr>
          <a:xfrm>
            <a:off x="-29504" y="6204670"/>
            <a:ext cx="2504483" cy="691429"/>
          </a:xfrm>
          <a:prstGeom prst="rect">
            <a:avLst/>
          </a:prstGeom>
        </p:spPr>
      </p:pic>
      <p:sp>
        <p:nvSpPr>
          <p:cNvPr id="75" name="TextBox 103">
            <a:extLst>
              <a:ext uri="{FF2B5EF4-FFF2-40B4-BE49-F238E27FC236}">
                <a16:creationId xmlns:a16="http://schemas.microsoft.com/office/drawing/2014/main" id="{2F66D967-2B67-A095-9ABB-6DBD43E4A00B}"/>
              </a:ext>
            </a:extLst>
          </p:cNvPr>
          <p:cNvSpPr txBox="1"/>
          <p:nvPr/>
        </p:nvSpPr>
        <p:spPr>
          <a:xfrm>
            <a:off x="6959487" y="5113610"/>
            <a:ext cx="1753611"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Enfoque en los criterios de </a:t>
            </a:r>
            <a:r>
              <a:rPr kumimoji="0" lang="es-ES"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unidad de materia y conexidad </a:t>
            </a:r>
            <a:r>
              <a:rPr kumimoji="0" lang="es-ES" sz="1100" b="0"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exigidos para la Ley del Plan.</a:t>
            </a:r>
          </a:p>
        </p:txBody>
      </p:sp>
      <p:sp>
        <p:nvSpPr>
          <p:cNvPr id="77" name="TextBox 103">
            <a:extLst>
              <a:ext uri="{FF2B5EF4-FFF2-40B4-BE49-F238E27FC236}">
                <a16:creationId xmlns:a16="http://schemas.microsoft.com/office/drawing/2014/main" id="{4C6D7E25-5C68-E28A-1B97-C20511E5881B}"/>
              </a:ext>
            </a:extLst>
          </p:cNvPr>
          <p:cNvSpPr txBox="1"/>
          <p:nvPr/>
        </p:nvSpPr>
        <p:spPr>
          <a:xfrm>
            <a:off x="9722314" y="5160532"/>
            <a:ext cx="2119923"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Objetivo: </a:t>
            </a:r>
            <a:r>
              <a:rPr kumimoji="0" lang="es-ES" sz="1100" b="1"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anticipar riesgos de inconstitucionalidad </a:t>
            </a:r>
            <a:r>
              <a:rPr kumimoji="0" lang="es-ES" sz="1100" b="0" i="0" u="none" strike="noStrike" kern="1200" cap="none" spc="0" normalizeH="0" baseline="0" noProof="0">
                <a:ln>
                  <a:noFill/>
                </a:ln>
                <a:solidFill>
                  <a:prstClr val="white"/>
                </a:solidFill>
                <a:effectLst/>
                <a:uLnTx/>
                <a:uFillTx/>
                <a:latin typeface="Poppins" panose="00000500000000000000" pitchFamily="50" charset="0"/>
                <a:ea typeface="+mn-ea"/>
                <a:cs typeface="Poppins" panose="00000500000000000000" pitchFamily="50" charset="0"/>
              </a:rPr>
              <a:t>que puedan afectar posteriormente la ejecución del PND. </a:t>
            </a:r>
          </a:p>
        </p:txBody>
      </p:sp>
      <p:pic>
        <p:nvPicPr>
          <p:cNvPr id="79" name="Imagen 78">
            <a:extLst>
              <a:ext uri="{FF2B5EF4-FFF2-40B4-BE49-F238E27FC236}">
                <a16:creationId xmlns:a16="http://schemas.microsoft.com/office/drawing/2014/main" id="{4605DC17-E2DE-E2FA-A2D6-E011BC08EDAC}"/>
              </a:ext>
            </a:extLst>
          </p:cNvPr>
          <p:cNvPicPr>
            <a:picLocks noChangeAspect="1"/>
          </p:cNvPicPr>
          <p:nvPr/>
        </p:nvPicPr>
        <p:blipFill>
          <a:blip r:embed="rId7"/>
          <a:stretch>
            <a:fillRect/>
          </a:stretch>
        </p:blipFill>
        <p:spPr>
          <a:xfrm>
            <a:off x="4247722" y="2397976"/>
            <a:ext cx="3774144" cy="1500563"/>
          </a:xfrm>
          <a:prstGeom prst="rect">
            <a:avLst/>
          </a:prstGeom>
        </p:spPr>
      </p:pic>
      <p:sp>
        <p:nvSpPr>
          <p:cNvPr id="80" name="TextBox 14">
            <a:extLst>
              <a:ext uri="{FF2B5EF4-FFF2-40B4-BE49-F238E27FC236}">
                <a16:creationId xmlns:a16="http://schemas.microsoft.com/office/drawing/2014/main" id="{BD87072F-56FA-5C28-69F1-227759143A94}"/>
              </a:ext>
            </a:extLst>
          </p:cNvPr>
          <p:cNvSpPr txBox="1"/>
          <p:nvPr/>
        </p:nvSpPr>
        <p:spPr>
          <a:xfrm>
            <a:off x="4589508" y="1513410"/>
            <a:ext cx="3017520" cy="58477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2A2B5B"/>
                </a:solidFill>
                <a:effectLst/>
                <a:uLnTx/>
                <a:uFillTx/>
                <a:latin typeface="Poppins" panose="00000500000000000000" pitchFamily="50" charset="0"/>
                <a:ea typeface="+mn-ea"/>
                <a:cs typeface="Poppins" panose="00000500000000000000" pitchFamily="50" charset="0"/>
              </a:rPr>
              <a:t>¿Qué debe cumplir una propuesta de articulado?</a:t>
            </a:r>
          </a:p>
        </p:txBody>
      </p:sp>
      <p:sp>
        <p:nvSpPr>
          <p:cNvPr id="81" name="Rectángulo: esquinas redondeadas 80">
            <a:extLst>
              <a:ext uri="{FF2B5EF4-FFF2-40B4-BE49-F238E27FC236}">
                <a16:creationId xmlns:a16="http://schemas.microsoft.com/office/drawing/2014/main" id="{773C77D7-3449-7E34-9E48-6BE1DB651939}"/>
              </a:ext>
            </a:extLst>
          </p:cNvPr>
          <p:cNvSpPr/>
          <p:nvPr/>
        </p:nvSpPr>
        <p:spPr>
          <a:xfrm>
            <a:off x="4642268" y="1450678"/>
            <a:ext cx="2912000" cy="647507"/>
          </a:xfrm>
          <a:prstGeom prst="roundRect">
            <a:avLst/>
          </a:prstGeom>
          <a:noFill/>
          <a:ln w="12700">
            <a:solidFill>
              <a:srgbClr val="01578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88" name="Grupo 87">
            <a:extLst>
              <a:ext uri="{FF2B5EF4-FFF2-40B4-BE49-F238E27FC236}">
                <a16:creationId xmlns:a16="http://schemas.microsoft.com/office/drawing/2014/main" id="{CAEAD01D-D128-2BAB-3EFC-A861F6886C62}"/>
              </a:ext>
            </a:extLst>
          </p:cNvPr>
          <p:cNvGrpSpPr/>
          <p:nvPr/>
        </p:nvGrpSpPr>
        <p:grpSpPr>
          <a:xfrm>
            <a:off x="8705590" y="2673998"/>
            <a:ext cx="47919" cy="1162807"/>
            <a:chOff x="8836539" y="2309816"/>
            <a:chExt cx="47919" cy="1162807"/>
          </a:xfrm>
        </p:grpSpPr>
        <p:cxnSp>
          <p:nvCxnSpPr>
            <p:cNvPr id="89" name="Straight Connector 19">
              <a:extLst>
                <a:ext uri="{FF2B5EF4-FFF2-40B4-BE49-F238E27FC236}">
                  <a16:creationId xmlns:a16="http://schemas.microsoft.com/office/drawing/2014/main" id="{98BC756C-179A-CC9B-F43C-D753591DAFFA}"/>
                </a:ext>
              </a:extLst>
            </p:cNvPr>
            <p:cNvCxnSpPr>
              <a:cxnSpLocks/>
            </p:cNvCxnSpPr>
            <p:nvPr/>
          </p:nvCxnSpPr>
          <p:spPr>
            <a:xfrm>
              <a:off x="8836539" y="2309817"/>
              <a:ext cx="0" cy="11628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0" name="Rectangle 46">
              <a:extLst>
                <a:ext uri="{FF2B5EF4-FFF2-40B4-BE49-F238E27FC236}">
                  <a16:creationId xmlns:a16="http://schemas.microsoft.com/office/drawing/2014/main" id="{202B05FE-9248-CA3F-F491-0577AFAA4A78}"/>
                </a:ext>
              </a:extLst>
            </p:cNvPr>
            <p:cNvSpPr/>
            <p:nvPr/>
          </p:nvSpPr>
          <p:spPr>
            <a:xfrm>
              <a:off x="8836541" y="2309816"/>
              <a:ext cx="47917" cy="192744"/>
            </a:xfrm>
            <a:prstGeom prst="rect">
              <a:avLst/>
            </a:prstGeom>
            <a:solidFill>
              <a:srgbClr val="036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91" name="Elipse 90">
            <a:extLst>
              <a:ext uri="{FF2B5EF4-FFF2-40B4-BE49-F238E27FC236}">
                <a16:creationId xmlns:a16="http://schemas.microsoft.com/office/drawing/2014/main" id="{1F35D399-C29D-5CB2-0DF6-813D7C3AF2F2}"/>
              </a:ext>
            </a:extLst>
          </p:cNvPr>
          <p:cNvSpPr/>
          <p:nvPr/>
        </p:nvSpPr>
        <p:spPr>
          <a:xfrm>
            <a:off x="7582546" y="3072146"/>
            <a:ext cx="114038" cy="114038"/>
          </a:xfrm>
          <a:prstGeom prst="ellipse">
            <a:avLst/>
          </a:prstGeom>
          <a:solidFill>
            <a:srgbClr val="036BB3"/>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92" name="Conector: angular 91">
            <a:extLst>
              <a:ext uri="{FF2B5EF4-FFF2-40B4-BE49-F238E27FC236}">
                <a16:creationId xmlns:a16="http://schemas.microsoft.com/office/drawing/2014/main" id="{A1919894-D757-BC47-1E0B-9089DCB5B156}"/>
              </a:ext>
            </a:extLst>
          </p:cNvPr>
          <p:cNvCxnSpPr>
            <a:cxnSpLocks/>
          </p:cNvCxnSpPr>
          <p:nvPr/>
        </p:nvCxnSpPr>
        <p:spPr>
          <a:xfrm rot="10800000">
            <a:off x="7696587" y="3125302"/>
            <a:ext cx="1019199" cy="711503"/>
          </a:xfrm>
          <a:prstGeom prst="bentConnector3">
            <a:avLst>
              <a:gd name="adj1" fmla="val 50000"/>
            </a:avLst>
          </a:prstGeom>
          <a:ln w="12700">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95" name="Elipse 94">
            <a:extLst>
              <a:ext uri="{FF2B5EF4-FFF2-40B4-BE49-F238E27FC236}">
                <a16:creationId xmlns:a16="http://schemas.microsoft.com/office/drawing/2014/main" id="{97B4EA61-CF0C-5A83-C0CC-75DEC7D95205}"/>
              </a:ext>
            </a:extLst>
          </p:cNvPr>
          <p:cNvSpPr/>
          <p:nvPr/>
        </p:nvSpPr>
        <p:spPr>
          <a:xfrm>
            <a:off x="3528427" y="5177856"/>
            <a:ext cx="99302" cy="99302"/>
          </a:xfrm>
          <a:prstGeom prst="ellipse">
            <a:avLst/>
          </a:prstGeom>
          <a:solidFill>
            <a:srgbClr val="2770BD"/>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6" name="Elipse 95">
            <a:extLst>
              <a:ext uri="{FF2B5EF4-FFF2-40B4-BE49-F238E27FC236}">
                <a16:creationId xmlns:a16="http://schemas.microsoft.com/office/drawing/2014/main" id="{29DE93A3-2B4F-CD5D-C158-A22BF4E6CB53}"/>
              </a:ext>
            </a:extLst>
          </p:cNvPr>
          <p:cNvSpPr/>
          <p:nvPr/>
        </p:nvSpPr>
        <p:spPr>
          <a:xfrm>
            <a:off x="6764934" y="5182441"/>
            <a:ext cx="99302" cy="99302"/>
          </a:xfrm>
          <a:prstGeom prst="ellipse">
            <a:avLst/>
          </a:prstGeom>
          <a:solidFill>
            <a:srgbClr val="2770BD"/>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 name="Elipse 96">
            <a:extLst>
              <a:ext uri="{FF2B5EF4-FFF2-40B4-BE49-F238E27FC236}">
                <a16:creationId xmlns:a16="http://schemas.microsoft.com/office/drawing/2014/main" id="{4CE15C16-0BB6-6AB0-95FB-317373B99BF6}"/>
              </a:ext>
            </a:extLst>
          </p:cNvPr>
          <p:cNvSpPr/>
          <p:nvPr/>
        </p:nvSpPr>
        <p:spPr>
          <a:xfrm>
            <a:off x="9498609" y="5227507"/>
            <a:ext cx="99302" cy="99302"/>
          </a:xfrm>
          <a:prstGeom prst="ellipse">
            <a:avLst/>
          </a:prstGeom>
          <a:solidFill>
            <a:srgbClr val="2770BD"/>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02" name="Grupo 101">
            <a:extLst>
              <a:ext uri="{FF2B5EF4-FFF2-40B4-BE49-F238E27FC236}">
                <a16:creationId xmlns:a16="http://schemas.microsoft.com/office/drawing/2014/main" id="{1B163CB4-CB77-4848-F701-6479B512B49B}"/>
              </a:ext>
            </a:extLst>
          </p:cNvPr>
          <p:cNvGrpSpPr/>
          <p:nvPr/>
        </p:nvGrpSpPr>
        <p:grpSpPr>
          <a:xfrm flipH="1">
            <a:off x="3415064" y="2600146"/>
            <a:ext cx="47919" cy="1162807"/>
            <a:chOff x="8836539" y="2309816"/>
            <a:chExt cx="47919" cy="1162807"/>
          </a:xfrm>
        </p:grpSpPr>
        <p:cxnSp>
          <p:nvCxnSpPr>
            <p:cNvPr id="103" name="Straight Connector 19">
              <a:extLst>
                <a:ext uri="{FF2B5EF4-FFF2-40B4-BE49-F238E27FC236}">
                  <a16:creationId xmlns:a16="http://schemas.microsoft.com/office/drawing/2014/main" id="{4D0E7FBF-35A4-D3C0-9978-FCCD53AAC11E}"/>
                </a:ext>
              </a:extLst>
            </p:cNvPr>
            <p:cNvCxnSpPr>
              <a:cxnSpLocks/>
            </p:cNvCxnSpPr>
            <p:nvPr/>
          </p:nvCxnSpPr>
          <p:spPr>
            <a:xfrm>
              <a:off x="8836539" y="2309817"/>
              <a:ext cx="0" cy="11628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4" name="Rectangle 46">
              <a:extLst>
                <a:ext uri="{FF2B5EF4-FFF2-40B4-BE49-F238E27FC236}">
                  <a16:creationId xmlns:a16="http://schemas.microsoft.com/office/drawing/2014/main" id="{0ABEA959-1928-6FEB-FA88-892CFBDD772B}"/>
                </a:ext>
              </a:extLst>
            </p:cNvPr>
            <p:cNvSpPr/>
            <p:nvPr/>
          </p:nvSpPr>
          <p:spPr>
            <a:xfrm>
              <a:off x="8836541" y="2309816"/>
              <a:ext cx="47917" cy="192744"/>
            </a:xfrm>
            <a:prstGeom prst="rect">
              <a:avLst/>
            </a:prstGeom>
            <a:solidFill>
              <a:srgbClr val="21A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05" name="Elipse 104">
            <a:extLst>
              <a:ext uri="{FF2B5EF4-FFF2-40B4-BE49-F238E27FC236}">
                <a16:creationId xmlns:a16="http://schemas.microsoft.com/office/drawing/2014/main" id="{CF1C8A77-3BF4-5B45-332F-982E7AD48330}"/>
              </a:ext>
            </a:extLst>
          </p:cNvPr>
          <p:cNvSpPr/>
          <p:nvPr/>
        </p:nvSpPr>
        <p:spPr>
          <a:xfrm flipH="1">
            <a:off x="4523465" y="3034219"/>
            <a:ext cx="114038" cy="114038"/>
          </a:xfrm>
          <a:prstGeom prst="ellipse">
            <a:avLst/>
          </a:prstGeom>
          <a:solidFill>
            <a:srgbClr val="21A3A3"/>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06" name="Conector: angular 105">
            <a:extLst>
              <a:ext uri="{FF2B5EF4-FFF2-40B4-BE49-F238E27FC236}">
                <a16:creationId xmlns:a16="http://schemas.microsoft.com/office/drawing/2014/main" id="{2405EA3D-01AA-383B-B458-66DEED61A83F}"/>
              </a:ext>
            </a:extLst>
          </p:cNvPr>
          <p:cNvCxnSpPr>
            <a:cxnSpLocks/>
          </p:cNvCxnSpPr>
          <p:nvPr/>
        </p:nvCxnSpPr>
        <p:spPr>
          <a:xfrm rot="10800000" flipH="1">
            <a:off x="3462987" y="3072146"/>
            <a:ext cx="1019199" cy="711503"/>
          </a:xfrm>
          <a:prstGeom prst="bentConnector3">
            <a:avLst>
              <a:gd name="adj1" fmla="val 50000"/>
            </a:avLst>
          </a:prstGeom>
          <a:ln w="12700">
            <a:solidFill>
              <a:schemeClr val="bg1">
                <a:lumMod val="6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10" name="Text 14">
            <a:extLst>
              <a:ext uri="{FF2B5EF4-FFF2-40B4-BE49-F238E27FC236}">
                <a16:creationId xmlns:a16="http://schemas.microsoft.com/office/drawing/2014/main" id="{06D6C92B-6ADB-DC4A-D6C7-BF791E6C1D54}"/>
              </a:ext>
            </a:extLst>
          </p:cNvPr>
          <p:cNvSpPr txBox="1"/>
          <p:nvPr/>
        </p:nvSpPr>
        <p:spPr>
          <a:xfrm>
            <a:off x="8914950" y="2673998"/>
            <a:ext cx="2484543" cy="132830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a:ln>
                  <a:noFill/>
                </a:ln>
                <a:solidFill>
                  <a:srgbClr val="036BB3"/>
                </a:solidFill>
                <a:effectLst/>
                <a:uLnTx/>
                <a:uFillTx/>
                <a:latin typeface="Poppins" pitchFamily="2" charset="77"/>
                <a:ea typeface="Calibri" pitchFamily="34" charset="-122"/>
                <a:cs typeface="Poppins" pitchFamily="2" charset="77"/>
              </a:rPr>
              <a:t>Justificación </a:t>
            </a:r>
            <a:br>
              <a:rPr kumimoji="0" lang="es-ES_tradnl" sz="1400" b="1" i="0" u="none" strike="noStrike" kern="1200" cap="none" spc="0" normalizeH="0" baseline="0" noProof="0">
                <a:ln>
                  <a:noFill/>
                </a:ln>
                <a:solidFill>
                  <a:srgbClr val="036BB3"/>
                </a:solidFill>
                <a:effectLst/>
                <a:uLnTx/>
                <a:uFillTx/>
                <a:latin typeface="Poppins" pitchFamily="2" charset="77"/>
                <a:ea typeface="Calibri" pitchFamily="34" charset="-122"/>
                <a:cs typeface="Poppins" pitchFamily="2" charset="77"/>
              </a:rPr>
            </a:br>
            <a:r>
              <a:rPr kumimoji="0" lang="es-ES_tradnl" sz="1400" b="1" i="0" u="none" strike="noStrike" kern="1200" cap="none" spc="0" normalizeH="0" baseline="0" noProof="0">
                <a:ln>
                  <a:noFill/>
                </a:ln>
                <a:solidFill>
                  <a:srgbClr val="036BB3"/>
                </a:solidFill>
                <a:effectLst/>
                <a:uLnTx/>
                <a:uFillTx/>
                <a:latin typeface="Poppins" pitchFamily="2" charset="77"/>
                <a:ea typeface="Calibri" pitchFamily="34" charset="-122"/>
                <a:cs typeface="Poppins" pitchFamily="2" charset="77"/>
              </a:rPr>
              <a:t>técnica y jurídica</a:t>
            </a:r>
            <a:br>
              <a:rPr kumimoji="0" lang="es-ES_tradnl" sz="1400" b="1" i="0" u="none" strike="noStrike" kern="1200" cap="none" spc="0" normalizeH="0" baseline="0" noProof="0">
                <a:ln>
                  <a:noFill/>
                </a:ln>
                <a:solidFill>
                  <a:srgbClr val="21A3A3"/>
                </a:solidFill>
                <a:effectLst/>
                <a:uLnTx/>
                <a:uFillTx/>
                <a:latin typeface="Poppins" pitchFamily="2" charset="77"/>
                <a:ea typeface="Calibri" pitchFamily="34" charset="-122"/>
                <a:cs typeface="Poppins" pitchFamily="2" charset="77"/>
              </a:rPr>
            </a:br>
            <a:r>
              <a:rPr kumimoji="0" lang="es-ES" sz="1200" b="0" i="0" u="none" strike="noStrike" kern="1200" cap="none" spc="0" normalizeH="0" baseline="0" noProof="0">
                <a:ln>
                  <a:noFill/>
                </a:ln>
                <a:solidFill>
                  <a:srgbClr val="4A4A4A"/>
                </a:solidFill>
                <a:effectLst/>
                <a:uLnTx/>
                <a:uFillTx/>
                <a:latin typeface="Poppins" pitchFamily="2" charset="77"/>
                <a:ea typeface="Calibri" pitchFamily="34" charset="-122"/>
                <a:cs typeface="Poppins" pitchFamily="2" charset="77"/>
              </a:rPr>
              <a:t>Propuestas según </a:t>
            </a:r>
            <a:r>
              <a:rPr kumimoji="0" lang="es-ES" sz="1200" b="1" i="0" u="none" strike="noStrike" kern="1200" cap="none" spc="0" normalizeH="0" baseline="0" noProof="0">
                <a:ln>
                  <a:noFill/>
                </a:ln>
                <a:solidFill>
                  <a:srgbClr val="3A3A3A"/>
                </a:solidFill>
                <a:effectLst/>
                <a:uLnTx/>
                <a:uFillTx/>
                <a:latin typeface="Poppins" panose="00000500000000000000" pitchFamily="50" charset="0"/>
                <a:ea typeface="+mn-ea"/>
                <a:cs typeface="Poppins" panose="00000500000000000000" pitchFamily="50" charset="0"/>
              </a:rPr>
              <a:t>lineamientos de la OAJ, </a:t>
            </a:r>
            <a:r>
              <a:rPr kumimoji="0" lang="es-ES" sz="1200" b="0" i="0" u="none" strike="noStrike" kern="1200" cap="none" spc="0" normalizeH="0" baseline="0" noProof="0">
                <a:ln>
                  <a:noFill/>
                </a:ln>
                <a:solidFill>
                  <a:srgbClr val="4A4A4A"/>
                </a:solidFill>
                <a:effectLst/>
                <a:uLnTx/>
                <a:uFillTx/>
                <a:latin typeface="Poppins" pitchFamily="2" charset="77"/>
                <a:ea typeface="Calibri" pitchFamily="34" charset="-122"/>
                <a:cs typeface="Poppins" pitchFamily="2" charset="77"/>
              </a:rPr>
              <a:t>con la ficha técnica correctamente diligenciada y la justificación de su inclusión.</a:t>
            </a:r>
            <a:endParaRPr kumimoji="0" lang="es-ES_tradnl" sz="12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pic>
        <p:nvPicPr>
          <p:cNvPr id="111" name="Gráfico 110">
            <a:extLst>
              <a:ext uri="{FF2B5EF4-FFF2-40B4-BE49-F238E27FC236}">
                <a16:creationId xmlns:a16="http://schemas.microsoft.com/office/drawing/2014/main" id="{064EAE47-D3D9-8C54-F596-027E9A272BD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13792" y="2818449"/>
            <a:ext cx="514350" cy="542925"/>
          </a:xfrm>
          <a:prstGeom prst="rect">
            <a:avLst/>
          </a:prstGeom>
        </p:spPr>
      </p:pic>
      <p:pic>
        <p:nvPicPr>
          <p:cNvPr id="112" name="Gráfico 111">
            <a:extLst>
              <a:ext uri="{FF2B5EF4-FFF2-40B4-BE49-F238E27FC236}">
                <a16:creationId xmlns:a16="http://schemas.microsoft.com/office/drawing/2014/main" id="{DE01722F-F104-C774-87EB-D7171EFD979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13296" y="2862507"/>
            <a:ext cx="561975" cy="571500"/>
          </a:xfrm>
          <a:prstGeom prst="rect">
            <a:avLst/>
          </a:prstGeom>
        </p:spPr>
      </p:pic>
      <p:sp>
        <p:nvSpPr>
          <p:cNvPr id="113" name="Text 14">
            <a:extLst>
              <a:ext uri="{FF2B5EF4-FFF2-40B4-BE49-F238E27FC236}">
                <a16:creationId xmlns:a16="http://schemas.microsoft.com/office/drawing/2014/main" id="{0EB11EFC-48EC-F12C-1C41-EBA8B97A3B2A}"/>
              </a:ext>
            </a:extLst>
          </p:cNvPr>
          <p:cNvSpPr txBox="1"/>
          <p:nvPr/>
        </p:nvSpPr>
        <p:spPr>
          <a:xfrm>
            <a:off x="636105" y="2600146"/>
            <a:ext cx="2532464" cy="1328301"/>
          </a:xfrm>
          <a:prstGeom prst="rect">
            <a:avLst/>
          </a:prstGeom>
          <a:noFill/>
          <a:ln/>
        </p:spPr>
        <p:txBody>
          <a:bodyPr wrap="square" lIns="0" tIns="0" r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a:ln>
                  <a:noFill/>
                </a:ln>
                <a:solidFill>
                  <a:srgbClr val="21A3A3"/>
                </a:solidFill>
                <a:effectLst/>
                <a:uLnTx/>
                <a:uFillTx/>
                <a:latin typeface="Poppins" pitchFamily="2" charset="77"/>
                <a:ea typeface="Calibri" pitchFamily="34" charset="-122"/>
                <a:cs typeface="Poppins" pitchFamily="2" charset="77"/>
              </a:rPr>
              <a:t>Conexidad</a:t>
            </a:r>
            <a:br>
              <a:rPr kumimoji="0" lang="es-ES_tradnl" sz="1400" b="1" i="0" u="none" strike="noStrike" kern="1200" cap="none" spc="0" normalizeH="0" baseline="0" noProof="0">
                <a:ln>
                  <a:noFill/>
                </a:ln>
                <a:solidFill>
                  <a:srgbClr val="21A3A3"/>
                </a:solidFill>
                <a:effectLst/>
                <a:uLnTx/>
                <a:uFillTx/>
                <a:latin typeface="Poppins" pitchFamily="2" charset="77"/>
                <a:ea typeface="Calibri" pitchFamily="34" charset="-122"/>
                <a:cs typeface="Poppins" pitchFamily="2" charset="77"/>
              </a:rPr>
            </a:br>
            <a:r>
              <a:rPr kumimoji="0" lang="es-ES_tradnl" sz="1400" b="1" i="0" u="none" strike="noStrike" kern="1200" cap="none" spc="0" normalizeH="0" baseline="0" noProof="0">
                <a:ln>
                  <a:noFill/>
                </a:ln>
                <a:solidFill>
                  <a:srgbClr val="21A3A3"/>
                </a:solidFill>
                <a:effectLst/>
                <a:uLnTx/>
                <a:uFillTx/>
                <a:latin typeface="Poppins" pitchFamily="2" charset="77"/>
                <a:ea typeface="Calibri" pitchFamily="34" charset="-122"/>
                <a:cs typeface="Poppins" pitchFamily="2" charset="77"/>
              </a:rPr>
              <a:t>con el Plan</a:t>
            </a:r>
            <a:br>
              <a:rPr kumimoji="0" lang="es-ES_tradnl" sz="1400" b="1" i="0" u="none" strike="noStrike" kern="1200" cap="none" spc="0" normalizeH="0" baseline="0" noProof="0">
                <a:ln>
                  <a:noFill/>
                </a:ln>
                <a:solidFill>
                  <a:srgbClr val="105A87"/>
                </a:solidFill>
                <a:effectLst/>
                <a:uLnTx/>
                <a:uFillTx/>
                <a:latin typeface="Poppins" pitchFamily="2" charset="77"/>
                <a:ea typeface="Calibri" pitchFamily="34" charset="-122"/>
                <a:cs typeface="Poppins" pitchFamily="2" charset="77"/>
              </a:rPr>
            </a:br>
            <a:r>
              <a:rPr kumimoji="0" lang="es-ES" sz="1200" b="0" i="0" u="none" strike="noStrike" kern="1200" cap="none" spc="0" normalizeH="0" baseline="0" noProof="0">
                <a:ln>
                  <a:noFill/>
                </a:ln>
                <a:solidFill>
                  <a:srgbClr val="4A4A4A"/>
                </a:solidFill>
                <a:effectLst/>
                <a:uLnTx/>
                <a:uFillTx/>
                <a:latin typeface="Poppins" pitchFamily="2" charset="77"/>
                <a:ea typeface="Calibri" pitchFamily="34" charset="-122"/>
                <a:cs typeface="Poppins" pitchFamily="2" charset="77"/>
              </a:rPr>
              <a:t>Cada disposición debe tener </a:t>
            </a:r>
            <a:r>
              <a:rPr kumimoji="0" lang="es-ES" sz="1200" b="1" i="0" u="none" strike="noStrike" kern="1200" cap="none" spc="0" normalizeH="0" baseline="0" noProof="0">
                <a:ln>
                  <a:noFill/>
                </a:ln>
                <a:solidFill>
                  <a:srgbClr val="3A3A3A"/>
                </a:solidFill>
                <a:effectLst/>
                <a:uLnTx/>
                <a:uFillTx/>
                <a:latin typeface="Poppins" panose="00000500000000000000" pitchFamily="50" charset="0"/>
                <a:ea typeface="+mn-ea"/>
                <a:cs typeface="Poppins" panose="00000500000000000000" pitchFamily="50" charset="0"/>
              </a:rPr>
              <a:t>carácter instrumental </a:t>
            </a:r>
            <a:r>
              <a:rPr kumimoji="0" lang="es-ES" sz="1200" b="0" i="0" u="none" strike="noStrike" kern="1200" cap="none" spc="0" normalizeH="0" baseline="0" noProof="0">
                <a:ln>
                  <a:noFill/>
                </a:ln>
                <a:solidFill>
                  <a:srgbClr val="4A4A4A"/>
                </a:solidFill>
                <a:effectLst/>
                <a:uLnTx/>
                <a:uFillTx/>
                <a:latin typeface="Poppins" pitchFamily="2" charset="77"/>
                <a:ea typeface="Calibri" pitchFamily="34" charset="-122"/>
                <a:cs typeface="Poppins" pitchFamily="2" charset="77"/>
              </a:rPr>
              <a:t>y una relación clara con la parte general del PND.</a:t>
            </a:r>
            <a:endParaRPr kumimoji="0" lang="es-ES_tradnl" sz="12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3317077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7099F6-421F-3EF0-9EE5-E8502EC9CDC0}"/>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2EFC7BBE-A267-DAB3-8D74-9DD54CADA0F5}"/>
              </a:ext>
            </a:extLst>
          </p:cNvPr>
          <p:cNvPicPr>
            <a:picLocks noChangeAspect="1"/>
          </p:cNvPicPr>
          <p:nvPr/>
        </p:nvPicPr>
        <p:blipFill>
          <a:blip r:embed="rId4"/>
          <a:srcRect l="35702" t="16637" r="36606" b="15791"/>
          <a:stretch>
            <a:fillRect/>
          </a:stretch>
        </p:blipFill>
        <p:spPr>
          <a:xfrm>
            <a:off x="11342090" y="171356"/>
            <a:ext cx="500147" cy="686477"/>
          </a:xfrm>
          <a:prstGeom prst="rect">
            <a:avLst/>
          </a:prstGeom>
        </p:spPr>
      </p:pic>
      <p:pic>
        <p:nvPicPr>
          <p:cNvPr id="31" name="Imagen 30">
            <a:extLst>
              <a:ext uri="{FF2B5EF4-FFF2-40B4-BE49-F238E27FC236}">
                <a16:creationId xmlns:a16="http://schemas.microsoft.com/office/drawing/2014/main" id="{5B562679-7FD6-1A86-BF47-ECD1429A30F1}"/>
              </a:ext>
            </a:extLst>
          </p:cNvPr>
          <p:cNvPicPr>
            <a:picLocks noChangeAspect="1"/>
          </p:cNvPicPr>
          <p:nvPr/>
        </p:nvPicPr>
        <p:blipFill>
          <a:blip r:embed="rId5"/>
          <a:srcRect l="2982" r="2982"/>
          <a:stretch/>
        </p:blipFill>
        <p:spPr>
          <a:xfrm>
            <a:off x="11353287" y="193748"/>
            <a:ext cx="465222" cy="638541"/>
          </a:xfrm>
          <a:prstGeom prst="rect">
            <a:avLst/>
          </a:prstGeom>
        </p:spPr>
      </p:pic>
      <p:sp>
        <p:nvSpPr>
          <p:cNvPr id="3" name="Text 1">
            <a:extLst>
              <a:ext uri="{FF2B5EF4-FFF2-40B4-BE49-F238E27FC236}">
                <a16:creationId xmlns:a16="http://schemas.microsoft.com/office/drawing/2014/main" id="{60CA75E4-AAA1-1F75-E373-F0AA0CA68192}"/>
              </a:ext>
            </a:extLst>
          </p:cNvPr>
          <p:cNvSpPr txBox="1"/>
          <p:nvPr/>
        </p:nvSpPr>
        <p:spPr>
          <a:xfrm>
            <a:off x="695591" y="2520271"/>
            <a:ext cx="5028934" cy="77447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5400" b="1" i="0" u="none" strike="noStrike" kern="1200" cap="none" spc="0" normalizeH="0" baseline="0" noProof="0">
                <a:ln>
                  <a:noFill/>
                </a:ln>
                <a:solidFill>
                  <a:prstClr val="white"/>
                </a:solidFill>
                <a:effectLst/>
                <a:uLnTx/>
                <a:uFillTx/>
                <a:latin typeface="Poppins"/>
                <a:ea typeface="Roboto"/>
                <a:cs typeface="Poppins"/>
              </a:rPr>
              <a:t>Cronograma y resumen</a:t>
            </a:r>
          </a:p>
        </p:txBody>
      </p:sp>
      <p:pic>
        <p:nvPicPr>
          <p:cNvPr id="4" name="Imagen 3">
            <a:extLst>
              <a:ext uri="{FF2B5EF4-FFF2-40B4-BE49-F238E27FC236}">
                <a16:creationId xmlns:a16="http://schemas.microsoft.com/office/drawing/2014/main" id="{8306E5C0-73A5-D352-436B-E839C2DF1F85}"/>
              </a:ext>
            </a:extLst>
          </p:cNvPr>
          <p:cNvPicPr>
            <a:picLocks noChangeAspect="1"/>
          </p:cNvPicPr>
          <p:nvPr/>
        </p:nvPicPr>
        <p:blipFill>
          <a:blip r:embed="rId6"/>
          <a:stretch>
            <a:fillRect/>
          </a:stretch>
        </p:blipFill>
        <p:spPr>
          <a:xfrm>
            <a:off x="695591" y="4190613"/>
            <a:ext cx="1201108" cy="142688"/>
          </a:xfrm>
          <a:prstGeom prst="rect">
            <a:avLst/>
          </a:prstGeom>
        </p:spPr>
      </p:pic>
    </p:spTree>
    <p:extLst>
      <p:ext uri="{BB962C8B-B14F-4D97-AF65-F5344CB8AC3E}">
        <p14:creationId xmlns:p14="http://schemas.microsoft.com/office/powerpoint/2010/main" val="2446169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290AC-EE72-EF3F-ABC7-79CF9E144CAE}"/>
            </a:ext>
          </a:extLst>
        </p:cNvPr>
        <p:cNvGrpSpPr/>
        <p:nvPr/>
      </p:nvGrpSpPr>
      <p:grpSpPr>
        <a:xfrm>
          <a:off x="0" y="0"/>
          <a:ext cx="0" cy="0"/>
          <a:chOff x="0" y="0"/>
          <a:chExt cx="0" cy="0"/>
        </a:xfrm>
      </p:grpSpPr>
      <p:pic>
        <p:nvPicPr>
          <p:cNvPr id="390" name="Gráfico 389">
            <a:extLst>
              <a:ext uri="{FF2B5EF4-FFF2-40B4-BE49-F238E27FC236}">
                <a16:creationId xmlns:a16="http://schemas.microsoft.com/office/drawing/2014/main" id="{C00722C7-3327-8D48-FD7B-A1EF40B35B8F}"/>
              </a:ext>
            </a:extLst>
          </p:cNvPr>
          <p:cNvPicPr>
            <a:picLocks noChangeAspect="1"/>
          </p:cNvPicPr>
          <p:nvPr/>
        </p:nvPicPr>
        <p:blipFill>
          <a:blip>
            <a:extLst>
              <a:ext uri="{96DAC541-7B7A-43D3-8B79-37D633B846F1}">
                <asvg:svgBlip xmlns:asvg="http://schemas.microsoft.com/office/drawing/2016/SVG/main" r:embed="rId3"/>
              </a:ext>
            </a:extLst>
          </a:blip>
          <a:srcRect b="41868"/>
          <a:stretch>
            <a:fillRect/>
          </a:stretch>
        </p:blipFill>
        <p:spPr>
          <a:xfrm>
            <a:off x="1374478" y="5807747"/>
            <a:ext cx="3686785" cy="548934"/>
          </a:xfrm>
          <a:prstGeom prst="rect">
            <a:avLst/>
          </a:prstGeom>
        </p:spPr>
      </p:pic>
      <p:pic>
        <p:nvPicPr>
          <p:cNvPr id="507" name="Imagen 506">
            <a:extLst>
              <a:ext uri="{FF2B5EF4-FFF2-40B4-BE49-F238E27FC236}">
                <a16:creationId xmlns:a16="http://schemas.microsoft.com/office/drawing/2014/main" id="{7A5B04D2-B19B-FC9C-930B-526AF770DC04}"/>
              </a:ext>
            </a:extLst>
          </p:cNvPr>
          <p:cNvPicPr>
            <a:picLocks noChangeAspect="1"/>
          </p:cNvPicPr>
          <p:nvPr/>
        </p:nvPicPr>
        <p:blipFill>
          <a:blip r:embed="rId4"/>
          <a:srcRect/>
          <a:stretch/>
        </p:blipFill>
        <p:spPr>
          <a:xfrm>
            <a:off x="946412" y="5691689"/>
            <a:ext cx="754117" cy="781050"/>
          </a:xfrm>
          <a:prstGeom prst="rect">
            <a:avLst/>
          </a:prstGeom>
          <a:effectLst>
            <a:outerShdw blurRad="50800" dist="38100" algn="l" rotWithShape="0">
              <a:prstClr val="black">
                <a:alpha val="40000"/>
              </a:prstClr>
            </a:outerShdw>
          </a:effectLst>
        </p:spPr>
      </p:pic>
      <p:pic>
        <p:nvPicPr>
          <p:cNvPr id="8" name="Imagen 7">
            <a:extLst>
              <a:ext uri="{FF2B5EF4-FFF2-40B4-BE49-F238E27FC236}">
                <a16:creationId xmlns:a16="http://schemas.microsoft.com/office/drawing/2014/main" id="{846A8DEE-CAE7-2BC7-80F7-81574BA0DF1B}"/>
              </a:ext>
            </a:extLst>
          </p:cNvPr>
          <p:cNvPicPr>
            <a:picLocks noChangeAspect="1"/>
          </p:cNvPicPr>
          <p:nvPr/>
        </p:nvPicPr>
        <p:blipFill>
          <a:blip r:embed="rId5"/>
          <a:srcRect l="35702" t="16637" r="36606" b="15791"/>
          <a:stretch>
            <a:fillRect/>
          </a:stretch>
        </p:blipFill>
        <p:spPr>
          <a:xfrm>
            <a:off x="11284188" y="171356"/>
            <a:ext cx="558049" cy="686477"/>
          </a:xfrm>
          <a:prstGeom prst="rect">
            <a:avLst/>
          </a:prstGeom>
        </p:spPr>
      </p:pic>
      <p:pic>
        <p:nvPicPr>
          <p:cNvPr id="13" name="Imagen 12">
            <a:extLst>
              <a:ext uri="{FF2B5EF4-FFF2-40B4-BE49-F238E27FC236}">
                <a16:creationId xmlns:a16="http://schemas.microsoft.com/office/drawing/2014/main" id="{93309E42-5C42-63F4-934F-51EEC3C29107}"/>
              </a:ext>
            </a:extLst>
          </p:cNvPr>
          <p:cNvPicPr>
            <a:picLocks noChangeAspect="1"/>
          </p:cNvPicPr>
          <p:nvPr/>
        </p:nvPicPr>
        <p:blipFill>
          <a:blip r:embed="rId5"/>
          <a:srcRect l="35702" t="16637" r="36606" b="15791"/>
          <a:stretch>
            <a:fillRect/>
          </a:stretch>
        </p:blipFill>
        <p:spPr>
          <a:xfrm>
            <a:off x="11284188" y="171356"/>
            <a:ext cx="558049" cy="686477"/>
          </a:xfrm>
          <a:prstGeom prst="rect">
            <a:avLst/>
          </a:prstGeom>
        </p:spPr>
      </p:pic>
      <p:sp>
        <p:nvSpPr>
          <p:cNvPr id="328" name="Shape 5">
            <a:extLst>
              <a:ext uri="{FF2B5EF4-FFF2-40B4-BE49-F238E27FC236}">
                <a16:creationId xmlns:a16="http://schemas.microsoft.com/office/drawing/2014/main" id="{AA9C3377-ED21-08A3-8ABD-43F4E6683173}"/>
              </a:ext>
            </a:extLst>
          </p:cNvPr>
          <p:cNvSpPr/>
          <p:nvPr/>
        </p:nvSpPr>
        <p:spPr>
          <a:xfrm>
            <a:off x="227676" y="2836706"/>
            <a:ext cx="11862419" cy="438912"/>
          </a:xfrm>
          <a:prstGeom prst="roundRect">
            <a:avLst>
              <a:gd name="adj" fmla="val 36979"/>
            </a:avLst>
          </a:prstGeom>
          <a:solidFill>
            <a:schemeClr val="bg2"/>
          </a:solidFill>
          <a:ln/>
          <a:effectLst>
            <a:outerShdw blurRad="50800" dist="38100" dir="5400000" algn="t"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solidFill>
              <a:effectLst/>
              <a:uLnTx/>
              <a:uFillTx/>
              <a:latin typeface="Poppins" panose="00000500000000000000" pitchFamily="50" charset="0"/>
              <a:ea typeface="+mn-ea"/>
              <a:cs typeface="Poppins" panose="00000500000000000000" pitchFamily="50" charset="0"/>
            </a:endParaRPr>
          </a:p>
        </p:txBody>
      </p:sp>
      <p:sp>
        <p:nvSpPr>
          <p:cNvPr id="329" name="Text 14">
            <a:extLst>
              <a:ext uri="{FF2B5EF4-FFF2-40B4-BE49-F238E27FC236}">
                <a16:creationId xmlns:a16="http://schemas.microsoft.com/office/drawing/2014/main" id="{21A33C8A-B38C-2F0D-235B-8248FB1FEC4A}"/>
              </a:ext>
            </a:extLst>
          </p:cNvPr>
          <p:cNvSpPr txBox="1"/>
          <p:nvPr/>
        </p:nvSpPr>
        <p:spPr>
          <a:xfrm>
            <a:off x="405460" y="1288371"/>
            <a:ext cx="13716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7 – 24 </a:t>
            </a:r>
            <a:r>
              <a:rPr kumimoji="0" lang="en-US" sz="1000" b="1"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sep.</a:t>
            </a: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2026</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0" name="Text 15">
            <a:extLst>
              <a:ext uri="{FF2B5EF4-FFF2-40B4-BE49-F238E27FC236}">
                <a16:creationId xmlns:a16="http://schemas.microsoft.com/office/drawing/2014/main" id="{6CA64530-D876-2820-82BF-FFAE7E89F400}"/>
              </a:ext>
            </a:extLst>
          </p:cNvPr>
          <p:cNvSpPr txBox="1"/>
          <p:nvPr/>
        </p:nvSpPr>
        <p:spPr>
          <a:xfrm>
            <a:off x="405460" y="1568486"/>
            <a:ext cx="1597141" cy="589219"/>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CO" sz="105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Identificación</a:t>
            </a:r>
            <a:r>
              <a:rPr kumimoji="0" lang="es-CO" sz="105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por sector de iniciativas</a:t>
            </a: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s-CO" sz="105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de los ejes </a:t>
            </a:r>
            <a:r>
              <a:rPr lang="es-CO" sz="1050">
                <a:solidFill>
                  <a:prstClr val="black">
                    <a:lumMod val="65000"/>
                    <a:lumOff val="35000"/>
                  </a:prstClr>
                </a:solidFill>
                <a:latin typeface="Poppins" panose="00000500000000000000" pitchFamily="50" charset="0"/>
                <a:cs typeface="Poppins" panose="00000500000000000000" pitchFamily="50" charset="0"/>
              </a:rPr>
              <a:t>articuladore</a:t>
            </a:r>
            <a:r>
              <a:rPr kumimoji="0" lang="es-CO" sz="105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s</a:t>
            </a:r>
          </a:p>
        </p:txBody>
      </p:sp>
      <p:sp>
        <p:nvSpPr>
          <p:cNvPr id="331" name="Text 32">
            <a:extLst>
              <a:ext uri="{FF2B5EF4-FFF2-40B4-BE49-F238E27FC236}">
                <a16:creationId xmlns:a16="http://schemas.microsoft.com/office/drawing/2014/main" id="{A829E6C0-87D3-05C4-D4C3-03542980BECF}"/>
              </a:ext>
            </a:extLst>
          </p:cNvPr>
          <p:cNvSpPr txBox="1"/>
          <p:nvPr/>
        </p:nvSpPr>
        <p:spPr>
          <a:xfrm>
            <a:off x="3397812" y="3962066"/>
            <a:ext cx="1057743" cy="21945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3 nov. 2026</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2" name="Text 33">
            <a:extLst>
              <a:ext uri="{FF2B5EF4-FFF2-40B4-BE49-F238E27FC236}">
                <a16:creationId xmlns:a16="http://schemas.microsoft.com/office/drawing/2014/main" id="{6E6F62CA-F108-3C9A-86F7-68478CC8EFE7}"/>
              </a:ext>
            </a:extLst>
          </p:cNvPr>
          <p:cNvSpPr txBox="1"/>
          <p:nvPr/>
        </p:nvSpPr>
        <p:spPr>
          <a:xfrm>
            <a:off x="3579954" y="4238348"/>
            <a:ext cx="886442" cy="227977"/>
          </a:xfrm>
          <a:prstGeom prst="rect">
            <a:avLst/>
          </a:prstGeom>
          <a:noFill/>
          <a:ln/>
        </p:spPr>
        <p:txBody>
          <a:bodyPr wrap="square" lIns="0" tIns="0" rIns="0" bIns="0" rtlCol="0" anchor="ctr"/>
          <a:lstStyle/>
          <a:p>
            <a:pPr marL="0" marR="0" lvl="0" indent="0" algn="r" defTabSz="914400" rtl="0" eaLnBrk="1" fontAlgn="auto" latinLnBrk="0" hangingPunct="1">
              <a:lnSpc>
                <a:spcPct val="106000"/>
              </a:lnSpc>
              <a:spcBef>
                <a:spcPts val="0"/>
              </a:spcBef>
              <a:spcAft>
                <a:spcPts val="0"/>
              </a:spcAft>
              <a:buClrTx/>
              <a:buSzTx/>
              <a:buFontTx/>
              <a:buNone/>
              <a:tabLst/>
              <a:defRPr/>
            </a:pPr>
            <a:r>
              <a:rPr kumimoji="0" lang="es-CO" sz="105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Presentación </a:t>
            </a:r>
            <a:r>
              <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al CONFIS </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3" name="Text 38">
            <a:extLst>
              <a:ext uri="{FF2B5EF4-FFF2-40B4-BE49-F238E27FC236}">
                <a16:creationId xmlns:a16="http://schemas.microsoft.com/office/drawing/2014/main" id="{F25248C6-8B3D-35CD-F06F-3BA1C38866F0}"/>
              </a:ext>
            </a:extLst>
          </p:cNvPr>
          <p:cNvSpPr txBox="1"/>
          <p:nvPr/>
        </p:nvSpPr>
        <p:spPr>
          <a:xfrm>
            <a:off x="4957590" y="1690333"/>
            <a:ext cx="1057743" cy="1279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6 </a:t>
            </a:r>
            <a:r>
              <a:rPr kumimoji="0" lang="en-US" sz="1000" b="1"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nov.</a:t>
            </a: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2026</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4" name="Text 39">
            <a:extLst>
              <a:ext uri="{FF2B5EF4-FFF2-40B4-BE49-F238E27FC236}">
                <a16:creationId xmlns:a16="http://schemas.microsoft.com/office/drawing/2014/main" id="{E105C513-3F59-965D-42F1-345B1C145D4D}"/>
              </a:ext>
            </a:extLst>
          </p:cNvPr>
          <p:cNvSpPr txBox="1"/>
          <p:nvPr/>
        </p:nvSpPr>
        <p:spPr>
          <a:xfrm>
            <a:off x="4946264" y="1820924"/>
            <a:ext cx="968336" cy="365549"/>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04589A"/>
                </a:solidFill>
                <a:effectLst/>
                <a:uLnTx/>
                <a:uFillTx/>
                <a:latin typeface="Poppins" panose="00000500000000000000" pitchFamily="50" charset="0"/>
                <a:ea typeface="Aptos" pitchFamily="34" charset="-122"/>
                <a:cs typeface="Poppins" panose="00000500000000000000" pitchFamily="50" charset="0"/>
              </a:rPr>
              <a:t>Presentación</a:t>
            </a:r>
            <a:r>
              <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al CONPES </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5" name="Text 44">
            <a:extLst>
              <a:ext uri="{FF2B5EF4-FFF2-40B4-BE49-F238E27FC236}">
                <a16:creationId xmlns:a16="http://schemas.microsoft.com/office/drawing/2014/main" id="{3921E522-41C2-2AFD-FA02-E6CC45C2A9C4}"/>
              </a:ext>
            </a:extLst>
          </p:cNvPr>
          <p:cNvSpPr txBox="1"/>
          <p:nvPr/>
        </p:nvSpPr>
        <p:spPr>
          <a:xfrm>
            <a:off x="1844531" y="3907342"/>
            <a:ext cx="1057743" cy="21945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Oct. 2026</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6" name="Text 45">
            <a:extLst>
              <a:ext uri="{FF2B5EF4-FFF2-40B4-BE49-F238E27FC236}">
                <a16:creationId xmlns:a16="http://schemas.microsoft.com/office/drawing/2014/main" id="{6694C083-BB1C-CA25-6F8E-748C75904E87}"/>
              </a:ext>
            </a:extLst>
          </p:cNvPr>
          <p:cNvSpPr txBox="1"/>
          <p:nvPr/>
        </p:nvSpPr>
        <p:spPr>
          <a:xfrm>
            <a:off x="2035269" y="4191754"/>
            <a:ext cx="889818" cy="347472"/>
          </a:xfrm>
          <a:prstGeom prst="rect">
            <a:avLst/>
          </a:prstGeom>
          <a:noFill/>
          <a:ln/>
        </p:spPr>
        <p:txBody>
          <a:bodyPr wrap="square" lIns="0" tIns="0" rIns="0" bIns="0" rtlCol="0" anchor="ctr"/>
          <a:lstStyle/>
          <a:p>
            <a:pPr marL="0" marR="0" lvl="0" indent="0" algn="r" defTabSz="914400" rtl="0" eaLnBrk="1" fontAlgn="auto" latinLnBrk="0" hangingPunct="1">
              <a:lnSpc>
                <a:spcPct val="106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04589A"/>
                </a:solidFill>
                <a:effectLst/>
                <a:uLnTx/>
                <a:uFillTx/>
                <a:latin typeface="Poppins" panose="00000500000000000000" pitchFamily="50" charset="0"/>
                <a:ea typeface="Aptos" pitchFamily="34" charset="-122"/>
                <a:cs typeface="Poppins" panose="00000500000000000000" pitchFamily="50" charset="0"/>
              </a:rPr>
              <a:t>Estrategia</a:t>
            </a:r>
            <a:r>
              <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de </a:t>
            </a:r>
            <a:r>
              <a:rPr kumimoji="0" lang="en-US" sz="1000" b="0"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participación</a:t>
            </a:r>
            <a:r>
              <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a:t>
            </a:r>
            <a:r>
              <a:rPr kumimoji="0" lang="en-US" sz="1000" b="0"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ciudadana</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7" name="Text 62">
            <a:extLst>
              <a:ext uri="{FF2B5EF4-FFF2-40B4-BE49-F238E27FC236}">
                <a16:creationId xmlns:a16="http://schemas.microsoft.com/office/drawing/2014/main" id="{66707C64-27ED-296E-8808-4F89334B6877}"/>
              </a:ext>
            </a:extLst>
          </p:cNvPr>
          <p:cNvSpPr txBox="1"/>
          <p:nvPr/>
        </p:nvSpPr>
        <p:spPr>
          <a:xfrm>
            <a:off x="4759496" y="3868894"/>
            <a:ext cx="1371600" cy="21945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15 </a:t>
            </a:r>
            <a:r>
              <a:rPr kumimoji="0" lang="en-US" sz="1000" b="1"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nov.</a:t>
            </a: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2026</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38" name="Text 63">
            <a:extLst>
              <a:ext uri="{FF2B5EF4-FFF2-40B4-BE49-F238E27FC236}">
                <a16:creationId xmlns:a16="http://schemas.microsoft.com/office/drawing/2014/main" id="{474DDF3D-0CA4-8BA0-5785-5B243217B66A}"/>
              </a:ext>
            </a:extLst>
          </p:cNvPr>
          <p:cNvSpPr txBox="1"/>
          <p:nvPr/>
        </p:nvSpPr>
        <p:spPr>
          <a:xfrm>
            <a:off x="5087203" y="4020274"/>
            <a:ext cx="1043785" cy="614234"/>
          </a:xfrm>
          <a:prstGeom prst="rect">
            <a:avLst/>
          </a:prstGeom>
          <a:noFill/>
          <a:ln/>
        </p:spPr>
        <p:txBody>
          <a:bodyPr wrap="square" lIns="0" tIns="0" rIns="0" bIns="0" rtlCol="0" anchor="ctr"/>
          <a:lstStyle/>
          <a:p>
            <a:pPr marL="0" marR="0" lvl="0" indent="0" algn="r" defTabSz="914400" rtl="0" eaLnBrk="1" fontAlgn="auto" latinLnBrk="0" hangingPunct="1">
              <a:lnSpc>
                <a:spcPct val="106000"/>
              </a:lnSpc>
              <a:spcBef>
                <a:spcPts val="0"/>
              </a:spcBef>
              <a:spcAft>
                <a:spcPts val="0"/>
              </a:spcAft>
              <a:buClrTx/>
              <a:buSzTx/>
              <a:buFontTx/>
              <a:buNone/>
              <a:tabLst/>
              <a:defRPr/>
            </a:pPr>
            <a:r>
              <a:rPr kumimoji="0" lang="en-US" sz="1000" b="0" i="0" u="none" strike="noStrike" kern="1200" cap="none" spc="0" normalizeH="0" baseline="0" noProof="0">
                <a:ln>
                  <a:noFill/>
                </a:ln>
                <a:solidFill>
                  <a:srgbClr val="04589A"/>
                </a:solidFill>
                <a:effectLst/>
                <a:uLnTx/>
                <a:uFillTx/>
                <a:latin typeface="Poppins" panose="00000500000000000000" pitchFamily="50" charset="0"/>
                <a:ea typeface="Aptos" pitchFamily="34" charset="-122"/>
                <a:cs typeface="Poppins" panose="00000500000000000000" pitchFamily="50" charset="0"/>
              </a:rPr>
              <a:t>Entrega</a:t>
            </a:r>
            <a:r>
              <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de las bases del PND al CNP</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340" name="Text 1">
            <a:extLst>
              <a:ext uri="{FF2B5EF4-FFF2-40B4-BE49-F238E27FC236}">
                <a16:creationId xmlns:a16="http://schemas.microsoft.com/office/drawing/2014/main" id="{26C8D628-0D9D-A337-1CA8-3FB891DE5EC2}"/>
              </a:ext>
            </a:extLst>
          </p:cNvPr>
          <p:cNvSpPr txBox="1"/>
          <p:nvPr/>
        </p:nvSpPr>
        <p:spPr>
          <a:xfrm>
            <a:off x="581623" y="241556"/>
            <a:ext cx="10314173" cy="31242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rPr>
              <a:t>Cronograma General</a:t>
            </a:r>
          </a:p>
        </p:txBody>
      </p:sp>
      <p:grpSp>
        <p:nvGrpSpPr>
          <p:cNvPr id="341" name="Grupo 340">
            <a:extLst>
              <a:ext uri="{FF2B5EF4-FFF2-40B4-BE49-F238E27FC236}">
                <a16:creationId xmlns:a16="http://schemas.microsoft.com/office/drawing/2014/main" id="{95E08BA8-347E-0AD0-ECBB-3EA6E2AA37D9}"/>
              </a:ext>
            </a:extLst>
          </p:cNvPr>
          <p:cNvGrpSpPr/>
          <p:nvPr/>
        </p:nvGrpSpPr>
        <p:grpSpPr>
          <a:xfrm rot="5400000" flipV="1">
            <a:off x="142385" y="524645"/>
            <a:ext cx="513836" cy="45719"/>
            <a:chOff x="12234312" y="4519140"/>
            <a:chExt cx="3232022" cy="182403"/>
          </a:xfrm>
        </p:grpSpPr>
        <p:sp>
          <p:nvSpPr>
            <p:cNvPr id="342" name="Rectángulo 341">
              <a:extLst>
                <a:ext uri="{FF2B5EF4-FFF2-40B4-BE49-F238E27FC236}">
                  <a16:creationId xmlns:a16="http://schemas.microsoft.com/office/drawing/2014/main" id="{7E247584-E427-9911-CDD9-9573C3BB1740}"/>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3" name="Rectángulo 342">
              <a:extLst>
                <a:ext uri="{FF2B5EF4-FFF2-40B4-BE49-F238E27FC236}">
                  <a16:creationId xmlns:a16="http://schemas.microsoft.com/office/drawing/2014/main" id="{1FF56F72-E74C-368C-0468-C6E55D521691}"/>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4" name="Rectángulo 343">
              <a:extLst>
                <a:ext uri="{FF2B5EF4-FFF2-40B4-BE49-F238E27FC236}">
                  <a16:creationId xmlns:a16="http://schemas.microsoft.com/office/drawing/2014/main" id="{87CE98DD-F9E1-3DBB-5D3F-0AA3BF851729}"/>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354" name="Grupo 353">
            <a:extLst>
              <a:ext uri="{FF2B5EF4-FFF2-40B4-BE49-F238E27FC236}">
                <a16:creationId xmlns:a16="http://schemas.microsoft.com/office/drawing/2014/main" id="{33EEABC3-705A-3491-A06B-51DAC97E8E48}"/>
              </a:ext>
            </a:extLst>
          </p:cNvPr>
          <p:cNvGrpSpPr/>
          <p:nvPr/>
        </p:nvGrpSpPr>
        <p:grpSpPr>
          <a:xfrm>
            <a:off x="501839" y="2310723"/>
            <a:ext cx="130717" cy="484873"/>
            <a:chOff x="79401" y="2344529"/>
            <a:chExt cx="130717" cy="484873"/>
          </a:xfrm>
          <a:solidFill>
            <a:schemeClr val="bg2"/>
          </a:solidFill>
        </p:grpSpPr>
        <p:cxnSp>
          <p:nvCxnSpPr>
            <p:cNvPr id="355" name="Straight Connector 19">
              <a:extLst>
                <a:ext uri="{FF2B5EF4-FFF2-40B4-BE49-F238E27FC236}">
                  <a16:creationId xmlns:a16="http://schemas.microsoft.com/office/drawing/2014/main" id="{B94EA2D9-38E5-F191-A4DF-121B44203EE2}"/>
                </a:ext>
              </a:extLst>
            </p:cNvPr>
            <p:cNvCxnSpPr>
              <a:cxnSpLocks/>
            </p:cNvCxnSpPr>
            <p:nvPr/>
          </p:nvCxnSpPr>
          <p:spPr>
            <a:xfrm>
              <a:off x="144760" y="2438483"/>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56" name="Elipse 355">
              <a:extLst>
                <a:ext uri="{FF2B5EF4-FFF2-40B4-BE49-F238E27FC236}">
                  <a16:creationId xmlns:a16="http://schemas.microsoft.com/office/drawing/2014/main" id="{BAEB2A88-C19F-C8FE-E886-8718FC5E2484}"/>
                </a:ext>
              </a:extLst>
            </p:cNvPr>
            <p:cNvSpPr/>
            <p:nvPr/>
          </p:nvSpPr>
          <p:spPr>
            <a:xfrm rot="5400000" flipV="1">
              <a:off x="79401" y="234452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57" name="Grupo 356">
            <a:extLst>
              <a:ext uri="{FF2B5EF4-FFF2-40B4-BE49-F238E27FC236}">
                <a16:creationId xmlns:a16="http://schemas.microsoft.com/office/drawing/2014/main" id="{91AE635F-687E-1753-C341-201CDBFEA65E}"/>
              </a:ext>
            </a:extLst>
          </p:cNvPr>
          <p:cNvGrpSpPr/>
          <p:nvPr/>
        </p:nvGrpSpPr>
        <p:grpSpPr>
          <a:xfrm>
            <a:off x="3479083" y="2327958"/>
            <a:ext cx="130717" cy="435052"/>
            <a:chOff x="619575" y="2331689"/>
            <a:chExt cx="130717" cy="435052"/>
          </a:xfrm>
          <a:solidFill>
            <a:schemeClr val="bg2"/>
          </a:solidFill>
        </p:grpSpPr>
        <p:cxnSp>
          <p:nvCxnSpPr>
            <p:cNvPr id="358" name="Straight Connector 19">
              <a:extLst>
                <a:ext uri="{FF2B5EF4-FFF2-40B4-BE49-F238E27FC236}">
                  <a16:creationId xmlns:a16="http://schemas.microsoft.com/office/drawing/2014/main" id="{F1DC8702-7B05-E4D3-23C6-AFA40F8B0AD9}"/>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59" name="Elipse 358">
              <a:extLst>
                <a:ext uri="{FF2B5EF4-FFF2-40B4-BE49-F238E27FC236}">
                  <a16:creationId xmlns:a16="http://schemas.microsoft.com/office/drawing/2014/main" id="{F495B2BE-1E5B-6C4C-45AB-C68572E712DE}"/>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60" name="Grupo 359">
            <a:extLst>
              <a:ext uri="{FF2B5EF4-FFF2-40B4-BE49-F238E27FC236}">
                <a16:creationId xmlns:a16="http://schemas.microsoft.com/office/drawing/2014/main" id="{B1347AB9-9E62-7392-8347-906A09969E80}"/>
              </a:ext>
            </a:extLst>
          </p:cNvPr>
          <p:cNvGrpSpPr/>
          <p:nvPr/>
        </p:nvGrpSpPr>
        <p:grpSpPr>
          <a:xfrm>
            <a:off x="5013609" y="2290087"/>
            <a:ext cx="130717" cy="435052"/>
            <a:chOff x="619575" y="2331689"/>
            <a:chExt cx="130717" cy="435052"/>
          </a:xfrm>
          <a:solidFill>
            <a:schemeClr val="bg2"/>
          </a:solidFill>
        </p:grpSpPr>
        <p:cxnSp>
          <p:nvCxnSpPr>
            <p:cNvPr id="361" name="Straight Connector 19">
              <a:extLst>
                <a:ext uri="{FF2B5EF4-FFF2-40B4-BE49-F238E27FC236}">
                  <a16:creationId xmlns:a16="http://schemas.microsoft.com/office/drawing/2014/main" id="{5ECCC84A-A573-A35D-B7FA-39BC77B1EE54}"/>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62" name="Elipse 361">
              <a:extLst>
                <a:ext uri="{FF2B5EF4-FFF2-40B4-BE49-F238E27FC236}">
                  <a16:creationId xmlns:a16="http://schemas.microsoft.com/office/drawing/2014/main" id="{8B2C8F0B-D9A9-B0B7-9C39-E3EBF967C7AF}"/>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63" name="Grupo 362">
            <a:extLst>
              <a:ext uri="{FF2B5EF4-FFF2-40B4-BE49-F238E27FC236}">
                <a16:creationId xmlns:a16="http://schemas.microsoft.com/office/drawing/2014/main" id="{87B3B24F-06EC-7C42-21CA-5A4E2E0DEAB4}"/>
              </a:ext>
            </a:extLst>
          </p:cNvPr>
          <p:cNvGrpSpPr/>
          <p:nvPr/>
        </p:nvGrpSpPr>
        <p:grpSpPr>
          <a:xfrm>
            <a:off x="7944949" y="2378260"/>
            <a:ext cx="130717" cy="435052"/>
            <a:chOff x="619575" y="2331689"/>
            <a:chExt cx="130717" cy="435052"/>
          </a:xfrm>
          <a:solidFill>
            <a:schemeClr val="bg2"/>
          </a:solidFill>
        </p:grpSpPr>
        <p:cxnSp>
          <p:nvCxnSpPr>
            <p:cNvPr id="364" name="Straight Connector 19">
              <a:extLst>
                <a:ext uri="{FF2B5EF4-FFF2-40B4-BE49-F238E27FC236}">
                  <a16:creationId xmlns:a16="http://schemas.microsoft.com/office/drawing/2014/main" id="{CD628B7A-0B4D-F3BB-422E-80239A7FC007}"/>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65" name="Elipse 364">
              <a:extLst>
                <a:ext uri="{FF2B5EF4-FFF2-40B4-BE49-F238E27FC236}">
                  <a16:creationId xmlns:a16="http://schemas.microsoft.com/office/drawing/2014/main" id="{36011C58-B036-EEB8-F1AB-30DC46BF2BAE}"/>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66" name="Grupo 365">
            <a:extLst>
              <a:ext uri="{FF2B5EF4-FFF2-40B4-BE49-F238E27FC236}">
                <a16:creationId xmlns:a16="http://schemas.microsoft.com/office/drawing/2014/main" id="{6893633C-6166-0089-652E-2954221872AF}"/>
              </a:ext>
            </a:extLst>
          </p:cNvPr>
          <p:cNvGrpSpPr/>
          <p:nvPr/>
        </p:nvGrpSpPr>
        <p:grpSpPr>
          <a:xfrm>
            <a:off x="10964688" y="2378020"/>
            <a:ext cx="130717" cy="435052"/>
            <a:chOff x="619575" y="2331689"/>
            <a:chExt cx="130717" cy="435052"/>
          </a:xfrm>
          <a:solidFill>
            <a:schemeClr val="bg2"/>
          </a:solidFill>
        </p:grpSpPr>
        <p:cxnSp>
          <p:nvCxnSpPr>
            <p:cNvPr id="367" name="Straight Connector 19">
              <a:extLst>
                <a:ext uri="{FF2B5EF4-FFF2-40B4-BE49-F238E27FC236}">
                  <a16:creationId xmlns:a16="http://schemas.microsoft.com/office/drawing/2014/main" id="{BC3A0B50-5584-FBA8-3235-475B070B0C73}"/>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68" name="Elipse 367">
              <a:extLst>
                <a:ext uri="{FF2B5EF4-FFF2-40B4-BE49-F238E27FC236}">
                  <a16:creationId xmlns:a16="http://schemas.microsoft.com/office/drawing/2014/main" id="{B52C1018-479F-7DD1-792B-3C963EE615D0}"/>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69" name="Grupo 368">
            <a:extLst>
              <a:ext uri="{FF2B5EF4-FFF2-40B4-BE49-F238E27FC236}">
                <a16:creationId xmlns:a16="http://schemas.microsoft.com/office/drawing/2014/main" id="{ADEAAA76-0801-A023-72AB-038AD7036184}"/>
              </a:ext>
            </a:extLst>
          </p:cNvPr>
          <p:cNvGrpSpPr/>
          <p:nvPr/>
        </p:nvGrpSpPr>
        <p:grpSpPr>
          <a:xfrm>
            <a:off x="8689260" y="3362368"/>
            <a:ext cx="130717" cy="397781"/>
            <a:chOff x="619575" y="2375822"/>
            <a:chExt cx="130717" cy="397781"/>
          </a:xfrm>
          <a:solidFill>
            <a:schemeClr val="bg2"/>
          </a:solidFill>
        </p:grpSpPr>
        <p:cxnSp>
          <p:nvCxnSpPr>
            <p:cNvPr id="370" name="Straight Connector 19">
              <a:extLst>
                <a:ext uri="{FF2B5EF4-FFF2-40B4-BE49-F238E27FC236}">
                  <a16:creationId xmlns:a16="http://schemas.microsoft.com/office/drawing/2014/main" id="{E8C789A7-884F-34A5-A44A-A294C4F4B2C3}"/>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71" name="Elipse 370">
              <a:extLst>
                <a:ext uri="{FF2B5EF4-FFF2-40B4-BE49-F238E27FC236}">
                  <a16:creationId xmlns:a16="http://schemas.microsoft.com/office/drawing/2014/main" id="{0DF60578-7B85-C4B6-179C-A2E3D26C8D2D}"/>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75" name="Grupo 374">
            <a:extLst>
              <a:ext uri="{FF2B5EF4-FFF2-40B4-BE49-F238E27FC236}">
                <a16:creationId xmlns:a16="http://schemas.microsoft.com/office/drawing/2014/main" id="{F1C9BBFD-551B-06AC-F585-BA73031AE383}"/>
              </a:ext>
            </a:extLst>
          </p:cNvPr>
          <p:cNvGrpSpPr/>
          <p:nvPr/>
        </p:nvGrpSpPr>
        <p:grpSpPr>
          <a:xfrm>
            <a:off x="5712016" y="3382244"/>
            <a:ext cx="130717" cy="397781"/>
            <a:chOff x="619575" y="2375822"/>
            <a:chExt cx="130717" cy="397781"/>
          </a:xfrm>
          <a:solidFill>
            <a:schemeClr val="bg2"/>
          </a:solidFill>
        </p:grpSpPr>
        <p:cxnSp>
          <p:nvCxnSpPr>
            <p:cNvPr id="376" name="Straight Connector 19">
              <a:extLst>
                <a:ext uri="{FF2B5EF4-FFF2-40B4-BE49-F238E27FC236}">
                  <a16:creationId xmlns:a16="http://schemas.microsoft.com/office/drawing/2014/main" id="{15481C5B-CA42-9EA3-A253-602AFBA63550}"/>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77" name="Elipse 376">
              <a:extLst>
                <a:ext uri="{FF2B5EF4-FFF2-40B4-BE49-F238E27FC236}">
                  <a16:creationId xmlns:a16="http://schemas.microsoft.com/office/drawing/2014/main" id="{85CA7EA4-E1FF-0790-10BD-EA3EC14A0ED5}"/>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78" name="Grupo 377">
            <a:extLst>
              <a:ext uri="{FF2B5EF4-FFF2-40B4-BE49-F238E27FC236}">
                <a16:creationId xmlns:a16="http://schemas.microsoft.com/office/drawing/2014/main" id="{3F86F6FC-674C-E1BC-606D-FA711F8467C6}"/>
              </a:ext>
            </a:extLst>
          </p:cNvPr>
          <p:cNvGrpSpPr/>
          <p:nvPr/>
        </p:nvGrpSpPr>
        <p:grpSpPr>
          <a:xfrm>
            <a:off x="2741229" y="3388969"/>
            <a:ext cx="130717" cy="397781"/>
            <a:chOff x="619575" y="2375822"/>
            <a:chExt cx="130717" cy="397781"/>
          </a:xfrm>
          <a:solidFill>
            <a:schemeClr val="bg2"/>
          </a:solidFill>
        </p:grpSpPr>
        <p:cxnSp>
          <p:nvCxnSpPr>
            <p:cNvPr id="379" name="Straight Connector 19">
              <a:extLst>
                <a:ext uri="{FF2B5EF4-FFF2-40B4-BE49-F238E27FC236}">
                  <a16:creationId xmlns:a16="http://schemas.microsoft.com/office/drawing/2014/main" id="{0BA70E57-B58D-AECC-41F1-D87D3231AFF2}"/>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80" name="Elipse 379">
              <a:extLst>
                <a:ext uri="{FF2B5EF4-FFF2-40B4-BE49-F238E27FC236}">
                  <a16:creationId xmlns:a16="http://schemas.microsoft.com/office/drawing/2014/main" id="{7610CC9E-42E6-77CE-4EB9-814D42309E34}"/>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pic>
        <p:nvPicPr>
          <p:cNvPr id="391" name="Gráfico 390">
            <a:extLst>
              <a:ext uri="{FF2B5EF4-FFF2-40B4-BE49-F238E27FC236}">
                <a16:creationId xmlns:a16="http://schemas.microsoft.com/office/drawing/2014/main" id="{0881BBA2-A663-B695-D387-F965387B2BBF}"/>
              </a:ext>
            </a:extLst>
          </p:cNvPr>
          <p:cNvPicPr>
            <a:picLocks noChangeAspect="1"/>
          </p:cNvPicPr>
          <p:nvPr/>
        </p:nvPicPr>
        <p:blipFill>
          <a:blip>
            <a:extLst>
              <a:ext uri="{96DAC541-7B7A-43D3-8B79-37D633B846F1}">
                <asvg:svgBlip xmlns:asvg="http://schemas.microsoft.com/office/drawing/2016/SVG/main" r:embed="rId6"/>
              </a:ext>
            </a:extLst>
          </a:blip>
          <a:srcRect b="42935"/>
          <a:stretch>
            <a:fillRect/>
          </a:stretch>
        </p:blipFill>
        <p:spPr>
          <a:xfrm>
            <a:off x="5061263" y="5807746"/>
            <a:ext cx="3686785" cy="558570"/>
          </a:xfrm>
          <a:prstGeom prst="rect">
            <a:avLst/>
          </a:prstGeom>
        </p:spPr>
      </p:pic>
      <p:sp>
        <p:nvSpPr>
          <p:cNvPr id="392" name="Text 98">
            <a:extLst>
              <a:ext uri="{FF2B5EF4-FFF2-40B4-BE49-F238E27FC236}">
                <a16:creationId xmlns:a16="http://schemas.microsoft.com/office/drawing/2014/main" id="{8EACE28E-64CC-AF96-65EB-D6E160435F83}"/>
              </a:ext>
            </a:extLst>
          </p:cNvPr>
          <p:cNvSpPr txBox="1"/>
          <p:nvPr/>
        </p:nvSpPr>
        <p:spPr>
          <a:xfrm>
            <a:off x="1323271" y="5922849"/>
            <a:ext cx="3706586" cy="32021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t>TRÁMITE LEGISLATIVO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t>7 </a:t>
            </a:r>
            <a:r>
              <a:rPr kumimoji="0" lang="en-US" sz="1300" b="1" i="0" u="none" strike="noStrike" kern="0" cap="none" spc="50" normalizeH="0" baseline="0" noProof="0" err="1">
                <a:ln>
                  <a:noFill/>
                </a:ln>
                <a:solidFill>
                  <a:srgbClr val="FFFFFF"/>
                </a:solidFill>
                <a:effectLst/>
                <a:uLnTx/>
                <a:uFillTx/>
                <a:latin typeface="Poppins" panose="00000500000000000000" pitchFamily="50" charset="0"/>
                <a:ea typeface="+mn-ea"/>
                <a:cs typeface="Poppins" panose="00000500000000000000" pitchFamily="50" charset="0"/>
              </a:rPr>
              <a:t>febrero</a:t>
            </a:r>
            <a:r>
              <a:rPr kumimoji="0" lang="en-US" sz="1300" b="1" i="0" u="none" strike="noStrike" kern="0" cap="none" spc="5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t> – 5 mayo</a:t>
            </a:r>
            <a:endParaRPr kumimoji="0" lang="en-US" sz="1300" b="0" i="0" u="none" strike="noStrike" kern="1200" cap="none" spc="0" normalizeH="0" baseline="0" noProof="0">
              <a:ln>
                <a:noFill/>
              </a:ln>
              <a:solidFill>
                <a:prstClr val="black"/>
              </a:solidFill>
              <a:effectLst/>
              <a:uLnTx/>
              <a:uFillTx/>
              <a:latin typeface="Poppins" panose="00000500000000000000" pitchFamily="50" charset="0"/>
              <a:ea typeface="+mn-ea"/>
              <a:cs typeface="Poppins" panose="00000500000000000000" pitchFamily="50" charset="0"/>
            </a:endParaRPr>
          </a:p>
        </p:txBody>
      </p:sp>
      <p:sp>
        <p:nvSpPr>
          <p:cNvPr id="393" name="Text 100">
            <a:extLst>
              <a:ext uri="{FF2B5EF4-FFF2-40B4-BE49-F238E27FC236}">
                <a16:creationId xmlns:a16="http://schemas.microsoft.com/office/drawing/2014/main" id="{BBAABD3A-7577-985F-F440-4D343F95AB33}"/>
              </a:ext>
            </a:extLst>
          </p:cNvPr>
          <p:cNvSpPr txBox="1"/>
          <p:nvPr/>
        </p:nvSpPr>
        <p:spPr>
          <a:xfrm>
            <a:off x="5073791" y="5876386"/>
            <a:ext cx="3654956"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FFFFFF"/>
                </a:solidFill>
                <a:effectLst/>
                <a:uLnTx/>
                <a:uFillTx/>
                <a:latin typeface="Poppins" panose="00000500000000000000" pitchFamily="50" charset="0"/>
                <a:ea typeface="Aptos" pitchFamily="34" charset="-122"/>
                <a:cs typeface="Poppins" panose="00000500000000000000" pitchFamily="50" charset="0"/>
              </a:rPr>
              <a:t>APROBACIÓN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FFFFFF"/>
                </a:solidFill>
                <a:effectLst/>
                <a:uLnTx/>
                <a:uFillTx/>
                <a:latin typeface="Poppins" panose="00000500000000000000" pitchFamily="50" charset="0"/>
                <a:ea typeface="+mn-ea"/>
                <a:cs typeface="Poppins" panose="00000500000000000000" pitchFamily="50" charset="0"/>
              </a:rPr>
              <a:t>5 mayo</a:t>
            </a:r>
            <a:endParaRPr kumimoji="0" lang="en-US" sz="1300" b="0" i="0" u="none" strike="noStrike" kern="1200" cap="none" spc="0" normalizeH="0" baseline="0" noProof="0">
              <a:ln>
                <a:noFill/>
              </a:ln>
              <a:solidFill>
                <a:prstClr val="black"/>
              </a:solidFill>
              <a:effectLst/>
              <a:uLnTx/>
              <a:uFillTx/>
              <a:latin typeface="Poppins" panose="00000500000000000000" pitchFamily="50" charset="0"/>
              <a:ea typeface="+mn-ea"/>
              <a:cs typeface="Poppins" panose="00000500000000000000" pitchFamily="50" charset="0"/>
            </a:endParaRPr>
          </a:p>
        </p:txBody>
      </p:sp>
      <p:pic>
        <p:nvPicPr>
          <p:cNvPr id="395" name="Imagen 394">
            <a:extLst>
              <a:ext uri="{FF2B5EF4-FFF2-40B4-BE49-F238E27FC236}">
                <a16:creationId xmlns:a16="http://schemas.microsoft.com/office/drawing/2014/main" id="{D281879C-2660-05FA-D441-DB2B9018A1A7}"/>
              </a:ext>
            </a:extLst>
          </p:cNvPr>
          <p:cNvPicPr>
            <a:picLocks noChangeAspect="1"/>
          </p:cNvPicPr>
          <p:nvPr/>
        </p:nvPicPr>
        <p:blipFill>
          <a:blip r:embed="rId7"/>
          <a:srcRect/>
          <a:stretch/>
        </p:blipFill>
        <p:spPr>
          <a:xfrm>
            <a:off x="4730866" y="5667648"/>
            <a:ext cx="773716" cy="781050"/>
          </a:xfrm>
          <a:prstGeom prst="rect">
            <a:avLst/>
          </a:prstGeom>
          <a:effectLst>
            <a:outerShdw blurRad="50800" dist="38100" algn="l" rotWithShape="0">
              <a:prstClr val="black">
                <a:alpha val="40000"/>
              </a:prstClr>
            </a:outerShdw>
          </a:effectLst>
        </p:spPr>
      </p:pic>
      <p:pic>
        <p:nvPicPr>
          <p:cNvPr id="396" name="Gráfico 395">
            <a:extLst>
              <a:ext uri="{FF2B5EF4-FFF2-40B4-BE49-F238E27FC236}">
                <a16:creationId xmlns:a16="http://schemas.microsoft.com/office/drawing/2014/main" id="{150C7F81-7492-1C4F-7530-3B66BFBA645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65487" y="5949390"/>
            <a:ext cx="304620" cy="292904"/>
          </a:xfrm>
          <a:prstGeom prst="rect">
            <a:avLst/>
          </a:prstGeom>
        </p:spPr>
      </p:pic>
      <p:pic>
        <p:nvPicPr>
          <p:cNvPr id="397" name="Gráfico 396">
            <a:extLst>
              <a:ext uri="{FF2B5EF4-FFF2-40B4-BE49-F238E27FC236}">
                <a16:creationId xmlns:a16="http://schemas.microsoft.com/office/drawing/2014/main" id="{78AC01CF-A157-05EE-8F68-8671A7641C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972337" y="5915402"/>
            <a:ext cx="265849" cy="285541"/>
          </a:xfrm>
          <a:prstGeom prst="rect">
            <a:avLst/>
          </a:prstGeom>
        </p:spPr>
      </p:pic>
      <p:sp>
        <p:nvSpPr>
          <p:cNvPr id="398" name="Text 1">
            <a:extLst>
              <a:ext uri="{FF2B5EF4-FFF2-40B4-BE49-F238E27FC236}">
                <a16:creationId xmlns:a16="http://schemas.microsoft.com/office/drawing/2014/main" id="{E4A77C57-C9FA-36C0-5599-5B1AD4D5547F}"/>
              </a:ext>
            </a:extLst>
          </p:cNvPr>
          <p:cNvSpPr txBox="1"/>
          <p:nvPr/>
        </p:nvSpPr>
        <p:spPr>
          <a:xfrm>
            <a:off x="632482" y="607770"/>
            <a:ext cx="987552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Hitos clave para la construcción participativa del PND 2026-2030. </a:t>
            </a:r>
          </a:p>
        </p:txBody>
      </p:sp>
      <p:sp>
        <p:nvSpPr>
          <p:cNvPr id="399" name="Text 1">
            <a:extLst>
              <a:ext uri="{FF2B5EF4-FFF2-40B4-BE49-F238E27FC236}">
                <a16:creationId xmlns:a16="http://schemas.microsoft.com/office/drawing/2014/main" id="{E0F770CD-596D-939C-5C5C-E2C8643D7465}"/>
              </a:ext>
            </a:extLst>
          </p:cNvPr>
          <p:cNvSpPr txBox="1"/>
          <p:nvPr/>
        </p:nvSpPr>
        <p:spPr>
          <a:xfrm>
            <a:off x="1034718" y="5323445"/>
            <a:ext cx="7694029" cy="312428"/>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Roboto" panose="02000000000000000000" pitchFamily="2" charset="0"/>
                <a:cs typeface="Poppins" panose="00000500000000000000" pitchFamily="50" charset="0"/>
              </a:rPr>
              <a:t>Fechas clave en 2027</a:t>
            </a:r>
          </a:p>
        </p:txBody>
      </p:sp>
      <p:sp>
        <p:nvSpPr>
          <p:cNvPr id="400" name="Google Shape;590;p43">
            <a:extLst>
              <a:ext uri="{FF2B5EF4-FFF2-40B4-BE49-F238E27FC236}">
                <a16:creationId xmlns:a16="http://schemas.microsoft.com/office/drawing/2014/main" id="{C6832C65-B9ED-068F-BEAE-9AE8C541D052}"/>
              </a:ext>
            </a:extLst>
          </p:cNvPr>
          <p:cNvSpPr txBox="1"/>
          <p:nvPr/>
        </p:nvSpPr>
        <p:spPr>
          <a:xfrm>
            <a:off x="1914793" y="1532777"/>
            <a:ext cx="1043784" cy="230792"/>
          </a:xfrm>
          <a:prstGeom prst="rect">
            <a:avLst/>
          </a:prstGeom>
          <a:solidFill>
            <a:schemeClr val="bg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Poppins"/>
                <a:cs typeface="Poppins" panose="00000500000000000000" pitchFamily="50" charset="0"/>
                <a:sym typeface="Poppins"/>
              </a:rPr>
              <a:t>Oct. 2026</a:t>
            </a:r>
          </a:p>
        </p:txBody>
      </p:sp>
      <p:sp>
        <p:nvSpPr>
          <p:cNvPr id="401" name="Text 8">
            <a:extLst>
              <a:ext uri="{FF2B5EF4-FFF2-40B4-BE49-F238E27FC236}">
                <a16:creationId xmlns:a16="http://schemas.microsoft.com/office/drawing/2014/main" id="{F05050DB-B0F8-81D1-527B-728DDE1F28FF}"/>
              </a:ext>
            </a:extLst>
          </p:cNvPr>
          <p:cNvSpPr txBox="1"/>
          <p:nvPr/>
        </p:nvSpPr>
        <p:spPr>
          <a:xfrm>
            <a:off x="9272024" y="1429152"/>
            <a:ext cx="1235214" cy="279217"/>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23 ene. 2027</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02" name="Text 9">
            <a:extLst>
              <a:ext uri="{FF2B5EF4-FFF2-40B4-BE49-F238E27FC236}">
                <a16:creationId xmlns:a16="http://schemas.microsoft.com/office/drawing/2014/main" id="{19FBA339-950E-ACA3-EE41-5E771DA06315}"/>
              </a:ext>
            </a:extLst>
          </p:cNvPr>
          <p:cNvSpPr txBox="1"/>
          <p:nvPr/>
        </p:nvSpPr>
        <p:spPr>
          <a:xfrm>
            <a:off x="9264150" y="1684184"/>
            <a:ext cx="1371600" cy="598338"/>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Envío</a:t>
            </a: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a:t>
            </a: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del proyecto </a:t>
            </a:r>
            <a:b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b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de Ley a sectores y Secretaría Jurídica de Presidencia</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03" name="Text 8">
            <a:extLst>
              <a:ext uri="{FF2B5EF4-FFF2-40B4-BE49-F238E27FC236}">
                <a16:creationId xmlns:a16="http://schemas.microsoft.com/office/drawing/2014/main" id="{B1A58DB9-2C73-11AC-48F4-4F6F9C6ADAA3}"/>
              </a:ext>
            </a:extLst>
          </p:cNvPr>
          <p:cNvSpPr txBox="1"/>
          <p:nvPr/>
        </p:nvSpPr>
        <p:spPr>
          <a:xfrm>
            <a:off x="10944131" y="1387073"/>
            <a:ext cx="1138977" cy="279217"/>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7  feb. 2027</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04" name="Text 9">
            <a:extLst>
              <a:ext uri="{FF2B5EF4-FFF2-40B4-BE49-F238E27FC236}">
                <a16:creationId xmlns:a16="http://schemas.microsoft.com/office/drawing/2014/main" id="{CD509531-ABF8-98CB-C5EB-A4956AEAB044}"/>
              </a:ext>
            </a:extLst>
          </p:cNvPr>
          <p:cNvSpPr txBox="1"/>
          <p:nvPr/>
        </p:nvSpPr>
        <p:spPr>
          <a:xfrm>
            <a:off x="10923803" y="1664430"/>
            <a:ext cx="954178" cy="539004"/>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Radicación</a:t>
            </a: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Aptos" pitchFamily="34" charset="-122"/>
                <a:cs typeface="Poppins" panose="00000500000000000000" pitchFamily="50" charset="0"/>
              </a:rPr>
              <a:t> </a:t>
            </a: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del proyecto de Ley en el Congreso</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05" name="TextBox 48">
            <a:extLst>
              <a:ext uri="{FF2B5EF4-FFF2-40B4-BE49-F238E27FC236}">
                <a16:creationId xmlns:a16="http://schemas.microsoft.com/office/drawing/2014/main" id="{A1BDA98A-2A39-E82C-7D18-6CC001634B66}"/>
              </a:ext>
            </a:extLst>
          </p:cNvPr>
          <p:cNvSpPr txBox="1"/>
          <p:nvPr/>
        </p:nvSpPr>
        <p:spPr>
          <a:xfrm>
            <a:off x="6731628" y="3861577"/>
            <a:ext cx="878067" cy="400110"/>
          </a:xfrm>
          <a:prstGeom prst="rect">
            <a:avLst/>
          </a:prstGeom>
          <a:noFill/>
        </p:spPr>
        <p:txBody>
          <a:bodyPr wrap="square"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4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18 </a:t>
            </a:r>
            <a:r>
              <a:rPr kumimoji="0" lang="en-US" sz="1000" b="1" i="0" u="none" strike="noStrike" kern="0" cap="none" spc="-40" normalizeH="0" baseline="0" noProof="0" err="1">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nov.</a:t>
            </a:r>
            <a:r>
              <a:rPr kumimoji="0" lang="en-US" sz="1000" b="1" i="0" u="none" strike="noStrike" kern="0" cap="none" spc="-4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- 23 </a:t>
            </a:r>
            <a:r>
              <a:rPr kumimoji="0" lang="en-US" sz="1000" b="1" i="0" u="none" strike="noStrike" kern="0" cap="none" spc="-40" normalizeH="0" baseline="0" noProof="0" err="1">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ene</a:t>
            </a:r>
            <a:r>
              <a:rPr kumimoji="0" lang="en-US" sz="1000" b="1" i="0" u="none" strike="noStrike" kern="0" cap="none" spc="-4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2027</a:t>
            </a:r>
          </a:p>
        </p:txBody>
      </p:sp>
      <p:sp>
        <p:nvSpPr>
          <p:cNvPr id="406" name="CuadroTexto 405">
            <a:extLst>
              <a:ext uri="{FF2B5EF4-FFF2-40B4-BE49-F238E27FC236}">
                <a16:creationId xmlns:a16="http://schemas.microsoft.com/office/drawing/2014/main" id="{9F201890-7F2F-0D7C-9A73-74EB73591C26}"/>
              </a:ext>
            </a:extLst>
          </p:cNvPr>
          <p:cNvSpPr txBox="1"/>
          <p:nvPr/>
        </p:nvSpPr>
        <p:spPr>
          <a:xfrm>
            <a:off x="6546736" y="4201027"/>
            <a:ext cx="1064783"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000" b="0" i="0" u="none" strike="noStrike" kern="1200" cap="none" spc="-3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Audiencias</a:t>
            </a:r>
            <a:r>
              <a:rPr kumimoji="0" lang="es-CO" sz="1000" b="0" i="0" u="none" strike="noStrike" kern="1200" cap="none" spc="-3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Públicas</a:t>
            </a:r>
          </a:p>
        </p:txBody>
      </p:sp>
      <p:sp>
        <p:nvSpPr>
          <p:cNvPr id="407" name="Text 8">
            <a:extLst>
              <a:ext uri="{FF2B5EF4-FFF2-40B4-BE49-F238E27FC236}">
                <a16:creationId xmlns:a16="http://schemas.microsoft.com/office/drawing/2014/main" id="{370BABE3-CE92-3D20-3908-C044A47663CC}"/>
              </a:ext>
            </a:extLst>
          </p:cNvPr>
          <p:cNvSpPr txBox="1"/>
          <p:nvPr/>
        </p:nvSpPr>
        <p:spPr>
          <a:xfrm>
            <a:off x="7832817" y="1277795"/>
            <a:ext cx="1043784" cy="23537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10. ene. 2027</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08" name="Text 9">
            <a:extLst>
              <a:ext uri="{FF2B5EF4-FFF2-40B4-BE49-F238E27FC236}">
                <a16:creationId xmlns:a16="http://schemas.microsoft.com/office/drawing/2014/main" id="{48E32768-B208-C16D-9282-E7D37F55D2B1}"/>
              </a:ext>
            </a:extLst>
          </p:cNvPr>
          <p:cNvSpPr txBox="1"/>
          <p:nvPr/>
        </p:nvSpPr>
        <p:spPr>
          <a:xfrm>
            <a:off x="7849144" y="1518617"/>
            <a:ext cx="775300" cy="750280"/>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Envío</a:t>
            </a: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del concepto CNP sobre las Bases del PND</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nvGrpSpPr>
          <p:cNvPr id="409" name="Grupo 408">
            <a:extLst>
              <a:ext uri="{FF2B5EF4-FFF2-40B4-BE49-F238E27FC236}">
                <a16:creationId xmlns:a16="http://schemas.microsoft.com/office/drawing/2014/main" id="{782A5692-84E2-0E77-5B1C-273386801EE5}"/>
              </a:ext>
            </a:extLst>
          </p:cNvPr>
          <p:cNvGrpSpPr/>
          <p:nvPr/>
        </p:nvGrpSpPr>
        <p:grpSpPr>
          <a:xfrm>
            <a:off x="2025558" y="2358669"/>
            <a:ext cx="130717" cy="435052"/>
            <a:chOff x="619575" y="2331689"/>
            <a:chExt cx="130717" cy="435052"/>
          </a:xfrm>
          <a:solidFill>
            <a:schemeClr val="bg2"/>
          </a:solidFill>
        </p:grpSpPr>
        <p:cxnSp>
          <p:nvCxnSpPr>
            <p:cNvPr id="410" name="Straight Connector 19">
              <a:extLst>
                <a:ext uri="{FF2B5EF4-FFF2-40B4-BE49-F238E27FC236}">
                  <a16:creationId xmlns:a16="http://schemas.microsoft.com/office/drawing/2014/main" id="{388CEFCE-8ECA-086D-86AF-28FA9B0C9DE2}"/>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11" name="Elipse 410">
              <a:extLst>
                <a:ext uri="{FF2B5EF4-FFF2-40B4-BE49-F238E27FC236}">
                  <a16:creationId xmlns:a16="http://schemas.microsoft.com/office/drawing/2014/main" id="{EF512E12-B0AD-1CB8-1DBA-596DDB47DDEA}"/>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sp>
        <p:nvSpPr>
          <p:cNvPr id="416" name="Google Shape;590;p43">
            <a:extLst>
              <a:ext uri="{FF2B5EF4-FFF2-40B4-BE49-F238E27FC236}">
                <a16:creationId xmlns:a16="http://schemas.microsoft.com/office/drawing/2014/main" id="{6534035E-FB8A-BFC0-3013-A0A737F03AFC}"/>
              </a:ext>
            </a:extLst>
          </p:cNvPr>
          <p:cNvSpPr txBox="1"/>
          <p:nvPr/>
        </p:nvSpPr>
        <p:spPr>
          <a:xfrm>
            <a:off x="536600" y="3964465"/>
            <a:ext cx="1043784" cy="230792"/>
          </a:xfrm>
          <a:prstGeom prst="rect">
            <a:avLst/>
          </a:prstGeom>
          <a:solidFill>
            <a:schemeClr val="bg1"/>
          </a:solid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Poppins"/>
                <a:cs typeface="Poppins" panose="00000500000000000000" pitchFamily="50" charset="0"/>
                <a:sym typeface="Poppins"/>
              </a:rPr>
              <a:t>17 sept. 2026</a:t>
            </a:r>
          </a:p>
        </p:txBody>
      </p:sp>
      <p:sp>
        <p:nvSpPr>
          <p:cNvPr id="417" name="Text 45">
            <a:extLst>
              <a:ext uri="{FF2B5EF4-FFF2-40B4-BE49-F238E27FC236}">
                <a16:creationId xmlns:a16="http://schemas.microsoft.com/office/drawing/2014/main" id="{399A0584-AEAF-756C-3855-054B3FEA76A1}"/>
              </a:ext>
            </a:extLst>
          </p:cNvPr>
          <p:cNvSpPr txBox="1"/>
          <p:nvPr/>
        </p:nvSpPr>
        <p:spPr>
          <a:xfrm>
            <a:off x="337116" y="4186037"/>
            <a:ext cx="1163744" cy="462651"/>
          </a:xfrm>
          <a:prstGeom prst="rect">
            <a:avLst/>
          </a:prstGeom>
          <a:noFill/>
          <a:ln/>
        </p:spPr>
        <p:txBody>
          <a:bodyPr wrap="square" lIns="0" tIns="0" rIns="0" bIns="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s-CO" sz="1000" b="0" i="0" u="none" strike="noStrike" kern="1200" cap="none" spc="0" normalizeH="0" baseline="0" noProof="0">
                <a:ln>
                  <a:noFill/>
                </a:ln>
                <a:solidFill>
                  <a:srgbClr val="04589A"/>
                </a:solidFill>
                <a:effectLst/>
                <a:uLnTx/>
                <a:uFillTx/>
                <a:latin typeface="Poppins" panose="00000500000000000000" pitchFamily="50" charset="0"/>
                <a:ea typeface="Poppins"/>
                <a:cs typeface="Poppins" panose="00000500000000000000" pitchFamily="50" charset="0"/>
                <a:sym typeface="Poppins"/>
              </a:rPr>
              <a:t>Lanzamiento</a:t>
            </a:r>
            <a:r>
              <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Poppins"/>
                <a:cs typeface="Poppins" panose="00000500000000000000" pitchFamily="50" charset="0"/>
                <a:sym typeface="Poppins"/>
              </a:rPr>
              <a:t> módulo Pre-Ficha Técnica en Sinergia</a:t>
            </a:r>
          </a:p>
        </p:txBody>
      </p:sp>
      <p:sp>
        <p:nvSpPr>
          <p:cNvPr id="418" name="Text 45">
            <a:extLst>
              <a:ext uri="{FF2B5EF4-FFF2-40B4-BE49-F238E27FC236}">
                <a16:creationId xmlns:a16="http://schemas.microsoft.com/office/drawing/2014/main" id="{3F8841A0-3437-0369-EFDB-28DC756A83AB}"/>
              </a:ext>
            </a:extLst>
          </p:cNvPr>
          <p:cNvSpPr txBox="1"/>
          <p:nvPr/>
        </p:nvSpPr>
        <p:spPr>
          <a:xfrm>
            <a:off x="2001186" y="1819953"/>
            <a:ext cx="767512" cy="327927"/>
          </a:xfrm>
          <a:prstGeom prst="rect">
            <a:avLst/>
          </a:prstGeom>
          <a:noFill/>
          <a:ln/>
        </p:spPr>
        <p:txBody>
          <a:bodyPr wrap="square" lIns="0" tIns="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CO" sz="105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sym typeface="Poppins"/>
              </a:rPr>
              <a:t>Instalación</a:t>
            </a:r>
            <a:r>
              <a:rPr kumimoji="0" lang="es-CO" sz="105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sym typeface="Poppins"/>
              </a:rPr>
              <a:t> Consulta Previa </a:t>
            </a:r>
          </a:p>
        </p:txBody>
      </p:sp>
      <p:grpSp>
        <p:nvGrpSpPr>
          <p:cNvPr id="421" name="Grupo 420">
            <a:extLst>
              <a:ext uri="{FF2B5EF4-FFF2-40B4-BE49-F238E27FC236}">
                <a16:creationId xmlns:a16="http://schemas.microsoft.com/office/drawing/2014/main" id="{AB8527E0-5606-8362-AD9A-C9FED929251C}"/>
              </a:ext>
            </a:extLst>
          </p:cNvPr>
          <p:cNvGrpSpPr/>
          <p:nvPr/>
        </p:nvGrpSpPr>
        <p:grpSpPr>
          <a:xfrm>
            <a:off x="9440439" y="2386927"/>
            <a:ext cx="130717" cy="435052"/>
            <a:chOff x="619575" y="2331689"/>
            <a:chExt cx="130717" cy="435052"/>
          </a:xfrm>
          <a:solidFill>
            <a:schemeClr val="bg2"/>
          </a:solidFill>
        </p:grpSpPr>
        <p:cxnSp>
          <p:nvCxnSpPr>
            <p:cNvPr id="422" name="Straight Connector 19">
              <a:extLst>
                <a:ext uri="{FF2B5EF4-FFF2-40B4-BE49-F238E27FC236}">
                  <a16:creationId xmlns:a16="http://schemas.microsoft.com/office/drawing/2014/main" id="{B1552858-BB9E-0937-A869-AA46E61BD95A}"/>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23" name="Elipse 422">
              <a:extLst>
                <a:ext uri="{FF2B5EF4-FFF2-40B4-BE49-F238E27FC236}">
                  <a16:creationId xmlns:a16="http://schemas.microsoft.com/office/drawing/2014/main" id="{084D3636-B06F-103F-27ED-CD7F3BEDA43B}"/>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sp>
        <p:nvSpPr>
          <p:cNvPr id="424" name="Text 8">
            <a:extLst>
              <a:ext uri="{FF2B5EF4-FFF2-40B4-BE49-F238E27FC236}">
                <a16:creationId xmlns:a16="http://schemas.microsoft.com/office/drawing/2014/main" id="{EF37D93D-7A83-CA09-32AE-6E2912FBB16E}"/>
              </a:ext>
            </a:extLst>
          </p:cNvPr>
          <p:cNvSpPr txBox="1"/>
          <p:nvPr/>
        </p:nvSpPr>
        <p:spPr>
          <a:xfrm>
            <a:off x="9471913" y="3839445"/>
            <a:ext cx="1138977" cy="279217"/>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31 ene. 2027</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25" name="Text 9">
            <a:extLst>
              <a:ext uri="{FF2B5EF4-FFF2-40B4-BE49-F238E27FC236}">
                <a16:creationId xmlns:a16="http://schemas.microsoft.com/office/drawing/2014/main" id="{6180C1E4-AAC5-3967-9BB3-142E70585CAB}"/>
              </a:ext>
            </a:extLst>
          </p:cNvPr>
          <p:cNvSpPr txBox="1"/>
          <p:nvPr/>
        </p:nvSpPr>
        <p:spPr>
          <a:xfrm>
            <a:off x="9771051" y="4091401"/>
            <a:ext cx="836774" cy="438913"/>
          </a:xfrm>
          <a:prstGeom prst="rect">
            <a:avLst/>
          </a:prstGeom>
          <a:noFill/>
          <a:ln/>
        </p:spPr>
        <p:txBody>
          <a:bodyPr wrap="square" lIns="0" tIns="0" rIns="0" bIns="0" rtlCol="0" anchor="ctr"/>
          <a:lstStyle/>
          <a:p>
            <a:pPr marL="0" marR="0" lvl="0" indent="0" algn="r" defTabSz="914400" rtl="0" eaLnBrk="1" fontAlgn="auto" latinLnBrk="0" hangingPunct="1">
              <a:lnSpc>
                <a:spcPct val="106000"/>
              </a:lnSpc>
              <a:spcBef>
                <a:spcPts val="0"/>
              </a:spcBef>
              <a:spcAft>
                <a:spcPts val="0"/>
              </a:spcAft>
              <a:buClrTx/>
              <a:buSzTx/>
              <a:buFontTx/>
              <a:buNone/>
              <a:tabLst/>
              <a:defRPr/>
            </a:pP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Aptos" pitchFamily="34" charset="-122"/>
                <a:cs typeface="Poppins" panose="00000500000000000000" pitchFamily="50" charset="0"/>
              </a:rPr>
              <a:t>Cierre </a:t>
            </a: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de batería de indicadores</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26" name="Text 8">
            <a:extLst>
              <a:ext uri="{FF2B5EF4-FFF2-40B4-BE49-F238E27FC236}">
                <a16:creationId xmlns:a16="http://schemas.microsoft.com/office/drawing/2014/main" id="{8561F6DF-A625-BC4E-2A36-176668D105A2}"/>
              </a:ext>
            </a:extLst>
          </p:cNvPr>
          <p:cNvSpPr txBox="1"/>
          <p:nvPr/>
        </p:nvSpPr>
        <p:spPr>
          <a:xfrm>
            <a:off x="8280185" y="3897878"/>
            <a:ext cx="858602" cy="241548"/>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Ene 2027</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27" name="Text 9">
            <a:extLst>
              <a:ext uri="{FF2B5EF4-FFF2-40B4-BE49-F238E27FC236}">
                <a16:creationId xmlns:a16="http://schemas.microsoft.com/office/drawing/2014/main" id="{18D7D044-9C7D-F9C0-ED8C-5A3652F8B9A8}"/>
              </a:ext>
            </a:extLst>
          </p:cNvPr>
          <p:cNvSpPr txBox="1"/>
          <p:nvPr/>
        </p:nvSpPr>
        <p:spPr>
          <a:xfrm>
            <a:off x="8094655" y="4062300"/>
            <a:ext cx="1080022" cy="400611"/>
          </a:xfrm>
          <a:prstGeom prst="rect">
            <a:avLst/>
          </a:prstGeom>
          <a:noFill/>
          <a:ln/>
        </p:spPr>
        <p:txBody>
          <a:bodyPr wrap="square" lIns="0" tIns="0" rIns="0" bIns="0" rtlCol="0" anchor="ctr"/>
          <a:lstStyle/>
          <a:p>
            <a:pPr marL="0" marR="0" lvl="0" indent="0" algn="r" defTabSz="914400" rtl="0" eaLnBrk="1" fontAlgn="auto" latinLnBrk="0" hangingPunct="1">
              <a:lnSpc>
                <a:spcPct val="106000"/>
              </a:lnSpc>
              <a:spcBef>
                <a:spcPts val="0"/>
              </a:spcBef>
              <a:spcAft>
                <a:spcPts val="0"/>
              </a:spcAft>
              <a:buClrTx/>
              <a:buSzTx/>
              <a:buFontTx/>
              <a:buNone/>
              <a:tabLst/>
              <a:defRPr/>
            </a:pP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Protocolización</a:t>
            </a:r>
            <a:r>
              <a:rPr kumimoji="0" lang="es-E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Consulta Previa</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36" name="Text 8">
            <a:extLst>
              <a:ext uri="{FF2B5EF4-FFF2-40B4-BE49-F238E27FC236}">
                <a16:creationId xmlns:a16="http://schemas.microsoft.com/office/drawing/2014/main" id="{73812515-843A-D824-59B5-0C5967E379EC}"/>
              </a:ext>
            </a:extLst>
          </p:cNvPr>
          <p:cNvSpPr txBox="1"/>
          <p:nvPr/>
        </p:nvSpPr>
        <p:spPr>
          <a:xfrm>
            <a:off x="11101244" y="3823905"/>
            <a:ext cx="794348" cy="279217"/>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Feb. 2027</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37" name="Text 9">
            <a:extLst>
              <a:ext uri="{FF2B5EF4-FFF2-40B4-BE49-F238E27FC236}">
                <a16:creationId xmlns:a16="http://schemas.microsoft.com/office/drawing/2014/main" id="{0CEAA7EB-5699-E4FC-2F16-AC9B7B03356A}"/>
              </a:ext>
            </a:extLst>
          </p:cNvPr>
          <p:cNvSpPr txBox="1"/>
          <p:nvPr/>
        </p:nvSpPr>
        <p:spPr>
          <a:xfrm>
            <a:off x="10938318" y="4106167"/>
            <a:ext cx="968493" cy="235051"/>
          </a:xfrm>
          <a:prstGeom prst="rect">
            <a:avLst/>
          </a:prstGeom>
          <a:noFill/>
          <a:ln/>
        </p:spPr>
        <p:txBody>
          <a:bodyPr wrap="square" lIns="0" tIns="0" rIns="0" bIns="0" rtlCol="0" anchor="ctr"/>
          <a:lstStyle/>
          <a:p>
            <a:pPr marL="0" marR="0" lvl="0" indent="0" algn="r" defTabSz="914400" rtl="0" eaLnBrk="1" fontAlgn="auto" latinLnBrk="0" hangingPunct="1">
              <a:lnSpc>
                <a:spcPct val="106000"/>
              </a:lnSpc>
              <a:spcBef>
                <a:spcPts val="0"/>
              </a:spcBef>
              <a:spcAft>
                <a:spcPts val="0"/>
              </a:spcAft>
              <a:buClrTx/>
              <a:buSzTx/>
              <a:buFontTx/>
              <a:buNone/>
              <a:tabLst/>
              <a:defRPr/>
            </a:pPr>
            <a:r>
              <a:rPr kumimoji="0" lang="es-ES" sz="1000" b="1" i="0" u="none" strike="noStrike" kern="1200" cap="none" spc="0" normalizeH="0" baseline="0" noProof="0">
                <a:ln>
                  <a:noFill/>
                </a:ln>
                <a:solidFill>
                  <a:srgbClr val="04589A"/>
                </a:solidFill>
                <a:effectLst/>
                <a:uLnTx/>
                <a:uFillTx/>
                <a:latin typeface="Poppins" panose="00000500000000000000" pitchFamily="50" charset="0"/>
                <a:ea typeface="Aptos" pitchFamily="34" charset="-122"/>
                <a:cs typeface="Poppins" panose="00000500000000000000" pitchFamily="50" charset="0"/>
              </a:rPr>
              <a:t> </a:t>
            </a:r>
            <a:r>
              <a:rPr kumimoji="0" lang="es-ES" sz="100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Inicio </a:t>
            </a:r>
          </a:p>
          <a:p>
            <a:pPr marL="0" marR="0" lvl="0" indent="0" algn="r" defTabSz="914400" rtl="0" eaLnBrk="1" fontAlgn="auto" latinLnBrk="0" hangingPunct="1">
              <a:lnSpc>
                <a:spcPct val="106000"/>
              </a:lnSpc>
              <a:spcBef>
                <a:spcPts val="0"/>
              </a:spcBef>
              <a:spcAft>
                <a:spcPts val="0"/>
              </a:spcAft>
              <a:buClrTx/>
              <a:buSzTx/>
              <a:buFontTx/>
              <a:buNone/>
              <a:tabLst/>
              <a:defRPr/>
            </a:pPr>
            <a:r>
              <a:rPr kumimoji="0" lang="es-ES" sz="1000" b="0"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Posconsulta</a:t>
            </a: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38" name="Text 62">
            <a:extLst>
              <a:ext uri="{FF2B5EF4-FFF2-40B4-BE49-F238E27FC236}">
                <a16:creationId xmlns:a16="http://schemas.microsoft.com/office/drawing/2014/main" id="{9F8DCDC8-931C-92BF-2AB5-38B0AC4880A2}"/>
              </a:ext>
            </a:extLst>
          </p:cNvPr>
          <p:cNvSpPr txBox="1"/>
          <p:nvPr/>
        </p:nvSpPr>
        <p:spPr>
          <a:xfrm>
            <a:off x="6374297" y="1462526"/>
            <a:ext cx="13716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16 </a:t>
            </a:r>
            <a:r>
              <a:rPr kumimoji="0" lang="en-US" sz="1000" b="1" i="0" u="none" strike="noStrike" kern="1200" cap="none" spc="0" normalizeH="0" baseline="0" noProof="0" err="1">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nov.</a:t>
            </a: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 2026</a:t>
            </a:r>
            <a:endParaRPr kumimoji="0" lang="en-US"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sp>
        <p:nvSpPr>
          <p:cNvPr id="439" name="Text 63">
            <a:extLst>
              <a:ext uri="{FF2B5EF4-FFF2-40B4-BE49-F238E27FC236}">
                <a16:creationId xmlns:a16="http://schemas.microsoft.com/office/drawing/2014/main" id="{F1EE6663-F8CB-2027-491A-63CE59A1A813}"/>
              </a:ext>
            </a:extLst>
          </p:cNvPr>
          <p:cNvSpPr txBox="1"/>
          <p:nvPr/>
        </p:nvSpPr>
        <p:spPr>
          <a:xfrm>
            <a:off x="6358749" y="1731723"/>
            <a:ext cx="1267487" cy="513553"/>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CO" sz="1000" b="0" i="0" u="none" strike="noStrike" kern="1200" cap="none" spc="0" normalizeH="0" baseline="0" noProof="0">
                <a:ln>
                  <a:noFill/>
                </a:ln>
                <a:solidFill>
                  <a:srgbClr val="04589A"/>
                </a:solidFill>
                <a:effectLst/>
                <a:uLnTx/>
                <a:uFillTx/>
                <a:latin typeface="Poppins" panose="00000500000000000000" pitchFamily="50" charset="0"/>
                <a:ea typeface="+mn-ea"/>
                <a:cs typeface="Poppins" panose="00000500000000000000" pitchFamily="50" charset="0"/>
              </a:rPr>
              <a:t>Lanzamiento</a:t>
            </a:r>
            <a:r>
              <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 módulo metas y presupuesto en</a:t>
            </a:r>
            <a:br>
              <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br>
            <a:r>
              <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rPr>
              <a:t>Sinergia</a:t>
            </a:r>
          </a:p>
        </p:txBody>
      </p:sp>
      <p:sp>
        <p:nvSpPr>
          <p:cNvPr id="444" name="Text 45">
            <a:extLst>
              <a:ext uri="{FF2B5EF4-FFF2-40B4-BE49-F238E27FC236}">
                <a16:creationId xmlns:a16="http://schemas.microsoft.com/office/drawing/2014/main" id="{A8018009-B959-087A-246F-930FCEB82A3F}"/>
              </a:ext>
            </a:extLst>
          </p:cNvPr>
          <p:cNvSpPr txBox="1"/>
          <p:nvPr/>
        </p:nvSpPr>
        <p:spPr>
          <a:xfrm>
            <a:off x="10062449" y="5835778"/>
            <a:ext cx="1815532" cy="527441"/>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Aval </a:t>
            </a:r>
            <a:r>
              <a:rPr kumimoji="0" lang="en-US" sz="10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equipo</a:t>
            </a:r>
            <a:r>
              <a:rPr lang="en-US" sz="1000" b="1">
                <a:solidFill>
                  <a:prstClr val="black">
                    <a:lumMod val="75000"/>
                    <a:lumOff val="25000"/>
                  </a:prstClr>
                </a:solidFill>
                <a:latin typeface="Poppins" panose="00000500000000000000" pitchFamily="50" charset="0"/>
                <a:cs typeface="Poppins" panose="00000500000000000000" pitchFamily="50" charset="0"/>
              </a:rPr>
              <a:t> p</a:t>
            </a:r>
            <a:r>
              <a:rPr kumimoji="0" lang="en-US" sz="10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rogramático</a:t>
            </a:r>
            <a:r>
              <a:rPr lang="en-US" sz="1000" b="1">
                <a:solidFill>
                  <a:prstClr val="black">
                    <a:lumMod val="75000"/>
                    <a:lumOff val="25000"/>
                  </a:prstClr>
                </a:solidFill>
                <a:latin typeface="Poppins" panose="00000500000000000000" pitchFamily="50" charset="0"/>
                <a:cs typeface="Poppins" panose="00000500000000000000" pitchFamily="50" charset="0"/>
              </a:rPr>
              <a:t> </a:t>
            </a:r>
            <a:r>
              <a:rPr kumimoji="0" lang="en-US"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Presidencia</a:t>
            </a:r>
          </a:p>
        </p:txBody>
      </p:sp>
      <p:sp>
        <p:nvSpPr>
          <p:cNvPr id="448" name="Text 45">
            <a:extLst>
              <a:ext uri="{FF2B5EF4-FFF2-40B4-BE49-F238E27FC236}">
                <a16:creationId xmlns:a16="http://schemas.microsoft.com/office/drawing/2014/main" id="{03E8A2F5-8959-7380-F463-A72F8D8DABBD}"/>
              </a:ext>
            </a:extLst>
          </p:cNvPr>
          <p:cNvSpPr txBox="1"/>
          <p:nvPr/>
        </p:nvSpPr>
        <p:spPr>
          <a:xfrm>
            <a:off x="10057601" y="5106167"/>
            <a:ext cx="1163744" cy="347472"/>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solidFill>
                <a:effectLst/>
                <a:uLnTx/>
                <a:uFillTx/>
                <a:latin typeface="Poppins" panose="00000500000000000000" pitchFamily="50" charset="0"/>
                <a:ea typeface="+mn-ea"/>
                <a:cs typeface="Poppins" panose="00000500000000000000" pitchFamily="50" charset="0"/>
              </a:rPr>
              <a:t>Bases</a:t>
            </a:r>
          </a:p>
        </p:txBody>
      </p:sp>
      <p:sp>
        <p:nvSpPr>
          <p:cNvPr id="450" name="Text 45">
            <a:extLst>
              <a:ext uri="{FF2B5EF4-FFF2-40B4-BE49-F238E27FC236}">
                <a16:creationId xmlns:a16="http://schemas.microsoft.com/office/drawing/2014/main" id="{214B8309-0EE2-4D57-97B7-367919B18302}"/>
              </a:ext>
            </a:extLst>
          </p:cNvPr>
          <p:cNvSpPr txBox="1"/>
          <p:nvPr/>
        </p:nvSpPr>
        <p:spPr>
          <a:xfrm>
            <a:off x="10061897" y="5344812"/>
            <a:ext cx="1163744" cy="347472"/>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solidFill>
                <a:effectLst/>
                <a:uLnTx/>
                <a:uFillTx/>
                <a:latin typeface="Poppins" panose="00000500000000000000" pitchFamily="50" charset="0"/>
                <a:ea typeface="+mn-ea"/>
                <a:cs typeface="Poppins" panose="00000500000000000000" pitchFamily="50" charset="0"/>
              </a:rPr>
              <a:t>PPI</a:t>
            </a:r>
          </a:p>
        </p:txBody>
      </p:sp>
      <p:sp>
        <p:nvSpPr>
          <p:cNvPr id="452" name="Text 45">
            <a:extLst>
              <a:ext uri="{FF2B5EF4-FFF2-40B4-BE49-F238E27FC236}">
                <a16:creationId xmlns:a16="http://schemas.microsoft.com/office/drawing/2014/main" id="{99C217C7-5E96-555C-4DBF-8D87DD220FB0}"/>
              </a:ext>
            </a:extLst>
          </p:cNvPr>
          <p:cNvSpPr txBox="1"/>
          <p:nvPr/>
        </p:nvSpPr>
        <p:spPr>
          <a:xfrm>
            <a:off x="10057601" y="5602833"/>
            <a:ext cx="1163744" cy="347472"/>
          </a:xfrm>
          <a:prstGeom prst="rect">
            <a:avLst/>
          </a:prstGeom>
          <a:noFill/>
          <a:ln/>
        </p:spPr>
        <p:txBody>
          <a:bodyPr wrap="square" lIns="0" tIns="0" rIns="0" bIns="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CO" sz="1000" b="1" i="0" u="none" strike="noStrike" kern="1200" cap="none" spc="0" normalizeH="0" baseline="0" noProof="0">
                <a:ln>
                  <a:noFill/>
                </a:ln>
                <a:solidFill>
                  <a:prstClr val="black"/>
                </a:solidFill>
                <a:effectLst/>
                <a:uLnTx/>
                <a:uFillTx/>
                <a:latin typeface="Poppins" panose="00000500000000000000" pitchFamily="50" charset="0"/>
                <a:ea typeface="+mn-ea"/>
                <a:cs typeface="Poppins" panose="00000500000000000000" pitchFamily="50" charset="0"/>
              </a:rPr>
              <a:t>Articulado</a:t>
            </a:r>
          </a:p>
        </p:txBody>
      </p:sp>
      <p:sp>
        <p:nvSpPr>
          <p:cNvPr id="453" name="Text 62">
            <a:extLst>
              <a:ext uri="{FF2B5EF4-FFF2-40B4-BE49-F238E27FC236}">
                <a16:creationId xmlns:a16="http://schemas.microsoft.com/office/drawing/2014/main" id="{3B1A8958-DDCF-95EC-A485-8954AE1BB7AA}"/>
              </a:ext>
            </a:extLst>
          </p:cNvPr>
          <p:cNvSpPr txBox="1"/>
          <p:nvPr/>
        </p:nvSpPr>
        <p:spPr>
          <a:xfrm>
            <a:off x="5464791" y="2538506"/>
            <a:ext cx="575666" cy="22250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10 </a:t>
            </a:r>
            <a:r>
              <a:rPr kumimoji="0" lang="en-US" sz="10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nov.</a:t>
            </a:r>
            <a:r>
              <a:rPr kumimoji="0" lang="en-US"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 2026</a:t>
            </a:r>
            <a:endParaRPr kumimoji="0" lang="en-US"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p:txBody>
      </p:sp>
      <p:sp>
        <p:nvSpPr>
          <p:cNvPr id="454" name="Text 62">
            <a:extLst>
              <a:ext uri="{FF2B5EF4-FFF2-40B4-BE49-F238E27FC236}">
                <a16:creationId xmlns:a16="http://schemas.microsoft.com/office/drawing/2014/main" id="{03228996-F440-9C7F-5CBA-F1D486FB5590}"/>
              </a:ext>
            </a:extLst>
          </p:cNvPr>
          <p:cNvSpPr txBox="1"/>
          <p:nvPr/>
        </p:nvSpPr>
        <p:spPr>
          <a:xfrm>
            <a:off x="10767886" y="3345403"/>
            <a:ext cx="575666" cy="337048"/>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01 </a:t>
            </a:r>
            <a:r>
              <a:rPr lang="en-US" sz="1000" b="1">
                <a:solidFill>
                  <a:prstClr val="black">
                    <a:lumMod val="75000"/>
                    <a:lumOff val="25000"/>
                  </a:prstClr>
                </a:solidFill>
                <a:latin typeface="Poppins" panose="00000500000000000000" pitchFamily="50" charset="0"/>
                <a:ea typeface="Aptos" pitchFamily="34" charset="-122"/>
                <a:cs typeface="Poppins" panose="00000500000000000000" pitchFamily="50" charset="0"/>
              </a:rPr>
              <a:t>f</a:t>
            </a:r>
            <a:r>
              <a:rPr kumimoji="0" lang="en-US" sz="1000" b="1" i="0" u="none" strike="noStrike" kern="1200" cap="none" spc="0" normalizeH="0" baseline="0" noProof="0" err="1">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ebr</a:t>
            </a:r>
            <a:r>
              <a:rPr kumimoji="0" lang="en-US" sz="10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Aptos" pitchFamily="34" charset="-122"/>
                <a:cs typeface="Poppins" panose="00000500000000000000" pitchFamily="50" charset="0"/>
              </a:rPr>
              <a:t>. 2027</a:t>
            </a:r>
            <a:endParaRPr kumimoji="0" lang="en-US" sz="10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p:txBody>
      </p:sp>
      <p:grpSp>
        <p:nvGrpSpPr>
          <p:cNvPr id="456" name="Grupo 455">
            <a:extLst>
              <a:ext uri="{FF2B5EF4-FFF2-40B4-BE49-F238E27FC236}">
                <a16:creationId xmlns:a16="http://schemas.microsoft.com/office/drawing/2014/main" id="{64462635-0E2D-058C-8965-6B05220ADC84}"/>
              </a:ext>
            </a:extLst>
          </p:cNvPr>
          <p:cNvGrpSpPr/>
          <p:nvPr/>
        </p:nvGrpSpPr>
        <p:grpSpPr>
          <a:xfrm>
            <a:off x="1263185" y="3402631"/>
            <a:ext cx="130717" cy="397781"/>
            <a:chOff x="619575" y="2375822"/>
            <a:chExt cx="130717" cy="397781"/>
          </a:xfrm>
          <a:solidFill>
            <a:schemeClr val="bg2"/>
          </a:solidFill>
        </p:grpSpPr>
        <p:cxnSp>
          <p:nvCxnSpPr>
            <p:cNvPr id="457" name="Straight Connector 19">
              <a:extLst>
                <a:ext uri="{FF2B5EF4-FFF2-40B4-BE49-F238E27FC236}">
                  <a16:creationId xmlns:a16="http://schemas.microsoft.com/office/drawing/2014/main" id="{AA1FA610-98F7-225E-873A-2DB510337E7B}"/>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58" name="Elipse 457">
              <a:extLst>
                <a:ext uri="{FF2B5EF4-FFF2-40B4-BE49-F238E27FC236}">
                  <a16:creationId xmlns:a16="http://schemas.microsoft.com/office/drawing/2014/main" id="{CB3B24DD-611B-5851-A037-0FEDFC99F12D}"/>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459" name="Grupo 458">
            <a:extLst>
              <a:ext uri="{FF2B5EF4-FFF2-40B4-BE49-F238E27FC236}">
                <a16:creationId xmlns:a16="http://schemas.microsoft.com/office/drawing/2014/main" id="{D56741AE-6A1D-E230-CE43-1DF81619C30E}"/>
              </a:ext>
            </a:extLst>
          </p:cNvPr>
          <p:cNvGrpSpPr/>
          <p:nvPr/>
        </p:nvGrpSpPr>
        <p:grpSpPr>
          <a:xfrm>
            <a:off x="7200638" y="3344258"/>
            <a:ext cx="130717" cy="397781"/>
            <a:chOff x="619575" y="2375822"/>
            <a:chExt cx="130717" cy="397781"/>
          </a:xfrm>
          <a:solidFill>
            <a:schemeClr val="bg2"/>
          </a:solidFill>
        </p:grpSpPr>
        <p:cxnSp>
          <p:nvCxnSpPr>
            <p:cNvPr id="460" name="Straight Connector 19">
              <a:extLst>
                <a:ext uri="{FF2B5EF4-FFF2-40B4-BE49-F238E27FC236}">
                  <a16:creationId xmlns:a16="http://schemas.microsoft.com/office/drawing/2014/main" id="{342C83FE-0DF1-DE5B-6F68-793440EBA76B}"/>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61" name="Elipse 460">
              <a:extLst>
                <a:ext uri="{FF2B5EF4-FFF2-40B4-BE49-F238E27FC236}">
                  <a16:creationId xmlns:a16="http://schemas.microsoft.com/office/drawing/2014/main" id="{FF138E28-2D64-2ADF-1E4D-673CC68465E8}"/>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462" name="Grupo 461">
            <a:extLst>
              <a:ext uri="{FF2B5EF4-FFF2-40B4-BE49-F238E27FC236}">
                <a16:creationId xmlns:a16="http://schemas.microsoft.com/office/drawing/2014/main" id="{A4ED32F4-A825-694C-8BA4-4FA6E439A27D}"/>
              </a:ext>
            </a:extLst>
          </p:cNvPr>
          <p:cNvGrpSpPr/>
          <p:nvPr/>
        </p:nvGrpSpPr>
        <p:grpSpPr>
          <a:xfrm>
            <a:off x="10177882" y="3328764"/>
            <a:ext cx="130717" cy="397781"/>
            <a:chOff x="619575" y="2375822"/>
            <a:chExt cx="130717" cy="397781"/>
          </a:xfrm>
          <a:solidFill>
            <a:schemeClr val="bg2"/>
          </a:solidFill>
        </p:grpSpPr>
        <p:cxnSp>
          <p:nvCxnSpPr>
            <p:cNvPr id="463" name="Straight Connector 19">
              <a:extLst>
                <a:ext uri="{FF2B5EF4-FFF2-40B4-BE49-F238E27FC236}">
                  <a16:creationId xmlns:a16="http://schemas.microsoft.com/office/drawing/2014/main" id="{12A436D1-36B1-121E-83C4-7393B6CDEA3E}"/>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64" name="Elipse 463">
              <a:extLst>
                <a:ext uri="{FF2B5EF4-FFF2-40B4-BE49-F238E27FC236}">
                  <a16:creationId xmlns:a16="http://schemas.microsoft.com/office/drawing/2014/main" id="{7AE0C9B0-0950-DC56-2F3A-24668B4F918C}"/>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sp>
        <p:nvSpPr>
          <p:cNvPr id="466" name="Elipse 465">
            <a:extLst>
              <a:ext uri="{FF2B5EF4-FFF2-40B4-BE49-F238E27FC236}">
                <a16:creationId xmlns:a16="http://schemas.microsoft.com/office/drawing/2014/main" id="{2018CCFC-D969-98C5-BB64-6EA4BC54A5A7}"/>
              </a:ext>
            </a:extLst>
          </p:cNvPr>
          <p:cNvSpPr/>
          <p:nvPr/>
        </p:nvSpPr>
        <p:spPr>
          <a:xfrm>
            <a:off x="442243"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88" name="Gráfico 487">
            <a:extLst>
              <a:ext uri="{FF2B5EF4-FFF2-40B4-BE49-F238E27FC236}">
                <a16:creationId xmlns:a16="http://schemas.microsoft.com/office/drawing/2014/main" id="{904002D7-5238-03AA-EBA0-7AE8E152573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208508" y="2531606"/>
            <a:ext cx="195920" cy="195920"/>
          </a:xfrm>
          <a:prstGeom prst="rect">
            <a:avLst/>
          </a:prstGeom>
        </p:spPr>
      </p:pic>
      <p:pic>
        <p:nvPicPr>
          <p:cNvPr id="2" name="Gráfico 1">
            <a:extLst>
              <a:ext uri="{FF2B5EF4-FFF2-40B4-BE49-F238E27FC236}">
                <a16:creationId xmlns:a16="http://schemas.microsoft.com/office/drawing/2014/main" id="{126AD3E5-B464-8523-89E2-32D4B9B0DED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404128" y="3419275"/>
            <a:ext cx="195920" cy="195920"/>
          </a:xfrm>
          <a:prstGeom prst="rect">
            <a:avLst/>
          </a:prstGeom>
        </p:spPr>
      </p:pic>
      <p:sp>
        <p:nvSpPr>
          <p:cNvPr id="3" name="Elipse 2">
            <a:extLst>
              <a:ext uri="{FF2B5EF4-FFF2-40B4-BE49-F238E27FC236}">
                <a16:creationId xmlns:a16="http://schemas.microsoft.com/office/drawing/2014/main" id="{3DE53D3D-3D85-7624-E589-548B18480541}"/>
              </a:ext>
            </a:extLst>
          </p:cNvPr>
          <p:cNvSpPr/>
          <p:nvPr/>
        </p:nvSpPr>
        <p:spPr>
          <a:xfrm>
            <a:off x="1186554"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Elipse 3">
            <a:extLst>
              <a:ext uri="{FF2B5EF4-FFF2-40B4-BE49-F238E27FC236}">
                <a16:creationId xmlns:a16="http://schemas.microsoft.com/office/drawing/2014/main" id="{E0005FC5-78AE-2DAE-BC94-08E5932D5177}"/>
              </a:ext>
            </a:extLst>
          </p:cNvPr>
          <p:cNvSpPr/>
          <p:nvPr/>
        </p:nvSpPr>
        <p:spPr>
          <a:xfrm>
            <a:off x="1930865"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Elipse 4">
            <a:extLst>
              <a:ext uri="{FF2B5EF4-FFF2-40B4-BE49-F238E27FC236}">
                <a16:creationId xmlns:a16="http://schemas.microsoft.com/office/drawing/2014/main" id="{A46CBAB6-F10B-3E14-7FFD-FF702D52E833}"/>
              </a:ext>
            </a:extLst>
          </p:cNvPr>
          <p:cNvSpPr/>
          <p:nvPr/>
        </p:nvSpPr>
        <p:spPr>
          <a:xfrm>
            <a:off x="2675176"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Elipse 5">
            <a:extLst>
              <a:ext uri="{FF2B5EF4-FFF2-40B4-BE49-F238E27FC236}">
                <a16:creationId xmlns:a16="http://schemas.microsoft.com/office/drawing/2014/main" id="{04AA47C2-9C3B-91DE-62F4-DA8A06479B78}"/>
              </a:ext>
            </a:extLst>
          </p:cNvPr>
          <p:cNvSpPr/>
          <p:nvPr/>
        </p:nvSpPr>
        <p:spPr>
          <a:xfrm>
            <a:off x="4908109"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Elipse 6">
            <a:extLst>
              <a:ext uri="{FF2B5EF4-FFF2-40B4-BE49-F238E27FC236}">
                <a16:creationId xmlns:a16="http://schemas.microsoft.com/office/drawing/2014/main" id="{3DD35472-7E82-5E10-B9F8-C4F1BA04A76E}"/>
              </a:ext>
            </a:extLst>
          </p:cNvPr>
          <p:cNvSpPr/>
          <p:nvPr/>
        </p:nvSpPr>
        <p:spPr>
          <a:xfrm>
            <a:off x="5652420"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Elipse 8">
            <a:extLst>
              <a:ext uri="{FF2B5EF4-FFF2-40B4-BE49-F238E27FC236}">
                <a16:creationId xmlns:a16="http://schemas.microsoft.com/office/drawing/2014/main" id="{DCCC435A-841B-B128-045A-294D20BAE646}"/>
              </a:ext>
            </a:extLst>
          </p:cNvPr>
          <p:cNvSpPr/>
          <p:nvPr/>
        </p:nvSpPr>
        <p:spPr>
          <a:xfrm>
            <a:off x="6396731"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Elipse 10">
            <a:extLst>
              <a:ext uri="{FF2B5EF4-FFF2-40B4-BE49-F238E27FC236}">
                <a16:creationId xmlns:a16="http://schemas.microsoft.com/office/drawing/2014/main" id="{F2D2DD07-D3DC-ACA4-60D3-898A2EFC97CD}"/>
              </a:ext>
            </a:extLst>
          </p:cNvPr>
          <p:cNvSpPr/>
          <p:nvPr/>
        </p:nvSpPr>
        <p:spPr>
          <a:xfrm>
            <a:off x="7885353"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Elipse 11">
            <a:extLst>
              <a:ext uri="{FF2B5EF4-FFF2-40B4-BE49-F238E27FC236}">
                <a16:creationId xmlns:a16="http://schemas.microsoft.com/office/drawing/2014/main" id="{ED13DE7E-8355-E11F-0CE2-C3E20D9EAE31}"/>
              </a:ext>
            </a:extLst>
          </p:cNvPr>
          <p:cNvSpPr/>
          <p:nvPr/>
        </p:nvSpPr>
        <p:spPr>
          <a:xfrm>
            <a:off x="7141042" y="2918747"/>
            <a:ext cx="249911" cy="253494"/>
          </a:xfrm>
          <a:prstGeom prst="ellipse">
            <a:avLst/>
          </a:prstGeom>
          <a:solidFill>
            <a:srgbClr val="21A3A3"/>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Elipse 13">
            <a:extLst>
              <a:ext uri="{FF2B5EF4-FFF2-40B4-BE49-F238E27FC236}">
                <a16:creationId xmlns:a16="http://schemas.microsoft.com/office/drawing/2014/main" id="{09BFDDB9-5307-6D5E-0861-0FCF35926B75}"/>
              </a:ext>
            </a:extLst>
          </p:cNvPr>
          <p:cNvSpPr/>
          <p:nvPr/>
        </p:nvSpPr>
        <p:spPr>
          <a:xfrm>
            <a:off x="4163798" y="2918747"/>
            <a:ext cx="249911" cy="253494"/>
          </a:xfrm>
          <a:prstGeom prst="ellipse">
            <a:avLst/>
          </a:prstGeom>
          <a:solidFill>
            <a:srgbClr val="21A3A3"/>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Elipse 14">
            <a:extLst>
              <a:ext uri="{FF2B5EF4-FFF2-40B4-BE49-F238E27FC236}">
                <a16:creationId xmlns:a16="http://schemas.microsoft.com/office/drawing/2014/main" id="{B8E862A8-9906-A8A3-FAF2-178B44F5BFA3}"/>
              </a:ext>
            </a:extLst>
          </p:cNvPr>
          <p:cNvSpPr/>
          <p:nvPr/>
        </p:nvSpPr>
        <p:spPr>
          <a:xfrm>
            <a:off x="8629664" y="2918747"/>
            <a:ext cx="249911" cy="253494"/>
          </a:xfrm>
          <a:prstGeom prst="ellipse">
            <a:avLst/>
          </a:prstGeom>
          <a:solidFill>
            <a:srgbClr val="6EA827"/>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Elipse 15">
            <a:extLst>
              <a:ext uri="{FF2B5EF4-FFF2-40B4-BE49-F238E27FC236}">
                <a16:creationId xmlns:a16="http://schemas.microsoft.com/office/drawing/2014/main" id="{FA7B11AA-124B-C150-E315-22B8B22D8E5A}"/>
              </a:ext>
            </a:extLst>
          </p:cNvPr>
          <p:cNvSpPr/>
          <p:nvPr/>
        </p:nvSpPr>
        <p:spPr>
          <a:xfrm>
            <a:off x="9373975" y="2918747"/>
            <a:ext cx="249911" cy="253494"/>
          </a:xfrm>
          <a:prstGeom prst="ellipse">
            <a:avLst/>
          </a:prstGeom>
          <a:solidFill>
            <a:schemeClr val="accent5">
              <a:lumMod val="75000"/>
            </a:schemeClr>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Elipse 16">
            <a:extLst>
              <a:ext uri="{FF2B5EF4-FFF2-40B4-BE49-F238E27FC236}">
                <a16:creationId xmlns:a16="http://schemas.microsoft.com/office/drawing/2014/main" id="{DC06A2F9-4386-BF43-282B-DC6924457367}"/>
              </a:ext>
            </a:extLst>
          </p:cNvPr>
          <p:cNvSpPr/>
          <p:nvPr/>
        </p:nvSpPr>
        <p:spPr>
          <a:xfrm>
            <a:off x="10118286"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Elipse 18">
            <a:extLst>
              <a:ext uri="{FF2B5EF4-FFF2-40B4-BE49-F238E27FC236}">
                <a16:creationId xmlns:a16="http://schemas.microsoft.com/office/drawing/2014/main" id="{1E098B89-7F2D-FF83-454C-516AF718B4E6}"/>
              </a:ext>
            </a:extLst>
          </p:cNvPr>
          <p:cNvSpPr/>
          <p:nvPr/>
        </p:nvSpPr>
        <p:spPr>
          <a:xfrm>
            <a:off x="10862597"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Elipse 19">
            <a:extLst>
              <a:ext uri="{FF2B5EF4-FFF2-40B4-BE49-F238E27FC236}">
                <a16:creationId xmlns:a16="http://schemas.microsoft.com/office/drawing/2014/main" id="{9C1B6240-7EDF-F9FC-F5C5-8EEFBC335CCE}"/>
              </a:ext>
            </a:extLst>
          </p:cNvPr>
          <p:cNvSpPr/>
          <p:nvPr/>
        </p:nvSpPr>
        <p:spPr>
          <a:xfrm>
            <a:off x="11606907" y="2918747"/>
            <a:ext cx="249911" cy="253494"/>
          </a:xfrm>
          <a:prstGeom prst="ellipse">
            <a:avLst/>
          </a:prstGeom>
          <a:solidFill>
            <a:srgbClr val="6EA828"/>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Elipse 20">
            <a:extLst>
              <a:ext uri="{FF2B5EF4-FFF2-40B4-BE49-F238E27FC236}">
                <a16:creationId xmlns:a16="http://schemas.microsoft.com/office/drawing/2014/main" id="{1DCE3CE0-ABF6-D248-BB43-C3787EB03791}"/>
              </a:ext>
            </a:extLst>
          </p:cNvPr>
          <p:cNvSpPr/>
          <p:nvPr/>
        </p:nvSpPr>
        <p:spPr>
          <a:xfrm>
            <a:off x="3419487" y="2918747"/>
            <a:ext cx="249911" cy="253494"/>
          </a:xfrm>
          <a:prstGeom prst="ellipse">
            <a:avLst/>
          </a:prstGeom>
          <a:solidFill>
            <a:srgbClr val="21A3A3"/>
          </a:solidFill>
          <a:ln>
            <a:solidFill>
              <a:srgbClr val="EBEDEC"/>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Text 44">
            <a:extLst>
              <a:ext uri="{FF2B5EF4-FFF2-40B4-BE49-F238E27FC236}">
                <a16:creationId xmlns:a16="http://schemas.microsoft.com/office/drawing/2014/main" id="{4206D75D-C602-DC0E-E667-37CEFC664318}"/>
              </a:ext>
            </a:extLst>
          </p:cNvPr>
          <p:cNvSpPr txBox="1"/>
          <p:nvPr/>
        </p:nvSpPr>
        <p:spPr>
          <a:xfrm>
            <a:off x="3324115" y="1461549"/>
            <a:ext cx="1057743" cy="219456"/>
          </a:xfrm>
          <a:prstGeom prst="rect">
            <a:avLst/>
          </a:prstGeom>
          <a:noFill/>
          <a:ln/>
        </p:spPr>
        <p:txBody>
          <a:bodyPr wrap="square" lIns="0" tIns="0" rIns="0" b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Aptos" pitchFamily="34" charset="-122"/>
                <a:cs typeface="Poppins" panose="00000500000000000000" pitchFamily="50" charset="0"/>
              </a:rPr>
              <a:t>26 - 30 oct. 2026</a:t>
            </a:r>
          </a:p>
        </p:txBody>
      </p:sp>
      <p:grpSp>
        <p:nvGrpSpPr>
          <p:cNvPr id="23" name="Grupo 22">
            <a:extLst>
              <a:ext uri="{FF2B5EF4-FFF2-40B4-BE49-F238E27FC236}">
                <a16:creationId xmlns:a16="http://schemas.microsoft.com/office/drawing/2014/main" id="{DD9D4D70-8717-A5CF-5236-4CC22E07D00C}"/>
              </a:ext>
            </a:extLst>
          </p:cNvPr>
          <p:cNvGrpSpPr/>
          <p:nvPr/>
        </p:nvGrpSpPr>
        <p:grpSpPr>
          <a:xfrm>
            <a:off x="4228186" y="3389047"/>
            <a:ext cx="130717" cy="397781"/>
            <a:chOff x="619575" y="2375822"/>
            <a:chExt cx="130717" cy="397781"/>
          </a:xfrm>
          <a:solidFill>
            <a:schemeClr val="bg2"/>
          </a:solidFill>
        </p:grpSpPr>
        <p:cxnSp>
          <p:nvCxnSpPr>
            <p:cNvPr id="24" name="Straight Connector 19">
              <a:extLst>
                <a:ext uri="{FF2B5EF4-FFF2-40B4-BE49-F238E27FC236}">
                  <a16:creationId xmlns:a16="http://schemas.microsoft.com/office/drawing/2014/main" id="{EAEF2CC5-EB31-D4A3-EB9D-B4C6B89E7DE2}"/>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6" name="Elipse 25">
              <a:extLst>
                <a:ext uri="{FF2B5EF4-FFF2-40B4-BE49-F238E27FC236}">
                  <a16:creationId xmlns:a16="http://schemas.microsoft.com/office/drawing/2014/main" id="{CBF527BC-2AD0-0F0F-92E5-B692531A291D}"/>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sp>
        <p:nvSpPr>
          <p:cNvPr id="27" name="Text 45">
            <a:extLst>
              <a:ext uri="{FF2B5EF4-FFF2-40B4-BE49-F238E27FC236}">
                <a16:creationId xmlns:a16="http://schemas.microsoft.com/office/drawing/2014/main" id="{74539E74-42E4-D05F-EC18-33D6DCD85F91}"/>
              </a:ext>
            </a:extLst>
          </p:cNvPr>
          <p:cNvSpPr txBox="1"/>
          <p:nvPr/>
        </p:nvSpPr>
        <p:spPr>
          <a:xfrm>
            <a:off x="3321121" y="1889217"/>
            <a:ext cx="1163744" cy="347472"/>
          </a:xfrm>
          <a:prstGeom prst="rect">
            <a:avLst/>
          </a:prstGeom>
          <a:noFill/>
          <a:ln/>
        </p:spPr>
        <p:txBody>
          <a:bodyPr wrap="square" lIns="0" tIns="0" rIns="0" bIns="0" rtlCol="0" anchor="ctr"/>
          <a:lstStyle/>
          <a:p>
            <a:pPr marL="0" marR="0" lvl="0" indent="0" defTabSz="914400" rtl="0" eaLnBrk="1" fontAlgn="auto" latinLnBrk="0" hangingPunct="1">
              <a:lnSpc>
                <a:spcPct val="106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04589A"/>
                </a:solidFill>
                <a:effectLst/>
                <a:uLnTx/>
                <a:uFillTx/>
                <a:latin typeface="Poppins" panose="00000500000000000000" pitchFamily="50" charset="0"/>
                <a:ea typeface="Aptos" pitchFamily="34" charset="-122"/>
                <a:cs typeface="Poppins" panose="00000500000000000000" pitchFamily="50" charset="0"/>
              </a:rPr>
              <a:t>Registro</a:t>
            </a:r>
            <a:r>
              <a:rPr kumimoji="0" lang="en-US" sz="1000" b="0" i="0" u="none" strike="noStrike" kern="1200" cap="none" spc="0" normalizeH="0" baseline="0" noProof="0">
                <a:ln>
                  <a:noFill/>
                </a:ln>
                <a:solidFill>
                  <a:srgbClr val="04589A"/>
                </a:solidFill>
                <a:effectLst/>
                <a:uLnTx/>
                <a:uFillTx/>
                <a:latin typeface="Poppins" panose="00000500000000000000" pitchFamily="50" charset="0"/>
                <a:ea typeface="Aptos" pitchFamily="34" charset="-122"/>
                <a:cs typeface="Poppins" panose="00000500000000000000" pitchFamily="50" charset="0"/>
              </a:rPr>
              <a:t> </a:t>
            </a:r>
            <a:r>
              <a:rPr lang="en-US" sz="1000">
                <a:solidFill>
                  <a:prstClr val="black">
                    <a:lumMod val="65000"/>
                    <a:lumOff val="35000"/>
                  </a:prstClr>
                </a:solidFill>
                <a:latin typeface="Poppins" panose="00000500000000000000" pitchFamily="50" charset="0"/>
                <a:cs typeface="Poppins" panose="00000500000000000000" pitchFamily="50" charset="0"/>
              </a:rPr>
              <a:t>de la </a:t>
            </a:r>
            <a:r>
              <a:rPr lang="en-US" sz="1000" err="1">
                <a:solidFill>
                  <a:prstClr val="black">
                    <a:lumMod val="65000"/>
                    <a:lumOff val="35000"/>
                  </a:prstClr>
                </a:solidFill>
                <a:latin typeface="Poppins" panose="00000500000000000000" pitchFamily="50" charset="0"/>
                <a:cs typeface="Poppins" panose="00000500000000000000" pitchFamily="50" charset="0"/>
              </a:rPr>
              <a:t>programación</a:t>
            </a:r>
            <a:r>
              <a:rPr lang="en-US" sz="1000">
                <a:solidFill>
                  <a:prstClr val="black">
                    <a:lumMod val="65000"/>
                    <a:lumOff val="35000"/>
                  </a:prstClr>
                </a:solidFill>
                <a:latin typeface="Poppins" panose="00000500000000000000" pitchFamily="50" charset="0"/>
                <a:cs typeface="Poppins" panose="00000500000000000000" pitchFamily="50" charset="0"/>
              </a:rPr>
              <a:t> </a:t>
            </a:r>
            <a:r>
              <a:rPr lang="en-US" sz="1000" err="1">
                <a:solidFill>
                  <a:prstClr val="black">
                    <a:lumMod val="65000"/>
                    <a:lumOff val="35000"/>
                  </a:prstClr>
                </a:solidFill>
                <a:latin typeface="Poppins" panose="00000500000000000000" pitchFamily="50" charset="0"/>
                <a:cs typeface="Poppins" panose="00000500000000000000" pitchFamily="50" charset="0"/>
              </a:rPr>
              <a:t>cuatrienal</a:t>
            </a:r>
            <a:r>
              <a:rPr lang="en-US" sz="1000">
                <a:solidFill>
                  <a:prstClr val="black">
                    <a:lumMod val="65000"/>
                    <a:lumOff val="35000"/>
                  </a:prstClr>
                </a:solidFill>
                <a:latin typeface="Poppins" panose="00000500000000000000" pitchFamily="50" charset="0"/>
                <a:cs typeface="Poppins" panose="00000500000000000000" pitchFamily="50" charset="0"/>
              </a:rPr>
              <a:t> del PGN </a:t>
            </a:r>
            <a:r>
              <a:rPr lang="en-US" sz="1000" err="1">
                <a:solidFill>
                  <a:prstClr val="black">
                    <a:lumMod val="65000"/>
                    <a:lumOff val="35000"/>
                  </a:prstClr>
                </a:solidFill>
                <a:latin typeface="Poppins" panose="00000500000000000000" pitchFamily="50" charset="0"/>
                <a:cs typeface="Poppins" panose="00000500000000000000" pitchFamily="50" charset="0"/>
              </a:rPr>
              <a:t>en</a:t>
            </a:r>
            <a:r>
              <a:rPr lang="en-US" sz="1000">
                <a:solidFill>
                  <a:prstClr val="black">
                    <a:lumMod val="65000"/>
                    <a:lumOff val="35000"/>
                  </a:prstClr>
                </a:solidFill>
                <a:latin typeface="Poppins" panose="00000500000000000000" pitchFamily="50" charset="0"/>
                <a:cs typeface="Poppins" panose="00000500000000000000" pitchFamily="50" charset="0"/>
              </a:rPr>
              <a:t> la PIIP</a:t>
            </a:r>
          </a:p>
          <a:p>
            <a:pPr marL="0" marR="0" lvl="0" indent="0" defTabSz="914400" rtl="0" eaLnBrk="1" fontAlgn="auto" latinLnBrk="0" hangingPunct="1">
              <a:lnSpc>
                <a:spcPct val="106000"/>
              </a:lnSpc>
              <a:spcBef>
                <a:spcPts val="0"/>
              </a:spcBef>
              <a:spcAft>
                <a:spcPts val="0"/>
              </a:spcAft>
              <a:buClrTx/>
              <a:buSzTx/>
              <a:buFontTx/>
              <a:buNone/>
              <a:tabLst/>
              <a:defRPr/>
            </a:pPr>
            <a:endParaRPr kumimoji="0" lang="en-US" sz="1000" b="0" i="0" u="none" strike="noStrike" kern="1200" cap="none" spc="0" normalizeH="0" baseline="0" noProof="0" err="1">
              <a:ln>
                <a:noFill/>
              </a:ln>
              <a:solidFill>
                <a:srgbClr val="04589A"/>
              </a:solidFill>
              <a:effectLst/>
              <a:uLnTx/>
              <a:uFillTx/>
              <a:latin typeface="Poppins" panose="00000500000000000000" pitchFamily="50" charset="0"/>
              <a:ea typeface="Aptos" pitchFamily="34" charset="-122"/>
              <a:cs typeface="Poppins" panose="00000500000000000000" pitchFamily="50" charset="0"/>
            </a:endParaRPr>
          </a:p>
        </p:txBody>
      </p:sp>
      <p:grpSp>
        <p:nvGrpSpPr>
          <p:cNvPr id="28" name="Grupo 27">
            <a:extLst>
              <a:ext uri="{FF2B5EF4-FFF2-40B4-BE49-F238E27FC236}">
                <a16:creationId xmlns:a16="http://schemas.microsoft.com/office/drawing/2014/main" id="{2F7869B5-4824-7D08-4DB1-74573E41A962}"/>
              </a:ext>
            </a:extLst>
          </p:cNvPr>
          <p:cNvGrpSpPr/>
          <p:nvPr/>
        </p:nvGrpSpPr>
        <p:grpSpPr>
          <a:xfrm>
            <a:off x="6456327" y="2379102"/>
            <a:ext cx="130717" cy="435052"/>
            <a:chOff x="619575" y="2331689"/>
            <a:chExt cx="130717" cy="435052"/>
          </a:xfrm>
          <a:solidFill>
            <a:schemeClr val="bg2"/>
          </a:solidFill>
        </p:grpSpPr>
        <p:cxnSp>
          <p:nvCxnSpPr>
            <p:cNvPr id="29" name="Straight Connector 19">
              <a:extLst>
                <a:ext uri="{FF2B5EF4-FFF2-40B4-BE49-F238E27FC236}">
                  <a16:creationId xmlns:a16="http://schemas.microsoft.com/office/drawing/2014/main" id="{6CB477F4-1A30-0901-A74E-4732C701DFF0}"/>
                </a:ext>
              </a:extLst>
            </p:cNvPr>
            <p:cNvCxnSpPr>
              <a:cxnSpLocks/>
            </p:cNvCxnSpPr>
            <p:nvPr/>
          </p:nvCxnSpPr>
          <p:spPr>
            <a:xfrm>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0" name="Elipse 29">
              <a:extLst>
                <a:ext uri="{FF2B5EF4-FFF2-40B4-BE49-F238E27FC236}">
                  <a16:creationId xmlns:a16="http://schemas.microsoft.com/office/drawing/2014/main" id="{2BC198E9-FA8C-D5D0-7BEA-33D756581974}"/>
                </a:ext>
              </a:extLst>
            </p:cNvPr>
            <p:cNvSpPr/>
            <p:nvPr/>
          </p:nvSpPr>
          <p:spPr>
            <a:xfrm rot="5400000" flipV="1">
              <a:off x="619575" y="2331689"/>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grpSp>
        <p:nvGrpSpPr>
          <p:cNvPr id="32" name="Grupo 31">
            <a:extLst>
              <a:ext uri="{FF2B5EF4-FFF2-40B4-BE49-F238E27FC236}">
                <a16:creationId xmlns:a16="http://schemas.microsoft.com/office/drawing/2014/main" id="{A88B6B5F-1542-BF06-4278-066F2A8A9F8F}"/>
              </a:ext>
            </a:extLst>
          </p:cNvPr>
          <p:cNvGrpSpPr/>
          <p:nvPr/>
        </p:nvGrpSpPr>
        <p:grpSpPr>
          <a:xfrm>
            <a:off x="11654891" y="3348446"/>
            <a:ext cx="130717" cy="397781"/>
            <a:chOff x="619575" y="2375822"/>
            <a:chExt cx="130717" cy="397781"/>
          </a:xfrm>
          <a:solidFill>
            <a:schemeClr val="bg2"/>
          </a:solidFill>
        </p:grpSpPr>
        <p:cxnSp>
          <p:nvCxnSpPr>
            <p:cNvPr id="33" name="Straight Connector 19">
              <a:extLst>
                <a:ext uri="{FF2B5EF4-FFF2-40B4-BE49-F238E27FC236}">
                  <a16:creationId xmlns:a16="http://schemas.microsoft.com/office/drawing/2014/main" id="{24CC638D-F5B8-F9BF-D63E-6BF12130E6E5}"/>
                </a:ext>
              </a:extLst>
            </p:cNvPr>
            <p:cNvCxnSpPr>
              <a:cxnSpLocks/>
            </p:cNvCxnSpPr>
            <p:nvPr/>
          </p:nvCxnSpPr>
          <p:spPr>
            <a:xfrm flipV="1">
              <a:off x="687472" y="2375822"/>
              <a:ext cx="1" cy="390919"/>
            </a:xfrm>
            <a:prstGeom prst="line">
              <a:avLst/>
            </a:prstGeom>
            <a:grpFill/>
            <a:ln w="19050">
              <a:solidFill>
                <a:schemeClr val="bg2">
                  <a:lumMod val="9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4" name="Elipse 33">
              <a:extLst>
                <a:ext uri="{FF2B5EF4-FFF2-40B4-BE49-F238E27FC236}">
                  <a16:creationId xmlns:a16="http://schemas.microsoft.com/office/drawing/2014/main" id="{924CE330-E965-A6E9-B06C-D1F3BB37A4DD}"/>
                </a:ext>
              </a:extLst>
            </p:cNvPr>
            <p:cNvSpPr/>
            <p:nvPr/>
          </p:nvSpPr>
          <p:spPr>
            <a:xfrm rot="5400000" flipV="1">
              <a:off x="619575" y="2642886"/>
              <a:ext cx="130717" cy="130717"/>
            </a:xfrm>
            <a:prstGeom prst="ellipse">
              <a:avLst/>
            </a:prstGeom>
            <a:grpFill/>
            <a:ln>
              <a:solidFill>
                <a:schemeClr val="bg2">
                  <a:lumMod val="9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a:ln>
                  <a:noFill/>
                </a:ln>
                <a:solidFill>
                  <a:prstClr val="black">
                    <a:lumMod val="65000"/>
                    <a:lumOff val="35000"/>
                  </a:prstClr>
                </a:solidFill>
                <a:effectLst/>
                <a:uLnTx/>
                <a:uFillTx/>
                <a:latin typeface="Poppins" panose="00000500000000000000" pitchFamily="50" charset="0"/>
                <a:ea typeface="+mn-ea"/>
                <a:cs typeface="Poppins" panose="00000500000000000000" pitchFamily="50" charset="0"/>
              </a:endParaRPr>
            </a:p>
          </p:txBody>
        </p:sp>
      </p:grpSp>
      <p:pic>
        <p:nvPicPr>
          <p:cNvPr id="35" name="Gráfico 34">
            <a:extLst>
              <a:ext uri="{FF2B5EF4-FFF2-40B4-BE49-F238E27FC236}">
                <a16:creationId xmlns:a16="http://schemas.microsoft.com/office/drawing/2014/main" id="{66401789-AFB3-1FF9-C388-A8385131601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792758" y="5212322"/>
            <a:ext cx="151132" cy="148526"/>
          </a:xfrm>
          <a:prstGeom prst="rect">
            <a:avLst/>
          </a:prstGeom>
        </p:spPr>
      </p:pic>
      <p:pic>
        <p:nvPicPr>
          <p:cNvPr id="36" name="Gráfico 35">
            <a:extLst>
              <a:ext uri="{FF2B5EF4-FFF2-40B4-BE49-F238E27FC236}">
                <a16:creationId xmlns:a16="http://schemas.microsoft.com/office/drawing/2014/main" id="{1978D715-1F20-700B-631E-46AB506B34B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792758" y="5451609"/>
            <a:ext cx="151132" cy="148526"/>
          </a:xfrm>
          <a:prstGeom prst="rect">
            <a:avLst/>
          </a:prstGeom>
        </p:spPr>
      </p:pic>
      <p:pic>
        <p:nvPicPr>
          <p:cNvPr id="37" name="Gráfico 36">
            <a:extLst>
              <a:ext uri="{FF2B5EF4-FFF2-40B4-BE49-F238E27FC236}">
                <a16:creationId xmlns:a16="http://schemas.microsoft.com/office/drawing/2014/main" id="{8DEFE571-0BF5-806A-1B2B-E92F3B07880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792758" y="5692284"/>
            <a:ext cx="151132" cy="148526"/>
          </a:xfrm>
          <a:prstGeom prst="rect">
            <a:avLst/>
          </a:prstGeom>
        </p:spPr>
      </p:pic>
      <p:pic>
        <p:nvPicPr>
          <p:cNvPr id="38" name="Gráfico 37">
            <a:extLst>
              <a:ext uri="{FF2B5EF4-FFF2-40B4-BE49-F238E27FC236}">
                <a16:creationId xmlns:a16="http://schemas.microsoft.com/office/drawing/2014/main" id="{B63DDDDA-F5C4-DB9B-7185-6AC6BF0177D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766145" y="5983580"/>
            <a:ext cx="195920" cy="195920"/>
          </a:xfrm>
          <a:prstGeom prst="rect">
            <a:avLst/>
          </a:prstGeom>
        </p:spPr>
      </p:pic>
      <p:pic>
        <p:nvPicPr>
          <p:cNvPr id="42" name="Imagen 41">
            <a:extLst>
              <a:ext uri="{FF2B5EF4-FFF2-40B4-BE49-F238E27FC236}">
                <a16:creationId xmlns:a16="http://schemas.microsoft.com/office/drawing/2014/main" id="{71006CD5-603D-CDC3-6839-3744CA2B9616}"/>
              </a:ext>
            </a:extLst>
          </p:cNvPr>
          <p:cNvPicPr>
            <a:picLocks noChangeAspect="1"/>
          </p:cNvPicPr>
          <p:nvPr/>
        </p:nvPicPr>
        <p:blipFill>
          <a:blip r:embed="rId14">
            <a:alphaModFix amt="60000"/>
          </a:blip>
          <a:stretch>
            <a:fillRect/>
          </a:stretch>
        </p:blipFill>
        <p:spPr>
          <a:xfrm rot="5400000">
            <a:off x="4425797" y="3260789"/>
            <a:ext cx="967322" cy="3813048"/>
          </a:xfrm>
          <a:prstGeom prst="rect">
            <a:avLst/>
          </a:prstGeom>
        </p:spPr>
      </p:pic>
    </p:spTree>
    <p:extLst>
      <p:ext uri="{BB962C8B-B14F-4D97-AF65-F5344CB8AC3E}">
        <p14:creationId xmlns:p14="http://schemas.microsoft.com/office/powerpoint/2010/main" val="3637086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3E562-FF82-875D-69D1-0E7C924C8C35}"/>
            </a:ext>
          </a:extLst>
        </p:cNvPr>
        <p:cNvGrpSpPr/>
        <p:nvPr/>
      </p:nvGrpSpPr>
      <p:grpSpPr>
        <a:xfrm>
          <a:off x="0" y="0"/>
          <a:ext cx="0" cy="0"/>
          <a:chOff x="0" y="0"/>
          <a:chExt cx="0" cy="0"/>
        </a:xfrm>
      </p:grpSpPr>
      <p:grpSp>
        <p:nvGrpSpPr>
          <p:cNvPr id="13" name="Grupo 12">
            <a:extLst>
              <a:ext uri="{FF2B5EF4-FFF2-40B4-BE49-F238E27FC236}">
                <a16:creationId xmlns:a16="http://schemas.microsoft.com/office/drawing/2014/main" id="{FB8F48D8-C333-F053-2B55-75C7A6E01912}"/>
              </a:ext>
            </a:extLst>
          </p:cNvPr>
          <p:cNvGrpSpPr/>
          <p:nvPr/>
        </p:nvGrpSpPr>
        <p:grpSpPr>
          <a:xfrm>
            <a:off x="140727" y="316823"/>
            <a:ext cx="11439150" cy="3918014"/>
            <a:chOff x="214597" y="480194"/>
            <a:chExt cx="11225708" cy="3715919"/>
          </a:xfrm>
        </p:grpSpPr>
        <p:pic>
          <p:nvPicPr>
            <p:cNvPr id="8" name="Imagen 7">
              <a:extLst>
                <a:ext uri="{FF2B5EF4-FFF2-40B4-BE49-F238E27FC236}">
                  <a16:creationId xmlns:a16="http://schemas.microsoft.com/office/drawing/2014/main" id="{0152E061-612E-B7D7-DC51-C51C2CBAD8A2}"/>
                </a:ext>
              </a:extLst>
            </p:cNvPr>
            <p:cNvPicPr>
              <a:picLocks noChangeAspect="1"/>
            </p:cNvPicPr>
            <p:nvPr/>
          </p:nvPicPr>
          <p:blipFill>
            <a:blip r:embed="rId3"/>
            <a:srcRect/>
            <a:stretch/>
          </p:blipFill>
          <p:spPr>
            <a:xfrm>
              <a:off x="214597" y="480194"/>
              <a:ext cx="6821865" cy="3708565"/>
            </a:xfrm>
            <a:prstGeom prst="rect">
              <a:avLst/>
            </a:prstGeom>
          </p:spPr>
        </p:pic>
        <p:pic>
          <p:nvPicPr>
            <p:cNvPr id="10" name="Imagen 9">
              <a:extLst>
                <a:ext uri="{FF2B5EF4-FFF2-40B4-BE49-F238E27FC236}">
                  <a16:creationId xmlns:a16="http://schemas.microsoft.com/office/drawing/2014/main" id="{BC908A71-65DD-DCD6-F39C-0E3B9D186664}"/>
                </a:ext>
              </a:extLst>
            </p:cNvPr>
            <p:cNvPicPr>
              <a:picLocks noChangeAspect="1"/>
            </p:cNvPicPr>
            <p:nvPr/>
          </p:nvPicPr>
          <p:blipFill>
            <a:blip r:embed="rId3"/>
            <a:srcRect l="25515" r="25515"/>
            <a:stretch/>
          </p:blipFill>
          <p:spPr>
            <a:xfrm>
              <a:off x="6229692" y="480194"/>
              <a:ext cx="3347297" cy="3715919"/>
            </a:xfrm>
            <a:prstGeom prst="rect">
              <a:avLst/>
            </a:prstGeom>
          </p:spPr>
        </p:pic>
        <p:pic>
          <p:nvPicPr>
            <p:cNvPr id="12" name="Imagen 11">
              <a:extLst>
                <a:ext uri="{FF2B5EF4-FFF2-40B4-BE49-F238E27FC236}">
                  <a16:creationId xmlns:a16="http://schemas.microsoft.com/office/drawing/2014/main" id="{F5505165-0D37-A1C1-A1F3-255D01BDCCB1}"/>
                </a:ext>
              </a:extLst>
            </p:cNvPr>
            <p:cNvPicPr>
              <a:picLocks noChangeAspect="1"/>
            </p:cNvPicPr>
            <p:nvPr/>
          </p:nvPicPr>
          <p:blipFill>
            <a:blip r:embed="rId3"/>
            <a:srcRect l="25515" r="25515"/>
            <a:stretch/>
          </p:blipFill>
          <p:spPr>
            <a:xfrm>
              <a:off x="8093008" y="480194"/>
              <a:ext cx="3347297" cy="3715919"/>
            </a:xfrm>
            <a:prstGeom prst="rect">
              <a:avLst/>
            </a:prstGeom>
          </p:spPr>
        </p:pic>
      </p:grpSp>
      <p:sp>
        <p:nvSpPr>
          <p:cNvPr id="2" name="Text 1">
            <a:extLst>
              <a:ext uri="{FF2B5EF4-FFF2-40B4-BE49-F238E27FC236}">
                <a16:creationId xmlns:a16="http://schemas.microsoft.com/office/drawing/2014/main" id="{F4CB915C-00BA-5C46-4893-242424120CD6}"/>
              </a:ext>
            </a:extLst>
          </p:cNvPr>
          <p:cNvSpPr txBox="1"/>
          <p:nvPr/>
        </p:nvSpPr>
        <p:spPr>
          <a:xfrm>
            <a:off x="887300" y="253571"/>
            <a:ext cx="7360588" cy="58477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2D2E5A"/>
                </a:solidFill>
                <a:effectLst/>
                <a:uLnTx/>
                <a:uFillTx/>
                <a:latin typeface="Poppins" panose="00000500000000000000" pitchFamily="50" charset="0"/>
                <a:ea typeface="Roboto" panose="02000000000000000000" pitchFamily="2" charset="0"/>
                <a:cs typeface="Poppins" panose="00000500000000000000" pitchFamily="50" charset="0"/>
              </a:rPr>
              <a:t>Resumen ejecutivo de roles</a:t>
            </a:r>
          </a:p>
        </p:txBody>
      </p:sp>
      <p:grpSp>
        <p:nvGrpSpPr>
          <p:cNvPr id="3" name="Grupo 2">
            <a:extLst>
              <a:ext uri="{FF2B5EF4-FFF2-40B4-BE49-F238E27FC236}">
                <a16:creationId xmlns:a16="http://schemas.microsoft.com/office/drawing/2014/main" id="{1C2AA8C4-7498-9727-503E-79161F71B1CD}"/>
              </a:ext>
            </a:extLst>
          </p:cNvPr>
          <p:cNvGrpSpPr/>
          <p:nvPr/>
        </p:nvGrpSpPr>
        <p:grpSpPr>
          <a:xfrm rot="5400000" flipV="1">
            <a:off x="402270" y="463695"/>
            <a:ext cx="513836" cy="45719"/>
            <a:chOff x="12234312" y="4519140"/>
            <a:chExt cx="3232022" cy="182403"/>
          </a:xfrm>
        </p:grpSpPr>
        <p:sp>
          <p:nvSpPr>
            <p:cNvPr id="4" name="Rectángulo 3">
              <a:extLst>
                <a:ext uri="{FF2B5EF4-FFF2-40B4-BE49-F238E27FC236}">
                  <a16:creationId xmlns:a16="http://schemas.microsoft.com/office/drawing/2014/main" id="{EB818AAE-AD17-46CC-5155-F96BE94EC5DC}"/>
                </a:ext>
              </a:extLst>
            </p:cNvPr>
            <p:cNvSpPr/>
            <p:nvPr/>
          </p:nvSpPr>
          <p:spPr>
            <a:xfrm>
              <a:off x="12234312" y="4519140"/>
              <a:ext cx="1626965" cy="182403"/>
            </a:xfrm>
            <a:prstGeom prst="rect">
              <a:avLst/>
            </a:prstGeom>
            <a:solidFill>
              <a:srgbClr val="FDBB02"/>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ángulo 4">
              <a:extLst>
                <a:ext uri="{FF2B5EF4-FFF2-40B4-BE49-F238E27FC236}">
                  <a16:creationId xmlns:a16="http://schemas.microsoft.com/office/drawing/2014/main" id="{EC304036-0D2F-DCA9-50A0-A43D3C6883C3}"/>
                </a:ext>
              </a:extLst>
            </p:cNvPr>
            <p:cNvSpPr/>
            <p:nvPr/>
          </p:nvSpPr>
          <p:spPr>
            <a:xfrm>
              <a:off x="13861277" y="4519140"/>
              <a:ext cx="802576" cy="182403"/>
            </a:xfrm>
            <a:prstGeom prst="rect">
              <a:avLst/>
            </a:prstGeom>
            <a:solidFill>
              <a:srgbClr val="062D7B"/>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ctángulo 5">
              <a:extLst>
                <a:ext uri="{FF2B5EF4-FFF2-40B4-BE49-F238E27FC236}">
                  <a16:creationId xmlns:a16="http://schemas.microsoft.com/office/drawing/2014/main" id="{02231810-9CCB-B65A-67B7-EF0F2EB7A078}"/>
                </a:ext>
              </a:extLst>
            </p:cNvPr>
            <p:cNvSpPr/>
            <p:nvPr/>
          </p:nvSpPr>
          <p:spPr>
            <a:xfrm>
              <a:off x="14663758" y="4519140"/>
              <a:ext cx="802576" cy="182403"/>
            </a:xfrm>
            <a:prstGeom prst="rect">
              <a:avLst/>
            </a:prstGeom>
            <a:solidFill>
              <a:srgbClr val="CB0023"/>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aphicFrame>
        <p:nvGraphicFramePr>
          <p:cNvPr id="14" name="Tabla 13">
            <a:extLst>
              <a:ext uri="{FF2B5EF4-FFF2-40B4-BE49-F238E27FC236}">
                <a16:creationId xmlns:a16="http://schemas.microsoft.com/office/drawing/2014/main" id="{3BDFC875-523D-172A-D44F-47B147A89B6A}"/>
              </a:ext>
            </a:extLst>
          </p:cNvPr>
          <p:cNvGraphicFramePr>
            <a:graphicFrameLocks noGrp="1"/>
          </p:cNvGraphicFramePr>
          <p:nvPr>
            <p:extLst>
              <p:ext uri="{D42A27DB-BD31-4B8C-83A1-F6EECF244321}">
                <p14:modId xmlns:p14="http://schemas.microsoft.com/office/powerpoint/2010/main" val="3896464835"/>
              </p:ext>
            </p:extLst>
          </p:nvPr>
        </p:nvGraphicFramePr>
        <p:xfrm>
          <a:off x="1269402" y="1107449"/>
          <a:ext cx="10147748" cy="2804486"/>
        </p:xfrm>
        <a:graphic>
          <a:graphicData uri="http://schemas.openxmlformats.org/drawingml/2006/table">
            <a:tbl>
              <a:tblPr>
                <a:tableStyleId>{C4B1156A-380E-4F78-BDF5-A606A8083BF9}</a:tableStyleId>
              </a:tblPr>
              <a:tblGrid>
                <a:gridCol w="2431229">
                  <a:extLst>
                    <a:ext uri="{9D8B030D-6E8A-4147-A177-3AD203B41FA5}">
                      <a16:colId xmlns:a16="http://schemas.microsoft.com/office/drawing/2014/main" val="483153231"/>
                    </a:ext>
                  </a:extLst>
                </a:gridCol>
                <a:gridCol w="3072017">
                  <a:extLst>
                    <a:ext uri="{9D8B030D-6E8A-4147-A177-3AD203B41FA5}">
                      <a16:colId xmlns:a16="http://schemas.microsoft.com/office/drawing/2014/main" val="1633789941"/>
                    </a:ext>
                  </a:extLst>
                </a:gridCol>
                <a:gridCol w="4644502">
                  <a:extLst>
                    <a:ext uri="{9D8B030D-6E8A-4147-A177-3AD203B41FA5}">
                      <a16:colId xmlns:a16="http://schemas.microsoft.com/office/drawing/2014/main" val="3996870969"/>
                    </a:ext>
                  </a:extLst>
                </a:gridCol>
              </a:tblGrid>
              <a:tr h="312904">
                <a:tc>
                  <a:txBody>
                    <a:bodyPr/>
                    <a:lstStyle/>
                    <a:p>
                      <a:pPr algn="ctr">
                        <a:buNone/>
                      </a:pPr>
                      <a:r>
                        <a:rPr lang="es-CO" sz="1400" b="1">
                          <a:solidFill>
                            <a:srgbClr val="285F84"/>
                          </a:solidFill>
                          <a:latin typeface="Poppins" panose="00000500000000000000" pitchFamily="50" charset="0"/>
                          <a:cs typeface="Poppins" panose="00000500000000000000" pitchFamily="50" charset="0"/>
                        </a:rPr>
                        <a:t>Componente</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400" b="1">
                          <a:solidFill>
                            <a:srgbClr val="285F84"/>
                          </a:solidFill>
                          <a:latin typeface="Poppins" panose="00000500000000000000" pitchFamily="50" charset="0"/>
                          <a:cs typeface="Poppins" panose="00000500000000000000" pitchFamily="50" charset="0"/>
                        </a:rPr>
                        <a:t>Actores clave</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400" b="1">
                          <a:solidFill>
                            <a:srgbClr val="285F84"/>
                          </a:solidFill>
                          <a:latin typeface="Poppins" panose="00000500000000000000" pitchFamily="50" charset="0"/>
                          <a:cs typeface="Poppins" panose="00000500000000000000" pitchFamily="50" charset="0"/>
                        </a:rPr>
                        <a:t>Enfoque / rol</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20049719"/>
                  </a:ext>
                </a:extLst>
              </a:tr>
              <a:tr h="533589">
                <a:tc>
                  <a:txBody>
                    <a:bodyPr/>
                    <a:lstStyle/>
                    <a:p>
                      <a:pPr algn="ctr">
                        <a:buNone/>
                      </a:pPr>
                      <a:r>
                        <a:rPr lang="es-CO" sz="1100" b="1">
                          <a:solidFill>
                            <a:schemeClr val="bg1"/>
                          </a:solidFill>
                          <a:latin typeface="Poppins Light" panose="00000400000000000000" pitchFamily="2" charset="0"/>
                          <a:cs typeface="Poppins Light" panose="00000400000000000000" pitchFamily="2" charset="0"/>
                        </a:rPr>
                        <a:t>Capítulos PND</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b="0">
                          <a:solidFill>
                            <a:schemeClr val="bg1"/>
                          </a:solidFill>
                          <a:latin typeface="Poppins Light" panose="00000400000000000000" pitchFamily="2" charset="0"/>
                          <a:cs typeface="Poppins Light" panose="00000400000000000000" pitchFamily="2" charset="0"/>
                        </a:rPr>
                        <a:t>Ministros, Viceministros, Directores de Departamentos Administrativos.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b="1">
                          <a:solidFill>
                            <a:schemeClr val="bg1"/>
                          </a:solidFill>
                          <a:latin typeface="Poppins Light" panose="00000400000000000000" pitchFamily="2" charset="0"/>
                          <a:cs typeface="Poppins Light" panose="00000400000000000000" pitchFamily="2" charset="0"/>
                        </a:rPr>
                        <a:t>Directivo: </a:t>
                      </a:r>
                      <a:r>
                        <a:rPr lang="es-CO" sz="1050" b="0">
                          <a:solidFill>
                            <a:schemeClr val="bg1"/>
                          </a:solidFill>
                          <a:latin typeface="Poppins Light" panose="00000400000000000000" pitchFamily="2" charset="0"/>
                          <a:cs typeface="Poppins Light" panose="00000400000000000000" pitchFamily="2" charset="0"/>
                        </a:rPr>
                        <a:t>orientación estratégica y definición de prioridades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08304634"/>
                  </a:ext>
                </a:extLst>
              </a:tr>
              <a:tr h="476859">
                <a:tc>
                  <a:txBody>
                    <a:bodyPr/>
                    <a:lstStyle/>
                    <a:p>
                      <a:pPr algn="ctr">
                        <a:buNone/>
                      </a:pPr>
                      <a:r>
                        <a:rPr lang="es-CO" sz="1100" b="1">
                          <a:solidFill>
                            <a:schemeClr val="bg1"/>
                          </a:solidFill>
                          <a:latin typeface="Poppins Light" panose="00000400000000000000" pitchFamily="2" charset="0"/>
                          <a:cs typeface="Poppins Light" panose="00000400000000000000" pitchFamily="2" charset="0"/>
                        </a:rPr>
                        <a:t>Metas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a:solidFill>
                            <a:schemeClr val="bg1"/>
                          </a:solidFill>
                          <a:latin typeface="Poppins Light" panose="00000400000000000000" pitchFamily="2" charset="0"/>
                          <a:cs typeface="Poppins Light" panose="00000400000000000000" pitchFamily="2" charset="0"/>
                        </a:rPr>
                        <a:t>OAP y áreas técnicas </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b="1">
                          <a:solidFill>
                            <a:schemeClr val="bg1"/>
                          </a:solidFill>
                          <a:latin typeface="Poppins Light" panose="00000400000000000000" pitchFamily="2" charset="0"/>
                          <a:cs typeface="Poppins Light" panose="00000400000000000000" pitchFamily="2" charset="0"/>
                        </a:rPr>
                        <a:t>Técnico: e</a:t>
                      </a:r>
                      <a:r>
                        <a:rPr lang="es-CO" sz="1050">
                          <a:solidFill>
                            <a:schemeClr val="bg1"/>
                          </a:solidFill>
                          <a:latin typeface="Poppins Light" panose="00000400000000000000" pitchFamily="2" charset="0"/>
                          <a:cs typeface="Poppins Light" panose="00000400000000000000" pitchFamily="2" charset="0"/>
                        </a:rPr>
                        <a:t>laboración de las fichas hasta su aprobación</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9999808"/>
                  </a:ext>
                </a:extLst>
              </a:tr>
              <a:tr h="527416">
                <a:tc>
                  <a:txBody>
                    <a:bodyPr/>
                    <a:lstStyle/>
                    <a:p>
                      <a:pPr algn="ctr">
                        <a:buNone/>
                      </a:pPr>
                      <a:r>
                        <a:rPr lang="es-CO" sz="1100" b="1">
                          <a:solidFill>
                            <a:schemeClr val="bg1"/>
                          </a:solidFill>
                          <a:latin typeface="Poppins Light" panose="00000400000000000000" pitchFamily="2" charset="0"/>
                          <a:cs typeface="Poppins Light" panose="00000400000000000000" pitchFamily="2" charset="0"/>
                        </a:rPr>
                        <a:t>Consulta previa</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a:solidFill>
                            <a:schemeClr val="bg1"/>
                          </a:solidFill>
                          <a:latin typeface="Poppins Light" panose="00000400000000000000" pitchFamily="2" charset="0"/>
                          <a:cs typeface="Poppins Light" panose="00000400000000000000" pitchFamily="2" charset="0"/>
                        </a:rPr>
                        <a:t>Directivo, OAP, enlaces étnicos y áreas técnicas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b="1">
                          <a:solidFill>
                            <a:schemeClr val="bg1"/>
                          </a:solidFill>
                          <a:latin typeface="Poppins Light" panose="00000400000000000000" pitchFamily="2" charset="0"/>
                          <a:cs typeface="Poppins Light" panose="00000400000000000000" pitchFamily="2" charset="0"/>
                        </a:rPr>
                        <a:t>Estratégico y técnico: </a:t>
                      </a:r>
                      <a:r>
                        <a:rPr lang="es-CO" sz="1050">
                          <a:solidFill>
                            <a:schemeClr val="bg1"/>
                          </a:solidFill>
                          <a:latin typeface="Poppins Light" panose="00000400000000000000" pitchFamily="2" charset="0"/>
                          <a:cs typeface="Poppins Light" panose="00000400000000000000" pitchFamily="2" charset="0"/>
                        </a:rPr>
                        <a:t>concertación de los acuerdos, articulación y toma de decisiones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2702738"/>
                  </a:ext>
                </a:extLst>
              </a:tr>
              <a:tr h="476859">
                <a:tc>
                  <a:txBody>
                    <a:bodyPr/>
                    <a:lstStyle/>
                    <a:p>
                      <a:pPr algn="ctr">
                        <a:buNone/>
                      </a:pPr>
                      <a:r>
                        <a:rPr lang="es-CO" sz="1100" b="1">
                          <a:solidFill>
                            <a:schemeClr val="bg1"/>
                          </a:solidFill>
                          <a:latin typeface="Poppins Light" panose="00000400000000000000" pitchFamily="2" charset="0"/>
                          <a:cs typeface="Poppins Light" panose="00000400000000000000" pitchFamily="2" charset="0"/>
                        </a:rPr>
                        <a:t>Articulado</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a:solidFill>
                            <a:schemeClr val="bg1"/>
                          </a:solidFill>
                          <a:latin typeface="Poppins Light" panose="00000400000000000000" pitchFamily="2" charset="0"/>
                          <a:cs typeface="Poppins Light" panose="00000400000000000000" pitchFamily="2" charset="0"/>
                        </a:rPr>
                        <a:t>Jefes jurídicos y enlaces jurídicos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b="1">
                          <a:solidFill>
                            <a:schemeClr val="bg1"/>
                          </a:solidFill>
                          <a:latin typeface="Poppins Light" panose="00000400000000000000" pitchFamily="2" charset="0"/>
                          <a:cs typeface="Poppins Light" panose="00000400000000000000" pitchFamily="2" charset="0"/>
                        </a:rPr>
                        <a:t>Técnico y jurídico: </a:t>
                      </a:r>
                      <a:r>
                        <a:rPr lang="es-CO" sz="1050">
                          <a:solidFill>
                            <a:schemeClr val="bg1"/>
                          </a:solidFill>
                          <a:latin typeface="Poppins Light" panose="00000400000000000000" pitchFamily="2" charset="0"/>
                          <a:cs typeface="Poppins Light" panose="00000400000000000000" pitchFamily="2" charset="0"/>
                        </a:rPr>
                        <a:t>revisión y validación de las propuestas de articulado</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36075255"/>
                  </a:ext>
                </a:extLst>
              </a:tr>
              <a:tr h="476859">
                <a:tc>
                  <a:txBody>
                    <a:bodyPr/>
                    <a:lstStyle/>
                    <a:p>
                      <a:pPr algn="ctr">
                        <a:buNone/>
                      </a:pPr>
                      <a:r>
                        <a:rPr lang="es-MX" sz="1100" b="1">
                          <a:solidFill>
                            <a:schemeClr val="bg1"/>
                          </a:solidFill>
                          <a:latin typeface="Poppins Light" panose="00000400000000000000" pitchFamily="2" charset="0"/>
                          <a:cs typeface="Poppins Light" panose="00000400000000000000" pitchFamily="2" charset="0"/>
                        </a:rPr>
                        <a:t>Plan Plurianual de Inversiones </a:t>
                      </a:r>
                      <a:endParaRPr lang="es-CO" sz="1100" b="1">
                        <a:solidFill>
                          <a:schemeClr val="bg1"/>
                        </a:solidFill>
                        <a:latin typeface="Poppins Light" panose="00000400000000000000" pitchFamily="2" charset="0"/>
                        <a:cs typeface="Poppins Light" panose="00000400000000000000" pitchFamily="2" charset="0"/>
                      </a:endParaRP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050">
                          <a:solidFill>
                            <a:schemeClr val="bg1"/>
                          </a:solidFill>
                          <a:latin typeface="Poppins Light" panose="00000400000000000000" pitchFamily="2" charset="0"/>
                          <a:cs typeface="Poppins Light" panose="00000400000000000000" pitchFamily="2" charset="0"/>
                        </a:rPr>
                        <a:t>OAP y áreas técnicas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None/>
                      </a:pPr>
                      <a:r>
                        <a:rPr lang="es-CO" sz="1050" b="1">
                          <a:solidFill>
                            <a:schemeClr val="bg1"/>
                          </a:solidFill>
                          <a:latin typeface="Poppins Light" panose="00000400000000000000" pitchFamily="2" charset="0"/>
                          <a:cs typeface="Poppins Light" panose="00000400000000000000" pitchFamily="2" charset="0"/>
                        </a:rPr>
                        <a:t>Técnico: f</a:t>
                      </a:r>
                      <a:r>
                        <a:rPr lang="es-CO" sz="1050">
                          <a:solidFill>
                            <a:schemeClr val="bg1"/>
                          </a:solidFill>
                          <a:latin typeface="Poppins Light" panose="00000400000000000000" pitchFamily="2" charset="0"/>
                          <a:cs typeface="Poppins Light" panose="00000400000000000000" pitchFamily="2" charset="0"/>
                        </a:rPr>
                        <a:t>ormular el PPI y acompañar las audiencias públicas</a:t>
                      </a:r>
                    </a:p>
                  </a:txBody>
                  <a:tcPr marL="180000" marR="144000" marT="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1458074"/>
                  </a:ext>
                </a:extLst>
              </a:tr>
            </a:tbl>
          </a:graphicData>
        </a:graphic>
      </p:graphicFrame>
      <p:sp>
        <p:nvSpPr>
          <p:cNvPr id="16" name="CuadroTexto 15">
            <a:extLst>
              <a:ext uri="{FF2B5EF4-FFF2-40B4-BE49-F238E27FC236}">
                <a16:creationId xmlns:a16="http://schemas.microsoft.com/office/drawing/2014/main" id="{A3B52F96-2B4F-5D72-2BCC-9AC05E3FFC04}"/>
              </a:ext>
            </a:extLst>
          </p:cNvPr>
          <p:cNvSpPr txBox="1"/>
          <p:nvPr/>
        </p:nvSpPr>
        <p:spPr>
          <a:xfrm>
            <a:off x="445748" y="1456613"/>
            <a:ext cx="52151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rPr>
              <a:t>1. </a:t>
            </a:r>
            <a:endParaRPr kumimoji="0" lang="es-CO" sz="3600" b="0"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endParaRPr>
          </a:p>
        </p:txBody>
      </p:sp>
      <p:sp>
        <p:nvSpPr>
          <p:cNvPr id="17" name="CuadroTexto 16">
            <a:extLst>
              <a:ext uri="{FF2B5EF4-FFF2-40B4-BE49-F238E27FC236}">
                <a16:creationId xmlns:a16="http://schemas.microsoft.com/office/drawing/2014/main" id="{6810F44A-54C5-4F9D-58A9-393F8E947897}"/>
              </a:ext>
            </a:extLst>
          </p:cNvPr>
          <p:cNvSpPr txBox="1"/>
          <p:nvPr/>
        </p:nvSpPr>
        <p:spPr>
          <a:xfrm>
            <a:off x="432977" y="1974468"/>
            <a:ext cx="52151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rPr>
              <a:t>2. </a:t>
            </a:r>
            <a:endParaRPr kumimoji="0" lang="es-CO" sz="3600" b="0"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endParaRPr>
          </a:p>
        </p:txBody>
      </p:sp>
      <p:sp>
        <p:nvSpPr>
          <p:cNvPr id="18" name="CuadroTexto 17">
            <a:extLst>
              <a:ext uri="{FF2B5EF4-FFF2-40B4-BE49-F238E27FC236}">
                <a16:creationId xmlns:a16="http://schemas.microsoft.com/office/drawing/2014/main" id="{565836BC-79F4-AC1F-D25E-48D8A11F5447}"/>
              </a:ext>
            </a:extLst>
          </p:cNvPr>
          <p:cNvSpPr txBox="1"/>
          <p:nvPr/>
        </p:nvSpPr>
        <p:spPr>
          <a:xfrm>
            <a:off x="428993" y="2492323"/>
            <a:ext cx="52151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rPr>
              <a:t>3. </a:t>
            </a:r>
            <a:endParaRPr kumimoji="0" lang="es-CO" sz="3600" b="0"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endParaRPr>
          </a:p>
        </p:txBody>
      </p:sp>
      <p:sp>
        <p:nvSpPr>
          <p:cNvPr id="19" name="CuadroTexto 18">
            <a:extLst>
              <a:ext uri="{FF2B5EF4-FFF2-40B4-BE49-F238E27FC236}">
                <a16:creationId xmlns:a16="http://schemas.microsoft.com/office/drawing/2014/main" id="{ED3C3DAF-EDED-7CE9-DD05-4B619E72F6B9}"/>
              </a:ext>
            </a:extLst>
          </p:cNvPr>
          <p:cNvSpPr txBox="1"/>
          <p:nvPr/>
        </p:nvSpPr>
        <p:spPr>
          <a:xfrm>
            <a:off x="413104" y="3010178"/>
            <a:ext cx="52151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rPr>
              <a:t>4. </a:t>
            </a:r>
            <a:endParaRPr kumimoji="0" lang="es-CO" sz="3600" b="0"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endParaRPr>
          </a:p>
        </p:txBody>
      </p:sp>
      <p:sp>
        <p:nvSpPr>
          <p:cNvPr id="20" name="CuadroTexto 19">
            <a:extLst>
              <a:ext uri="{FF2B5EF4-FFF2-40B4-BE49-F238E27FC236}">
                <a16:creationId xmlns:a16="http://schemas.microsoft.com/office/drawing/2014/main" id="{BFCF987F-EA54-9183-CA1B-EDE08228D828}"/>
              </a:ext>
            </a:extLst>
          </p:cNvPr>
          <p:cNvSpPr txBox="1"/>
          <p:nvPr/>
        </p:nvSpPr>
        <p:spPr>
          <a:xfrm>
            <a:off x="427034" y="3528032"/>
            <a:ext cx="52151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rPr>
              <a:t>5. </a:t>
            </a:r>
            <a:endParaRPr kumimoji="0" lang="es-CO" sz="3600" b="0" i="0" u="none" strike="noStrike" kern="1200" cap="none" spc="0" normalizeH="0" baseline="0" noProof="0">
              <a:ln>
                <a:noFill/>
              </a:ln>
              <a:solidFill>
                <a:srgbClr val="1B4874"/>
              </a:solidFill>
              <a:effectLst/>
              <a:uLnTx/>
              <a:uFillTx/>
              <a:latin typeface="Poppins" panose="00000500000000000000" pitchFamily="50" charset="0"/>
              <a:ea typeface="+mn-ea"/>
              <a:cs typeface="Poppins" panose="00000500000000000000" pitchFamily="50" charset="0"/>
            </a:endParaRPr>
          </a:p>
        </p:txBody>
      </p:sp>
      <p:pic>
        <p:nvPicPr>
          <p:cNvPr id="21" name="Imagen 20">
            <a:extLst>
              <a:ext uri="{FF2B5EF4-FFF2-40B4-BE49-F238E27FC236}">
                <a16:creationId xmlns:a16="http://schemas.microsoft.com/office/drawing/2014/main" id="{4CACCB52-49AD-F4ED-CBC8-1741E0BB92BE}"/>
              </a:ext>
            </a:extLst>
          </p:cNvPr>
          <p:cNvPicPr>
            <a:picLocks noChangeAspect="1"/>
          </p:cNvPicPr>
          <p:nvPr/>
        </p:nvPicPr>
        <p:blipFill>
          <a:blip r:embed="rId4">
            <a:alphaModFix amt="52000"/>
          </a:blip>
          <a:stretch>
            <a:fillRect/>
          </a:stretch>
        </p:blipFill>
        <p:spPr>
          <a:xfrm>
            <a:off x="3247791" y="1353412"/>
            <a:ext cx="967322" cy="2645709"/>
          </a:xfrm>
          <a:prstGeom prst="rect">
            <a:avLst/>
          </a:prstGeom>
        </p:spPr>
      </p:pic>
      <p:pic>
        <p:nvPicPr>
          <p:cNvPr id="22" name="Imagen 21">
            <a:extLst>
              <a:ext uri="{FF2B5EF4-FFF2-40B4-BE49-F238E27FC236}">
                <a16:creationId xmlns:a16="http://schemas.microsoft.com/office/drawing/2014/main" id="{7EB18E10-2CAF-A4E8-C8F9-8801D9E84DA2}"/>
              </a:ext>
            </a:extLst>
          </p:cNvPr>
          <p:cNvPicPr>
            <a:picLocks noChangeAspect="1"/>
          </p:cNvPicPr>
          <p:nvPr/>
        </p:nvPicPr>
        <p:blipFill>
          <a:blip r:embed="rId4">
            <a:alphaModFix amt="52000"/>
          </a:blip>
          <a:stretch>
            <a:fillRect/>
          </a:stretch>
        </p:blipFill>
        <p:spPr>
          <a:xfrm>
            <a:off x="6235567" y="1190747"/>
            <a:ext cx="967322" cy="2784440"/>
          </a:xfrm>
          <a:prstGeom prst="rect">
            <a:avLst/>
          </a:prstGeom>
        </p:spPr>
      </p:pic>
      <p:sp>
        <p:nvSpPr>
          <p:cNvPr id="24" name="CuadroTexto 23">
            <a:extLst>
              <a:ext uri="{FF2B5EF4-FFF2-40B4-BE49-F238E27FC236}">
                <a16:creationId xmlns:a16="http://schemas.microsoft.com/office/drawing/2014/main" id="{4594DD1C-70EB-44AF-A50F-99D727384032}"/>
              </a:ext>
            </a:extLst>
          </p:cNvPr>
          <p:cNvSpPr txBox="1"/>
          <p:nvPr/>
        </p:nvSpPr>
        <p:spPr>
          <a:xfrm>
            <a:off x="6989067" y="4951408"/>
            <a:ext cx="2059226"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Líder del eje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Capítulos PND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Direcciones Técnicas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Coordinación de componentes</a:t>
            </a:r>
            <a:endPar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b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Dirección de Seguimiento y Evaluación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Metas</a:t>
            </a:r>
          </a:p>
        </p:txBody>
      </p:sp>
      <p:sp>
        <p:nvSpPr>
          <p:cNvPr id="26" name="CuadroTexto 25">
            <a:extLst>
              <a:ext uri="{FF2B5EF4-FFF2-40B4-BE49-F238E27FC236}">
                <a16:creationId xmlns:a16="http://schemas.microsoft.com/office/drawing/2014/main" id="{045CD88E-0E0E-9C06-9563-A0DB9E2C5611}"/>
              </a:ext>
            </a:extLst>
          </p:cNvPr>
          <p:cNvSpPr txBox="1"/>
          <p:nvPr/>
        </p:nvSpPr>
        <p:spPr>
          <a:xfrm>
            <a:off x="9527871" y="4940445"/>
            <a:ext cx="2398208"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Dirección de Gobierno, Derechos Humanos</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a:t>
            </a: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y Paz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Consulta previa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b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Oficina Asesora Jurídica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Articulado</a:t>
            </a:r>
            <a:b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br>
            <a:b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br>
            <a:r>
              <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Dirección de Programación y Dirección de Proyectos </a:t>
            </a: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b="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→PPI</a:t>
            </a:r>
          </a:p>
        </p:txBody>
      </p:sp>
      <p:sp>
        <p:nvSpPr>
          <p:cNvPr id="32" name="CuadroTexto 36">
            <a:extLst>
              <a:ext uri="{FF2B5EF4-FFF2-40B4-BE49-F238E27FC236}">
                <a16:creationId xmlns:a16="http://schemas.microsoft.com/office/drawing/2014/main" id="{66D2C2C7-A3BE-BC55-CB99-89347FF7E48B}"/>
              </a:ext>
            </a:extLst>
          </p:cNvPr>
          <p:cNvSpPr txBox="1"/>
          <p:nvPr/>
        </p:nvSpPr>
        <p:spPr>
          <a:xfrm>
            <a:off x="6608064" y="4514005"/>
            <a:ext cx="3002280" cy="369332"/>
          </a:xfrm>
          <a:prstGeom prst="rect">
            <a:avLst/>
          </a:prstGeom>
          <a:noFill/>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E</a:t>
            </a:r>
            <a:r>
              <a:rPr kumimoji="0" lang="es-CO" sz="18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quipo transversal DNP</a:t>
            </a:r>
          </a:p>
        </p:txBody>
      </p:sp>
      <p:sp>
        <p:nvSpPr>
          <p:cNvPr id="33" name="CuadroTexto 36">
            <a:extLst>
              <a:ext uri="{FF2B5EF4-FFF2-40B4-BE49-F238E27FC236}">
                <a16:creationId xmlns:a16="http://schemas.microsoft.com/office/drawing/2014/main" id="{044BF2D6-99ED-60F4-8D33-8F58CC81BCC2}"/>
              </a:ext>
            </a:extLst>
          </p:cNvPr>
          <p:cNvSpPr txBox="1"/>
          <p:nvPr/>
        </p:nvSpPr>
        <p:spPr>
          <a:xfrm>
            <a:off x="505383" y="4530367"/>
            <a:ext cx="2473947" cy="369332"/>
          </a:xfrm>
          <a:prstGeom prst="rect">
            <a:avLst/>
          </a:prstGeom>
          <a:noFill/>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rPr>
              <a:t>Mensajes claves</a:t>
            </a:r>
            <a:endParaRPr kumimoji="0" lang="es-CO" sz="1800" b="1" i="0" u="none" strike="noStrike" kern="1200" cap="none" spc="0" normalizeH="0" baseline="0" noProof="0">
              <a:ln>
                <a:noFill/>
              </a:ln>
              <a:solidFill>
                <a:srgbClr val="105A87"/>
              </a:solidFill>
              <a:effectLst/>
              <a:uLnTx/>
              <a:uFillTx/>
              <a:latin typeface="Poppins" panose="00000500000000000000" pitchFamily="50" charset="0"/>
              <a:ea typeface="+mn-ea"/>
              <a:cs typeface="Poppins" panose="00000500000000000000" pitchFamily="50" charset="0"/>
            </a:endParaRPr>
          </a:p>
        </p:txBody>
      </p:sp>
      <p:sp>
        <p:nvSpPr>
          <p:cNvPr id="61" name="Elipse 60">
            <a:extLst>
              <a:ext uri="{FF2B5EF4-FFF2-40B4-BE49-F238E27FC236}">
                <a16:creationId xmlns:a16="http://schemas.microsoft.com/office/drawing/2014/main" id="{3B61CD9E-00DB-69BD-D695-698A519BA79C}"/>
              </a:ext>
            </a:extLst>
          </p:cNvPr>
          <p:cNvSpPr/>
          <p:nvPr/>
        </p:nvSpPr>
        <p:spPr>
          <a:xfrm>
            <a:off x="6749593" y="5063381"/>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2" name="Elipse 61">
            <a:extLst>
              <a:ext uri="{FF2B5EF4-FFF2-40B4-BE49-F238E27FC236}">
                <a16:creationId xmlns:a16="http://schemas.microsoft.com/office/drawing/2014/main" id="{7E9B448A-E09F-A5FB-D3BC-D2726FE79EB1}"/>
              </a:ext>
            </a:extLst>
          </p:cNvPr>
          <p:cNvSpPr/>
          <p:nvPr/>
        </p:nvSpPr>
        <p:spPr>
          <a:xfrm>
            <a:off x="6749593" y="5670547"/>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3" name="Elipse 62">
            <a:extLst>
              <a:ext uri="{FF2B5EF4-FFF2-40B4-BE49-F238E27FC236}">
                <a16:creationId xmlns:a16="http://schemas.microsoft.com/office/drawing/2014/main" id="{F450A593-06E8-6AF1-CA13-DF605918D770}"/>
              </a:ext>
            </a:extLst>
          </p:cNvPr>
          <p:cNvSpPr/>
          <p:nvPr/>
        </p:nvSpPr>
        <p:spPr>
          <a:xfrm>
            <a:off x="6749593" y="6262866"/>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4" name="Elipse 63">
            <a:extLst>
              <a:ext uri="{FF2B5EF4-FFF2-40B4-BE49-F238E27FC236}">
                <a16:creationId xmlns:a16="http://schemas.microsoft.com/office/drawing/2014/main" id="{80ED3CB0-4E0B-8F7B-8544-22FF839B2A99}"/>
              </a:ext>
            </a:extLst>
          </p:cNvPr>
          <p:cNvSpPr/>
          <p:nvPr/>
        </p:nvSpPr>
        <p:spPr>
          <a:xfrm>
            <a:off x="9293845" y="5032711"/>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5" name="Elipse 64">
            <a:extLst>
              <a:ext uri="{FF2B5EF4-FFF2-40B4-BE49-F238E27FC236}">
                <a16:creationId xmlns:a16="http://schemas.microsoft.com/office/drawing/2014/main" id="{2FB782EB-88C2-B443-0696-A0F2065D086E}"/>
              </a:ext>
            </a:extLst>
          </p:cNvPr>
          <p:cNvSpPr/>
          <p:nvPr/>
        </p:nvSpPr>
        <p:spPr>
          <a:xfrm>
            <a:off x="9287499" y="5707897"/>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6" name="Elipse 65">
            <a:extLst>
              <a:ext uri="{FF2B5EF4-FFF2-40B4-BE49-F238E27FC236}">
                <a16:creationId xmlns:a16="http://schemas.microsoft.com/office/drawing/2014/main" id="{FB3E28A8-5ED0-01B1-BA8F-2FCCB576948D}"/>
              </a:ext>
            </a:extLst>
          </p:cNvPr>
          <p:cNvSpPr/>
          <p:nvPr/>
        </p:nvSpPr>
        <p:spPr>
          <a:xfrm>
            <a:off x="9293845" y="6251854"/>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Imagen 6">
            <a:extLst>
              <a:ext uri="{FF2B5EF4-FFF2-40B4-BE49-F238E27FC236}">
                <a16:creationId xmlns:a16="http://schemas.microsoft.com/office/drawing/2014/main" id="{F657E129-F92E-87C0-6697-4625DA254264}"/>
              </a:ext>
            </a:extLst>
          </p:cNvPr>
          <p:cNvPicPr>
            <a:picLocks noChangeAspect="1"/>
          </p:cNvPicPr>
          <p:nvPr/>
        </p:nvPicPr>
        <p:blipFill>
          <a:blip r:embed="rId4">
            <a:alphaModFix amt="60000"/>
          </a:blip>
          <a:stretch>
            <a:fillRect/>
          </a:stretch>
        </p:blipFill>
        <p:spPr>
          <a:xfrm rot="5400000">
            <a:off x="5544991" y="-1329063"/>
            <a:ext cx="967322" cy="11191350"/>
          </a:xfrm>
          <a:prstGeom prst="rect">
            <a:avLst/>
          </a:prstGeom>
        </p:spPr>
      </p:pic>
      <p:pic>
        <p:nvPicPr>
          <p:cNvPr id="9" name="Imagen 8">
            <a:extLst>
              <a:ext uri="{FF2B5EF4-FFF2-40B4-BE49-F238E27FC236}">
                <a16:creationId xmlns:a16="http://schemas.microsoft.com/office/drawing/2014/main" id="{634936A2-627B-FCDA-2572-55443DFD763D}"/>
              </a:ext>
            </a:extLst>
          </p:cNvPr>
          <p:cNvPicPr>
            <a:picLocks noChangeAspect="1"/>
          </p:cNvPicPr>
          <p:nvPr/>
        </p:nvPicPr>
        <p:blipFill>
          <a:blip r:embed="rId4">
            <a:alphaModFix amt="60000"/>
          </a:blip>
          <a:stretch>
            <a:fillRect/>
          </a:stretch>
        </p:blipFill>
        <p:spPr>
          <a:xfrm>
            <a:off x="5527410" y="4616406"/>
            <a:ext cx="967322" cy="2050674"/>
          </a:xfrm>
          <a:prstGeom prst="rect">
            <a:avLst/>
          </a:prstGeom>
        </p:spPr>
      </p:pic>
      <p:sp>
        <p:nvSpPr>
          <p:cNvPr id="11" name="CuadroTexto 10">
            <a:extLst>
              <a:ext uri="{FF2B5EF4-FFF2-40B4-BE49-F238E27FC236}">
                <a16:creationId xmlns:a16="http://schemas.microsoft.com/office/drawing/2014/main" id="{CC21FBBC-1D29-0B76-292C-2895F04356CF}"/>
              </a:ext>
            </a:extLst>
          </p:cNvPr>
          <p:cNvSpPr txBox="1"/>
          <p:nvPr/>
        </p:nvSpPr>
        <p:spPr>
          <a:xfrm>
            <a:off x="816270" y="4996269"/>
            <a:ext cx="4599811" cy="19543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100">
                <a:solidFill>
                  <a:prstClr val="black">
                    <a:lumMod val="75000"/>
                    <a:lumOff val="25000"/>
                  </a:prstClr>
                </a:solidFill>
                <a:latin typeface="Poppins" panose="00000500000000000000" pitchFamily="50" charset="0"/>
                <a:cs typeface="Poppins" panose="00000500000000000000" pitchFamily="50" charset="0"/>
              </a:rPr>
              <a:t>La coordinación de la formulación está encabezada por la Dirección General del DNP, con la validación de la Presidencia de la República.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10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rPr>
              <a:t>Los enlaces de despacho y jefes OAP </a:t>
            </a:r>
            <a:r>
              <a:rPr lang="es-CO" sz="1100">
                <a:solidFill>
                  <a:prstClr val="black">
                    <a:lumMod val="75000"/>
                    <a:lumOff val="25000"/>
                  </a:prstClr>
                </a:solidFill>
                <a:latin typeface="Poppins" panose="00000500000000000000" pitchFamily="50" charset="0"/>
                <a:cs typeface="Poppins" panose="00000500000000000000" pitchFamily="50" charset="0"/>
              </a:rPr>
              <a:t>deben coordinar y hacer seguimiento a los avances al interior de sus sectores.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100" b="1">
              <a:solidFill>
                <a:prstClr val="black">
                  <a:lumMod val="75000"/>
                  <a:lumOff val="25000"/>
                </a:prstClr>
              </a:solidFill>
              <a:latin typeface="Poppins" panose="00000500000000000000" pitchFamily="50" charset="0"/>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O" sz="1100">
                <a:solidFill>
                  <a:prstClr val="black">
                    <a:lumMod val="75000"/>
                    <a:lumOff val="25000"/>
                  </a:prstClr>
                </a:solidFill>
                <a:latin typeface="Poppins" panose="00000500000000000000" pitchFamily="50" charset="0"/>
                <a:cs typeface="Poppins" panose="00000500000000000000" pitchFamily="50" charset="0"/>
              </a:rPr>
              <a:t>El proceso de formulación tendrá variaciones, por lo que se requiere la adaptabilidad de los sectores.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i="0" u="none" strike="noStrike" kern="1200" cap="none" spc="0" normalizeH="0" baseline="0" noProof="0">
              <a:ln>
                <a:noFill/>
              </a:ln>
              <a:solidFill>
                <a:prstClr val="black">
                  <a:lumMod val="75000"/>
                  <a:lumOff val="25000"/>
                </a:prstClr>
              </a:solidFill>
              <a:effectLst/>
              <a:uLnTx/>
              <a:uFillTx/>
              <a:latin typeface="Poppins" panose="00000500000000000000" pitchFamily="50" charset="0"/>
              <a:ea typeface="+mn-ea"/>
              <a:cs typeface="Poppins" panose="00000500000000000000" pitchFamily="50" charset="0"/>
            </a:endParaRPr>
          </a:p>
        </p:txBody>
      </p:sp>
      <p:sp>
        <p:nvSpPr>
          <p:cNvPr id="15" name="Elipse 14">
            <a:extLst>
              <a:ext uri="{FF2B5EF4-FFF2-40B4-BE49-F238E27FC236}">
                <a16:creationId xmlns:a16="http://schemas.microsoft.com/office/drawing/2014/main" id="{5420EC63-C00E-70F1-E6D8-4C625B9822B1}"/>
              </a:ext>
            </a:extLst>
          </p:cNvPr>
          <p:cNvSpPr/>
          <p:nvPr/>
        </p:nvSpPr>
        <p:spPr>
          <a:xfrm>
            <a:off x="601614" y="5068121"/>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Elipse 22">
            <a:extLst>
              <a:ext uri="{FF2B5EF4-FFF2-40B4-BE49-F238E27FC236}">
                <a16:creationId xmlns:a16="http://schemas.microsoft.com/office/drawing/2014/main" id="{136C95F8-1382-53B0-A336-A9947BF83250}"/>
              </a:ext>
            </a:extLst>
          </p:cNvPr>
          <p:cNvSpPr/>
          <p:nvPr/>
        </p:nvSpPr>
        <p:spPr>
          <a:xfrm>
            <a:off x="601614" y="5702385"/>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Elipse 24">
            <a:extLst>
              <a:ext uri="{FF2B5EF4-FFF2-40B4-BE49-F238E27FC236}">
                <a16:creationId xmlns:a16="http://schemas.microsoft.com/office/drawing/2014/main" id="{DE7CEB88-A3D1-4828-584D-320FB6C2123B}"/>
              </a:ext>
            </a:extLst>
          </p:cNvPr>
          <p:cNvSpPr/>
          <p:nvPr/>
        </p:nvSpPr>
        <p:spPr>
          <a:xfrm>
            <a:off x="601614" y="6274090"/>
            <a:ext cx="174451" cy="174451"/>
          </a:xfrm>
          <a:prstGeom prst="ellipse">
            <a:avLst/>
          </a:prstGeom>
          <a:solidFill>
            <a:srgbClr val="2571BC"/>
          </a:solidFill>
          <a:ln>
            <a:solidFill>
              <a:srgbClr val="F7F5F5"/>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4642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14F8D76-8F37-EF9B-F6FF-B7F750FF4F73}"/>
              </a:ext>
            </a:extLst>
          </p:cNvPr>
          <p:cNvPicPr>
            <a:picLocks noChangeAspect="1"/>
          </p:cNvPicPr>
          <p:nvPr/>
        </p:nvPicPr>
        <p:blipFill>
          <a:blip r:embed="rId3"/>
          <a:stretch>
            <a:fillRect/>
          </a:stretch>
        </p:blipFill>
        <p:spPr>
          <a:xfrm>
            <a:off x="0" y="0"/>
            <a:ext cx="12192000" cy="6858000"/>
          </a:xfrm>
          <a:prstGeom prst="rect">
            <a:avLst/>
          </a:prstGeom>
          <a:solidFill>
            <a:schemeClr val="bg1">
              <a:lumMod val="85000"/>
            </a:schemeClr>
          </a:solidFill>
        </p:spPr>
      </p:pic>
    </p:spTree>
    <p:extLst>
      <p:ext uri="{BB962C8B-B14F-4D97-AF65-F5344CB8AC3E}">
        <p14:creationId xmlns:p14="http://schemas.microsoft.com/office/powerpoint/2010/main" val="13386590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74CC479-3A9D-214B-96B9-77C4915D216A}">
  <we:reference id="WA200010001" version="1.0.0.1" store="Omex" storeType="OMEX"/>
  <we:alternateReferences>
    <we:reference id="WA200010001" version="1.0.0.1" store="WA200010001" storeType="OMEX"/>
  </we:alternateReferences>
  <we:properties>
    <we:property name="claude.fileId" value="&quot;072e3c01-da5d-4b8d-9831-033b8d7ac12f&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4800</TotalTime>
  <Words>7584</Words>
  <Application>Microsoft Macintosh PowerPoint</Application>
  <PresentationFormat>Widescreen</PresentationFormat>
  <Paragraphs>579</Paragraphs>
  <Slides>23</Slides>
  <Notes>21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23</vt:i4>
      </vt:variant>
    </vt:vector>
  </HeadingPairs>
  <TitlesOfParts>
    <vt:vector size="37" baseType="lpstr">
      <vt:lpstr>Aptos</vt:lpstr>
      <vt:lpstr>Aptos Display</vt:lpstr>
      <vt:lpstr>Arial</vt:lpstr>
      <vt:lpstr>Calibri</vt:lpstr>
      <vt:lpstr>Poppins</vt:lpstr>
      <vt:lpstr>Poppins </vt:lpstr>
      <vt:lpstr>Poppins Black</vt:lpstr>
      <vt:lpstr>Poppins Light</vt:lpstr>
      <vt:lpstr>Poppins Medium</vt:lpstr>
      <vt:lpstr>Roboto</vt:lpstr>
      <vt:lpstr>Tema de Office</vt:lpstr>
      <vt:lpstr>Office Theme</vt:lpstr>
      <vt:lpstr>1_Tema de Office</vt:lpstr>
      <vt:lpstr>2_Tema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Vanessa Maria Vergara Dominguez</dc:creator>
  <cp:lastModifiedBy>Dr. David F. Varela Sr.</cp:lastModifiedBy>
  <cp:revision>487</cp:revision>
  <dcterms:created xsi:type="dcterms:W3CDTF">2026-08-12T20:39:12Z</dcterms:created>
  <dcterms:modified xsi:type="dcterms:W3CDTF">2026-09-19T15:58:11Z</dcterms:modified>
</cp:coreProperties>
</file>